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54" d="100"/>
          <a:sy n="154" d="100"/>
        </p:scale>
        <p:origin x="3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92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1206624"/>
            <a:ext cx="3714750" cy="16458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294" b="1" dirty="0">
                <a:solidFill>
                  <a:srgbClr val="1A3A52"/>
                </a:solidFill>
              </a:rPr>
              <a:t>インフレ時代の
"正しいお金の
守り方"入門</a:t>
            </a:r>
            <a:endParaRPr lang="en-US" sz="3294" dirty="0"/>
          </a:p>
        </p:txBody>
      </p:sp>
      <p:sp>
        <p:nvSpPr>
          <p:cNvPr id="4" name="Text 1"/>
          <p:cNvSpPr/>
          <p:nvPr/>
        </p:nvSpPr>
        <p:spPr>
          <a:xfrm>
            <a:off x="571500" y="3138227"/>
            <a:ext cx="3714750" cy="5486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269" dirty="0">
                <a:solidFill>
                  <a:srgbClr val="2C3E50"/>
                </a:solidFill>
              </a:rPr>
              <a:t>物価上昇が続く時代に、
家計を守るための基本を学ぶ</a:t>
            </a:r>
            <a:endParaRPr lang="en-US" sz="1269" dirty="0"/>
          </a:p>
        </p:txBody>
      </p:sp>
      <p:sp>
        <p:nvSpPr>
          <p:cNvPr id="5" name="Text 2"/>
          <p:cNvSpPr/>
          <p:nvPr/>
        </p:nvSpPr>
        <p:spPr>
          <a:xfrm>
            <a:off x="571500" y="4115470"/>
            <a:ext cx="3714750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27" dirty="0">
                <a:solidFill>
                  <a:srgbClr val="2C3E50"/>
                </a:solidFill>
              </a:rPr>
              <a:t>引用元:総務省統計局「消費者物価指数(CPI)」</a:t>
            </a:r>
            <a:endParaRPr lang="en-US" sz="727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0" y="785813"/>
            <a:ext cx="3714750" cy="35718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02" b="1" dirty="0">
                <a:solidFill>
                  <a:srgbClr val="1A3A52"/>
                </a:solidFill>
              </a:rPr>
              <a:t>今日からできる3つの行動</a:t>
            </a:r>
            <a:endParaRPr lang="en-US" sz="1602" dirty="0"/>
          </a:p>
        </p:txBody>
      </p:sp>
      <p:sp>
        <p:nvSpPr>
          <p:cNvPr id="4" name="Shape 1"/>
          <p:cNvSpPr/>
          <p:nvPr/>
        </p:nvSpPr>
        <p:spPr>
          <a:xfrm>
            <a:off x="571500" y="1128713"/>
            <a:ext cx="400050" cy="400050"/>
          </a:xfrm>
          <a:prstGeom prst="ellipse">
            <a:avLst/>
          </a:prstGeom>
          <a:solidFill>
            <a:srgbClr val="FF6B6B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2"/>
          <p:cNvSpPr/>
          <p:nvPr/>
        </p:nvSpPr>
        <p:spPr>
          <a:xfrm>
            <a:off x="571500" y="1128713"/>
            <a:ext cx="400050" cy="4000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397" b="1" dirty="0">
                <a:solidFill>
                  <a:srgbClr val="FFFFFF"/>
                </a:solidFill>
              </a:rPr>
              <a:t>1</a:t>
            </a:r>
            <a:endParaRPr lang="en-US" sz="1397" dirty="0"/>
          </a:p>
        </p:txBody>
      </p:sp>
      <p:sp>
        <p:nvSpPr>
          <p:cNvPr id="6" name="Text 3"/>
          <p:cNvSpPr/>
          <p:nvPr/>
        </p:nvSpPr>
        <p:spPr>
          <a:xfrm>
            <a:off x="1143000" y="1128713"/>
            <a:ext cx="2314603" cy="28287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090" b="1" dirty="0">
                <a:solidFill>
                  <a:srgbClr val="1A3A52"/>
                </a:solidFill>
              </a:rPr>
              <a:t>固定費とサブスクの見直し</a:t>
            </a:r>
            <a:endParaRPr lang="en-US" sz="1090" dirty="0"/>
          </a:p>
        </p:txBody>
      </p:sp>
      <p:sp>
        <p:nvSpPr>
          <p:cNvPr id="7" name="Text 4"/>
          <p:cNvSpPr/>
          <p:nvPr/>
        </p:nvSpPr>
        <p:spPr>
          <a:xfrm>
            <a:off x="1143000" y="1468738"/>
            <a:ext cx="2314603" cy="23144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942" dirty="0">
                <a:solidFill>
                  <a:srgbClr val="2C3E50"/>
                </a:solidFill>
              </a:rPr>
              <a:t>毎月の支出を削減し、家計の無駄を省く</a:t>
            </a:r>
            <a:endParaRPr lang="en-US" sz="942" dirty="0"/>
          </a:p>
        </p:txBody>
      </p:sp>
      <p:sp>
        <p:nvSpPr>
          <p:cNvPr id="8" name="Shape 5"/>
          <p:cNvSpPr/>
          <p:nvPr/>
        </p:nvSpPr>
        <p:spPr>
          <a:xfrm>
            <a:off x="571500" y="1957360"/>
            <a:ext cx="400050" cy="400050"/>
          </a:xfrm>
          <a:prstGeom prst="ellipse">
            <a:avLst/>
          </a:prstGeom>
          <a:solidFill>
            <a:srgbClr val="FF6B6B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9" name="Text 6"/>
          <p:cNvSpPr/>
          <p:nvPr/>
        </p:nvSpPr>
        <p:spPr>
          <a:xfrm>
            <a:off x="571500" y="1957360"/>
            <a:ext cx="400050" cy="4000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397" b="1" dirty="0">
                <a:solidFill>
                  <a:srgbClr val="FFFFFF"/>
                </a:solidFill>
              </a:rPr>
              <a:t>2</a:t>
            </a:r>
            <a:endParaRPr lang="en-US" sz="1397" dirty="0"/>
          </a:p>
        </p:txBody>
      </p:sp>
      <p:sp>
        <p:nvSpPr>
          <p:cNvPr id="10" name="Text 7"/>
          <p:cNvSpPr/>
          <p:nvPr/>
        </p:nvSpPr>
        <p:spPr>
          <a:xfrm>
            <a:off x="1143000" y="1957360"/>
            <a:ext cx="2981399" cy="28287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090" b="1" dirty="0">
                <a:solidFill>
                  <a:srgbClr val="1A3A52"/>
                </a:solidFill>
              </a:rPr>
              <a:t>家計簿アプリで毎月の支出を「見える化」</a:t>
            </a:r>
            <a:endParaRPr lang="en-US" sz="1090" dirty="0"/>
          </a:p>
        </p:txBody>
      </p:sp>
      <p:sp>
        <p:nvSpPr>
          <p:cNvPr id="11" name="Text 8"/>
          <p:cNvSpPr/>
          <p:nvPr/>
        </p:nvSpPr>
        <p:spPr>
          <a:xfrm>
            <a:off x="1143000" y="2297385"/>
            <a:ext cx="2981399" cy="23144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942" dirty="0">
                <a:solidFill>
                  <a:srgbClr val="2C3E50"/>
                </a:solidFill>
              </a:rPr>
              <a:t>支出の把握と管理で、計画的な家計運営を実現</a:t>
            </a:r>
            <a:endParaRPr lang="en-US" sz="942" dirty="0"/>
          </a:p>
        </p:txBody>
      </p:sp>
      <p:sp>
        <p:nvSpPr>
          <p:cNvPr id="12" name="Shape 9"/>
          <p:cNvSpPr/>
          <p:nvPr/>
        </p:nvSpPr>
        <p:spPr>
          <a:xfrm>
            <a:off x="571500" y="2786007"/>
            <a:ext cx="400050" cy="400050"/>
          </a:xfrm>
          <a:prstGeom prst="ellipse">
            <a:avLst/>
          </a:prstGeom>
          <a:solidFill>
            <a:srgbClr val="FF6B6B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0"/>
          <p:cNvSpPr/>
          <p:nvPr/>
        </p:nvSpPr>
        <p:spPr>
          <a:xfrm>
            <a:off x="571500" y="2786007"/>
            <a:ext cx="400050" cy="4000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397" b="1" dirty="0">
                <a:solidFill>
                  <a:srgbClr val="FFFFFF"/>
                </a:solidFill>
              </a:rPr>
              <a:t>3</a:t>
            </a:r>
            <a:endParaRPr lang="en-US" sz="1397" dirty="0"/>
          </a:p>
        </p:txBody>
      </p:sp>
      <p:sp>
        <p:nvSpPr>
          <p:cNvPr id="14" name="Text 11"/>
          <p:cNvSpPr/>
          <p:nvPr/>
        </p:nvSpPr>
        <p:spPr>
          <a:xfrm>
            <a:off x="1143000" y="2786007"/>
            <a:ext cx="3206986" cy="28287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090" b="1" dirty="0">
                <a:solidFill>
                  <a:srgbClr val="1A3A52"/>
                </a:solidFill>
              </a:rPr>
              <a:t>生活防衛資金(3か月分)の確保を最優先に</a:t>
            </a:r>
            <a:endParaRPr lang="en-US" sz="1090" dirty="0"/>
          </a:p>
        </p:txBody>
      </p:sp>
      <p:sp>
        <p:nvSpPr>
          <p:cNvPr id="15" name="Text 12"/>
          <p:cNvSpPr/>
          <p:nvPr/>
        </p:nvSpPr>
        <p:spPr>
          <a:xfrm>
            <a:off x="1143000" y="3126032"/>
            <a:ext cx="3206986" cy="23144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942" dirty="0">
                <a:solidFill>
                  <a:srgbClr val="2C3E50"/>
                </a:solidFill>
              </a:rPr>
              <a:t>安心の土台づくりで、緊急時にも対応できる家計を構築</a:t>
            </a:r>
            <a:endParaRPr lang="en-US" sz="942" dirty="0"/>
          </a:p>
        </p:txBody>
      </p:sp>
      <p:sp>
        <p:nvSpPr>
          <p:cNvPr id="16" name="Shape 13"/>
          <p:cNvSpPr/>
          <p:nvPr/>
        </p:nvSpPr>
        <p:spPr>
          <a:xfrm>
            <a:off x="571500" y="3714666"/>
            <a:ext cx="8001000" cy="714375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7" name="Shape 14"/>
          <p:cNvSpPr/>
          <p:nvPr/>
        </p:nvSpPr>
        <p:spPr>
          <a:xfrm>
            <a:off x="571500" y="3714666"/>
            <a:ext cx="42863" cy="714375"/>
          </a:xfrm>
          <a:prstGeom prst="rect">
            <a:avLst/>
          </a:prstGeom>
          <a:solidFill>
            <a:srgbClr val="4ECDC4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8" name="Text 15"/>
          <p:cNvSpPr/>
          <p:nvPr/>
        </p:nvSpPr>
        <p:spPr>
          <a:xfrm>
            <a:off x="785813" y="3928979"/>
            <a:ext cx="7572375" cy="30860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193" b="1" dirty="0">
                <a:solidFill>
                  <a:srgbClr val="1A3A52"/>
                </a:solidFill>
              </a:rPr>
              <a:t>→ 小さな行動が、インフレに負けない家計の土台になる</a:t>
            </a:r>
            <a:endParaRPr lang="en-US" sz="1193" dirty="0"/>
          </a:p>
        </p:txBody>
      </p:sp>
      <p:sp>
        <p:nvSpPr>
          <p:cNvPr id="19" name="Text 16"/>
          <p:cNvSpPr/>
          <p:nvPr/>
        </p:nvSpPr>
        <p:spPr>
          <a:xfrm>
            <a:off x="571500" y="4714791"/>
            <a:ext cx="8001000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621" dirty="0">
                <a:solidFill>
                  <a:srgbClr val="2C3E50"/>
                </a:solidFill>
              </a:rPr>
              <a:t>引用元:金融庁「家計の見直しガイド」、消費者庁「家計管理のポイント」</a:t>
            </a:r>
            <a:endParaRPr lang="en-US" sz="62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285750"/>
            <a:ext cx="8286750" cy="407194"/>
          </a:xfrm>
          <a:prstGeom prst="rect">
            <a:avLst/>
          </a:prstGeom>
          <a:noFill/>
          <a:ln/>
        </p:spPr>
        <p:txBody>
          <a:bodyPr wrap="none" lIns="0" tIns="0" rIns="0" bIns="102108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397" b="1" dirty="0">
                <a:solidFill>
                  <a:srgbClr val="2C3E50"/>
                </a:solidFill>
              </a:rPr>
              <a:t>総合免責事項（Comprehensive Disclaimer）</a:t>
            </a:r>
            <a:endParaRPr lang="en-US" sz="1397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892969"/>
            <a:ext cx="114300" cy="1143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650" y="864394"/>
            <a:ext cx="8086725" cy="3399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27" dirty="0">
                <a:solidFill>
                  <a:srgbClr val="34495E"/>
                </a:solidFill>
              </a:rPr>
              <a:t>本資料は、</a:t>
            </a:r>
            <a:r>
              <a:rPr lang="en-US" sz="683" b="1" dirty="0">
                <a:solidFill>
                  <a:srgbClr val="34495E"/>
                </a:solidFill>
              </a:rPr>
              <a:t>研修および一般的な情報提供のみを目的</a:t>
            </a:r>
            <a:r>
              <a:rPr lang="en-US" sz="727" dirty="0">
                <a:solidFill>
                  <a:srgbClr val="34495E"/>
                </a:solidFill>
              </a:rPr>
              <a:t>として作成されたものであり、特定の個人または団体に対する専門的助言（法律、税務、金融、投資、経営その他一切の専門的判断を含む）を提供するものではありません。</a:t>
            </a:r>
            <a:endParaRPr lang="en-US" sz="727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" y="1318692"/>
            <a:ext cx="114300" cy="11430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628650" y="1290117"/>
            <a:ext cx="8086725" cy="3399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27" dirty="0">
                <a:solidFill>
                  <a:srgbClr val="34495E"/>
                </a:solidFill>
              </a:rPr>
              <a:t>本資料に記載された内容は、作成時点において信頼できると判断した政府機関・公的機関等の情報に基づいていますが、</a:t>
            </a:r>
            <a:r>
              <a:rPr lang="en-US" sz="683" b="1" dirty="0">
                <a:solidFill>
                  <a:srgbClr val="34495E"/>
                </a:solidFill>
              </a:rPr>
              <a:t>その正確性、完全性、適時性を保証するものではありません</a:t>
            </a:r>
            <a:r>
              <a:rPr lang="en-US" sz="727" dirty="0">
                <a:solidFill>
                  <a:srgbClr val="34495E"/>
                </a:solidFill>
              </a:rPr>
              <a:t>。また、今後の法令改正、制度変更、経済環境の変動その他の事情により、内容が適合しない可能性があります。</a:t>
            </a:r>
            <a:endParaRPr lang="en-US" sz="727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5" y="1744414"/>
            <a:ext cx="142875" cy="114300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657225" y="1715839"/>
            <a:ext cx="8058150" cy="3399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27" dirty="0">
                <a:solidFill>
                  <a:srgbClr val="34495E"/>
                </a:solidFill>
              </a:rPr>
              <a:t>本資料の内容に基づいて行われる一切の判断、行動、意思決定については、</a:t>
            </a:r>
            <a:r>
              <a:rPr lang="en-US" sz="683" b="1" dirty="0">
                <a:solidFill>
                  <a:srgbClr val="34495E"/>
                </a:solidFill>
              </a:rPr>
              <a:t>利用者自身の責任において行われるもの</a:t>
            </a:r>
            <a:r>
              <a:rPr lang="en-US" sz="727" dirty="0">
                <a:solidFill>
                  <a:srgbClr val="34495E"/>
                </a:solidFill>
              </a:rPr>
              <a:t>とし、本資料の作成者・提供者は、資料の使用または使用不能により直接的・間接的に生じた損害、結果、損失、不利益について、</a:t>
            </a:r>
            <a:r>
              <a:rPr lang="en-US" sz="683" b="1" dirty="0">
                <a:solidFill>
                  <a:srgbClr val="34495E"/>
                </a:solidFill>
              </a:rPr>
              <a:t>如何なる場合も責任を負わないものとします</a:t>
            </a:r>
            <a:r>
              <a:rPr lang="en-US" sz="727" dirty="0">
                <a:solidFill>
                  <a:srgbClr val="34495E"/>
                </a:solidFill>
              </a:rPr>
              <a:t>。</a:t>
            </a:r>
            <a:endParaRPr lang="en-US" sz="727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25" y="2170137"/>
            <a:ext cx="114300" cy="114300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628650" y="2141562"/>
            <a:ext cx="8086725" cy="3399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27" dirty="0">
                <a:solidFill>
                  <a:srgbClr val="34495E"/>
                </a:solidFill>
              </a:rPr>
              <a:t>また、本資料の内容は</a:t>
            </a:r>
            <a:r>
              <a:rPr lang="en-US" sz="683" b="1" dirty="0">
                <a:solidFill>
                  <a:srgbClr val="34495E"/>
                </a:solidFill>
              </a:rPr>
              <a:t>将来の結果を保証するものではなく</a:t>
            </a:r>
            <a:r>
              <a:rPr lang="en-US" sz="727" dirty="0">
                <a:solidFill>
                  <a:srgbClr val="34495E"/>
                </a:solidFill>
              </a:rPr>
              <a:t>、利用者が本資料をどのように利用するかに関して、当方は一切の関与・管理を行いません。利用者は、</a:t>
            </a:r>
            <a:r>
              <a:rPr lang="en-US" sz="683" b="1" dirty="0">
                <a:solidFill>
                  <a:srgbClr val="34495E"/>
                </a:solidFill>
              </a:rPr>
              <a:t>必要に応じて専門家（弁護士、税理士、社会保険労務士、ファイナンシャルプランナー等）に相談の上、自己の判断で対応するものとします</a:t>
            </a:r>
            <a:r>
              <a:rPr lang="en-US" sz="727" dirty="0">
                <a:solidFill>
                  <a:srgbClr val="34495E"/>
                </a:solidFill>
              </a:rPr>
              <a:t>。</a:t>
            </a:r>
            <a:endParaRPr lang="en-US" sz="727" dirty="0"/>
          </a:p>
        </p:txBody>
      </p:sp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625" y="2595860"/>
            <a:ext cx="114300" cy="114300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628650" y="2567285"/>
            <a:ext cx="7485952" cy="16999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27" dirty="0">
                <a:solidFill>
                  <a:srgbClr val="34495E"/>
                </a:solidFill>
              </a:rPr>
              <a:t>本資料の</a:t>
            </a:r>
            <a:r>
              <a:rPr lang="en-US" sz="683" b="1" dirty="0">
                <a:solidFill>
                  <a:srgbClr val="34495E"/>
                </a:solidFill>
              </a:rPr>
              <a:t>複製、転載、引用等は自由</a:t>
            </a:r>
            <a:r>
              <a:rPr lang="en-US" sz="727" dirty="0">
                <a:solidFill>
                  <a:srgbClr val="34495E"/>
                </a:solidFill>
              </a:rPr>
              <a:t>ですが、それらの利用により発生したいかなるトラブル、紛争、法的問題についても、</a:t>
            </a:r>
            <a:r>
              <a:rPr lang="en-US" sz="683" b="1" dirty="0">
                <a:solidFill>
                  <a:srgbClr val="34495E"/>
                </a:solidFill>
              </a:rPr>
              <a:t>当方は一切の責任を負わないものとします</a:t>
            </a:r>
            <a:r>
              <a:rPr lang="en-US" sz="727" dirty="0">
                <a:solidFill>
                  <a:srgbClr val="34495E"/>
                </a:solidFill>
              </a:rPr>
              <a:t>。</a:t>
            </a:r>
            <a:endParaRPr lang="en-US" sz="727" dirty="0"/>
          </a:p>
        </p:txBody>
      </p:sp>
      <p:sp>
        <p:nvSpPr>
          <p:cNvPr id="14" name="Shape 6"/>
          <p:cNvSpPr/>
          <p:nvPr/>
        </p:nvSpPr>
        <p:spPr>
          <a:xfrm>
            <a:off x="428625" y="2851584"/>
            <a:ext cx="8286750" cy="500063"/>
          </a:xfrm>
          <a:prstGeom prst="rect">
            <a:avLst/>
          </a:prstGeom>
          <a:solidFill>
            <a:srgbClr val="FFF3E0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5" name="Shape 7"/>
          <p:cNvSpPr/>
          <p:nvPr/>
        </p:nvSpPr>
        <p:spPr>
          <a:xfrm>
            <a:off x="428625" y="2851584"/>
            <a:ext cx="28575" cy="500063"/>
          </a:xfrm>
          <a:prstGeom prst="rect">
            <a:avLst/>
          </a:prstGeom>
          <a:solidFill>
            <a:srgbClr val="E74C3C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" y="2994459"/>
            <a:ext cx="128588" cy="128588"/>
          </a:xfrm>
          <a:prstGeom prst="rect">
            <a:avLst/>
          </a:prstGeom>
        </p:spPr>
      </p:pic>
      <p:sp>
        <p:nvSpPr>
          <p:cNvPr id="17" name="Text 8"/>
          <p:cNvSpPr/>
          <p:nvPr/>
        </p:nvSpPr>
        <p:spPr>
          <a:xfrm>
            <a:off x="785813" y="2965884"/>
            <a:ext cx="5561409" cy="18216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34" b="1" dirty="0">
                <a:solidFill>
                  <a:srgbClr val="2C3E50"/>
                </a:solidFill>
              </a:rPr>
              <a:t>利用者は、本資料の利用に関し、当方が一切の責任を負わないことに同意のうえ、本資料を利用するものとします。</a:t>
            </a:r>
            <a:endParaRPr lang="en-US" sz="73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02" b="1" dirty="0">
                <a:solidFill>
                  <a:srgbClr val="1A3A52"/>
                </a:solidFill>
              </a:rPr>
              <a:t>いま、なぜ「お金を守る力」が必要なのか</a:t>
            </a:r>
            <a:endParaRPr lang="en-US" sz="1602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1185863"/>
            <a:ext cx="75009" cy="8572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0809" y="1128713"/>
            <a:ext cx="2696487" cy="46289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885" b="1" dirty="0">
                <a:solidFill>
                  <a:srgbClr val="2C3E50"/>
                </a:solidFill>
              </a:rPr>
              <a:t>日本は2021年以降、物価上昇が継続</a:t>
            </a:r>
            <a:r>
              <a:rPr lang="en-US" sz="942" dirty="0">
                <a:solidFill>
                  <a:srgbClr val="2C3E50"/>
                </a:solidFill>
              </a:rPr>
              <a:t>
 長期のデフレから脱却し、インフレ局面に突入</a:t>
            </a:r>
            <a:endParaRPr lang="en-US" sz="885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1820205"/>
            <a:ext cx="75009" cy="85725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760809" y="1763055"/>
            <a:ext cx="3430228" cy="46289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885" b="1" dirty="0">
                <a:solidFill>
                  <a:srgbClr val="2C3E50"/>
                </a:solidFill>
              </a:rPr>
              <a:t>食品・光熱費・日用品など、生活必需品の値上げが続いている</a:t>
            </a:r>
            <a:r>
              <a:rPr lang="en-US" sz="942" dirty="0">
                <a:solidFill>
                  <a:srgbClr val="2C3E50"/>
                </a:solidFill>
              </a:rPr>
              <a:t>
 日々の生活に直接影響を与える品目が上昇</a:t>
            </a:r>
            <a:endParaRPr lang="en-US" sz="885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" y="2454548"/>
            <a:ext cx="75009" cy="85725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760809" y="2397398"/>
            <a:ext cx="3331722" cy="46289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885" b="1" dirty="0">
                <a:solidFill>
                  <a:srgbClr val="2C3E50"/>
                </a:solidFill>
              </a:rPr>
              <a:t>給料の伸びより物価上昇率が高い状態が続き、家計が圧迫</a:t>
            </a:r>
            <a:r>
              <a:rPr lang="en-US" sz="942" dirty="0">
                <a:solidFill>
                  <a:srgbClr val="2C3E50"/>
                </a:solidFill>
              </a:rPr>
              <a:t>
 実質賃金の低下により購買力が減少</a:t>
            </a:r>
            <a:endParaRPr lang="en-US" sz="885" dirty="0"/>
          </a:p>
        </p:txBody>
      </p:sp>
      <p:sp>
        <p:nvSpPr>
          <p:cNvPr id="10" name="Text 4"/>
          <p:cNvSpPr/>
          <p:nvPr/>
        </p:nvSpPr>
        <p:spPr>
          <a:xfrm>
            <a:off x="571500" y="3146041"/>
            <a:ext cx="3829050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621" dirty="0">
                <a:solidFill>
                  <a:srgbClr val="2C3E50"/>
                </a:solidFill>
              </a:rPr>
              <a:t>引用元:総務省統計局「消費者物価指数(CPI)」、内閣府「年次経済財政報告」</a:t>
            </a:r>
            <a:endParaRPr lang="en-US" sz="621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3450" y="1128713"/>
            <a:ext cx="382905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02" b="1" dirty="0">
                <a:solidFill>
                  <a:srgbClr val="1A3A52"/>
                </a:solidFill>
              </a:rPr>
              <a:t>インフレとは?</a:t>
            </a:r>
            <a:endParaRPr lang="en-US" sz="1602" dirty="0"/>
          </a:p>
        </p:txBody>
      </p:sp>
      <p:sp>
        <p:nvSpPr>
          <p:cNvPr id="4" name="Text 1"/>
          <p:cNvSpPr/>
          <p:nvPr/>
        </p:nvSpPr>
        <p:spPr>
          <a:xfrm>
            <a:off x="571500" y="985838"/>
            <a:ext cx="8001000" cy="23144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942" dirty="0">
                <a:solidFill>
                  <a:srgbClr val="2C3E50"/>
                </a:solidFill>
              </a:rPr>
              <a:t>インフレとは、物価が継続的に上昇する状態を指します。同じ金額でも買える量が減る、つまり「お金の価値が下がる」現象です。</a:t>
            </a:r>
            <a:endParaRPr lang="en-US" sz="942" dirty="0"/>
          </a:p>
        </p:txBody>
      </p:sp>
      <p:sp>
        <p:nvSpPr>
          <p:cNvPr id="5" name="Shape 2"/>
          <p:cNvSpPr/>
          <p:nvPr/>
        </p:nvSpPr>
        <p:spPr>
          <a:xfrm>
            <a:off x="571500" y="1431596"/>
            <a:ext cx="257175" cy="257175"/>
          </a:xfrm>
          <a:prstGeom prst="ellipse">
            <a:avLst/>
          </a:prstGeom>
          <a:solidFill>
            <a:srgbClr val="FF6B6B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6" name="Text 3"/>
          <p:cNvSpPr/>
          <p:nvPr/>
        </p:nvSpPr>
        <p:spPr>
          <a:xfrm>
            <a:off x="571500" y="1431596"/>
            <a:ext cx="25717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1</a:t>
            </a:r>
            <a:endParaRPr lang="en-US" sz="885" dirty="0"/>
          </a:p>
        </p:txBody>
      </p:sp>
      <p:sp>
        <p:nvSpPr>
          <p:cNvPr id="7" name="Text 4"/>
          <p:cNvSpPr/>
          <p:nvPr/>
        </p:nvSpPr>
        <p:spPr>
          <a:xfrm>
            <a:off x="914400" y="1431596"/>
            <a:ext cx="1485900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784" b="1" dirty="0">
                <a:solidFill>
                  <a:srgbClr val="2C3E50"/>
                </a:solidFill>
              </a:rPr>
              <a:t>物価が継続的に上昇する状態</a:t>
            </a:r>
            <a:endParaRPr lang="en-US" sz="784" dirty="0"/>
          </a:p>
        </p:txBody>
      </p:sp>
      <p:sp>
        <p:nvSpPr>
          <p:cNvPr id="8" name="Shape 5"/>
          <p:cNvSpPr/>
          <p:nvPr/>
        </p:nvSpPr>
        <p:spPr>
          <a:xfrm>
            <a:off x="3314700" y="1431596"/>
            <a:ext cx="257175" cy="257175"/>
          </a:xfrm>
          <a:prstGeom prst="ellipse">
            <a:avLst/>
          </a:prstGeom>
          <a:solidFill>
            <a:srgbClr val="FF6B6B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9" name="Text 6"/>
          <p:cNvSpPr/>
          <p:nvPr/>
        </p:nvSpPr>
        <p:spPr>
          <a:xfrm>
            <a:off x="3314700" y="1431596"/>
            <a:ext cx="25717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2</a:t>
            </a:r>
            <a:endParaRPr lang="en-US" sz="885" dirty="0"/>
          </a:p>
        </p:txBody>
      </p:sp>
      <p:sp>
        <p:nvSpPr>
          <p:cNvPr id="10" name="Text 7"/>
          <p:cNvSpPr/>
          <p:nvPr/>
        </p:nvSpPr>
        <p:spPr>
          <a:xfrm>
            <a:off x="3657600" y="1431596"/>
            <a:ext cx="2171700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784" b="1" dirty="0">
                <a:solidFill>
                  <a:srgbClr val="2C3E50"/>
                </a:solidFill>
              </a:rPr>
              <a:t>同じ金額でも買える量が減る = 「お金の価値が下がる」</a:t>
            </a:r>
            <a:endParaRPr lang="en-US" sz="784" dirty="0"/>
          </a:p>
        </p:txBody>
      </p:sp>
      <p:sp>
        <p:nvSpPr>
          <p:cNvPr id="11" name="Shape 8"/>
          <p:cNvSpPr/>
          <p:nvPr/>
        </p:nvSpPr>
        <p:spPr>
          <a:xfrm>
            <a:off x="6057900" y="1431596"/>
            <a:ext cx="257175" cy="257175"/>
          </a:xfrm>
          <a:prstGeom prst="ellipse">
            <a:avLst/>
          </a:prstGeom>
          <a:solidFill>
            <a:srgbClr val="FF6B6B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2" name="Text 9"/>
          <p:cNvSpPr/>
          <p:nvPr/>
        </p:nvSpPr>
        <p:spPr>
          <a:xfrm>
            <a:off x="6057900" y="1431596"/>
            <a:ext cx="25717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3</a:t>
            </a:r>
            <a:endParaRPr lang="en-US" sz="885" dirty="0"/>
          </a:p>
        </p:txBody>
      </p:sp>
      <p:sp>
        <p:nvSpPr>
          <p:cNvPr id="13" name="Text 10"/>
          <p:cNvSpPr/>
          <p:nvPr/>
        </p:nvSpPr>
        <p:spPr>
          <a:xfrm>
            <a:off x="6400800" y="1431596"/>
            <a:ext cx="2171700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784" b="1" dirty="0">
                <a:solidFill>
                  <a:srgbClr val="2C3E50"/>
                </a:solidFill>
              </a:rPr>
              <a:t>インフレ率が高いほど、現金の実質価値は目減りする</a:t>
            </a:r>
            <a:endParaRPr lang="en-US" sz="784" dirty="0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313" y="2057344"/>
            <a:ext cx="6429375" cy="2000250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571500" y="4200469"/>
            <a:ext cx="8001000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621" dirty="0">
                <a:solidFill>
                  <a:srgbClr val="2C3E50"/>
                </a:solidFill>
              </a:rPr>
              <a:t>引用元:日本銀行「インフレとは何か」</a:t>
            </a:r>
            <a:endParaRPr lang="en-US" sz="62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02" b="1" dirty="0">
                <a:solidFill>
                  <a:srgbClr val="1A3A52"/>
                </a:solidFill>
              </a:rPr>
              <a:t>実際にどれくらい値上がりしている?</a:t>
            </a:r>
            <a:endParaRPr lang="en-US" sz="1602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" y="1107281"/>
            <a:ext cx="112514" cy="12858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41189" y="1084064"/>
            <a:ext cx="38579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885" b="1" dirty="0">
                <a:solidFill>
                  <a:srgbClr val="1A3A52"/>
                </a:solidFill>
              </a:rPr>
              <a:t>食料品</a:t>
            </a:r>
            <a:endParaRPr lang="en-US" sz="885" dirty="0"/>
          </a:p>
        </p:txBody>
      </p:sp>
      <p:sp>
        <p:nvSpPr>
          <p:cNvPr id="6" name="Text 2"/>
          <p:cNvSpPr/>
          <p:nvPr/>
        </p:nvSpPr>
        <p:spPr>
          <a:xfrm>
            <a:off x="742950" y="1345871"/>
            <a:ext cx="3657600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34" dirty="0">
                <a:solidFill>
                  <a:srgbClr val="2C3E50"/>
                </a:solidFill>
              </a:rPr>
              <a:t>前年同月比でプラス傾向
 (データは時期により変動)</a:t>
            </a:r>
            <a:endParaRPr lang="en-US" sz="834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0" y="1978763"/>
            <a:ext cx="96441" cy="12858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25116" y="1955546"/>
            <a:ext cx="562961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885" b="1" dirty="0">
                <a:solidFill>
                  <a:srgbClr val="1A3A52"/>
                </a:solidFill>
              </a:rPr>
              <a:t>電気・ガス</a:t>
            </a:r>
            <a:endParaRPr lang="en-US" sz="885" dirty="0"/>
          </a:p>
        </p:txBody>
      </p:sp>
      <p:sp>
        <p:nvSpPr>
          <p:cNvPr id="9" name="Text 4"/>
          <p:cNvSpPr/>
          <p:nvPr/>
        </p:nvSpPr>
        <p:spPr>
          <a:xfrm>
            <a:off x="742950" y="2217353"/>
            <a:ext cx="3657600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34" dirty="0">
                <a:solidFill>
                  <a:srgbClr val="2C3E50"/>
                </a:solidFill>
              </a:rPr>
              <a:t>燃料費調整の影響で上昇傾向</a:t>
            </a:r>
            <a:endParaRPr lang="en-US" sz="834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50" y="2644527"/>
            <a:ext cx="112514" cy="12858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41189" y="2621310"/>
            <a:ext cx="69154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885" b="1" dirty="0">
                <a:solidFill>
                  <a:srgbClr val="1A3A52"/>
                </a:solidFill>
              </a:rPr>
              <a:t>外食・日用品</a:t>
            </a:r>
            <a:endParaRPr lang="en-US" sz="885" dirty="0"/>
          </a:p>
        </p:txBody>
      </p:sp>
      <p:sp>
        <p:nvSpPr>
          <p:cNvPr id="12" name="Text 6"/>
          <p:cNvSpPr/>
          <p:nvPr/>
        </p:nvSpPr>
        <p:spPr>
          <a:xfrm>
            <a:off x="742950" y="2883117"/>
            <a:ext cx="3657600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34" dirty="0">
                <a:solidFill>
                  <a:srgbClr val="2C3E50"/>
                </a:solidFill>
              </a:rPr>
              <a:t>コスト増による値上げが継続</a:t>
            </a:r>
            <a:endParaRPr lang="en-US" sz="834" dirty="0"/>
          </a:p>
        </p:txBody>
      </p:sp>
      <p:sp>
        <p:nvSpPr>
          <p:cNvPr id="13" name="Shape 7"/>
          <p:cNvSpPr/>
          <p:nvPr/>
        </p:nvSpPr>
        <p:spPr>
          <a:xfrm>
            <a:off x="571500" y="3317435"/>
            <a:ext cx="3829050" cy="345746"/>
          </a:xfrm>
          <a:prstGeom prst="rect">
            <a:avLst/>
          </a:prstGeom>
          <a:solidFill>
            <a:srgbClr val="FFF5F5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4" name="Text 8"/>
          <p:cNvSpPr/>
          <p:nvPr/>
        </p:nvSpPr>
        <p:spPr>
          <a:xfrm>
            <a:off x="714375" y="3431735"/>
            <a:ext cx="3543300" cy="23144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885" b="1" dirty="0">
                <a:solidFill>
                  <a:srgbClr val="FF6B6B"/>
                </a:solidFill>
              </a:rPr>
              <a:t>★ 生活の多くが「値上げの連鎖」で支出増に</a:t>
            </a:r>
            <a:endParaRPr lang="en-US" sz="885" dirty="0"/>
          </a:p>
        </p:txBody>
      </p:sp>
      <p:sp>
        <p:nvSpPr>
          <p:cNvPr id="15" name="Text 9"/>
          <p:cNvSpPr/>
          <p:nvPr/>
        </p:nvSpPr>
        <p:spPr>
          <a:xfrm>
            <a:off x="571500" y="3891781"/>
            <a:ext cx="3829050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621" dirty="0">
                <a:solidFill>
                  <a:srgbClr val="2C3E50"/>
                </a:solidFill>
              </a:rPr>
              <a:t>引用元:総務省統計局「消費者物価指数(CPI)」</a:t>
            </a:r>
            <a:endParaRPr lang="en-US" sz="621" dirty="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3450" y="1057275"/>
            <a:ext cx="3829050" cy="32146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02" b="1" dirty="0">
                <a:solidFill>
                  <a:srgbClr val="1A3A52"/>
                </a:solidFill>
              </a:rPr>
              <a:t>インフレで家計に起きる3つの問題</a:t>
            </a:r>
            <a:endParaRPr lang="en-US" sz="1602" dirty="0"/>
          </a:p>
        </p:txBody>
      </p:sp>
      <p:sp>
        <p:nvSpPr>
          <p:cNvPr id="4" name="Shape 1"/>
          <p:cNvSpPr/>
          <p:nvPr/>
        </p:nvSpPr>
        <p:spPr>
          <a:xfrm>
            <a:off x="571500" y="1057275"/>
            <a:ext cx="342900" cy="342900"/>
          </a:xfrm>
          <a:prstGeom prst="ellipse">
            <a:avLst/>
          </a:prstGeom>
          <a:solidFill>
            <a:srgbClr val="FF6B6B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2"/>
          <p:cNvSpPr/>
          <p:nvPr/>
        </p:nvSpPr>
        <p:spPr>
          <a:xfrm>
            <a:off x="571500" y="1057275"/>
            <a:ext cx="3429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1</a:t>
            </a:r>
            <a:endParaRPr lang="en-US" sz="1193" dirty="0"/>
          </a:p>
        </p:txBody>
      </p:sp>
      <p:sp>
        <p:nvSpPr>
          <p:cNvPr id="6" name="Text 3"/>
          <p:cNvSpPr/>
          <p:nvPr/>
        </p:nvSpPr>
        <p:spPr>
          <a:xfrm>
            <a:off x="1028700" y="1057275"/>
            <a:ext cx="1482496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987" b="1" dirty="0">
                <a:solidFill>
                  <a:srgbClr val="1A3A52"/>
                </a:solidFill>
              </a:rPr>
              <a:t>現金の価値が下がる</a:t>
            </a:r>
            <a:endParaRPr lang="en-US" sz="987" dirty="0"/>
          </a:p>
        </p:txBody>
      </p:sp>
      <p:sp>
        <p:nvSpPr>
          <p:cNvPr id="7" name="Text 4"/>
          <p:cNvSpPr/>
          <p:nvPr/>
        </p:nvSpPr>
        <p:spPr>
          <a:xfrm>
            <a:off x="1028700" y="1371600"/>
            <a:ext cx="1482496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34" dirty="0">
                <a:solidFill>
                  <a:srgbClr val="2C3E50"/>
                </a:solidFill>
              </a:rPr>
              <a:t>同じ金額で買えるものが減少</a:t>
            </a:r>
            <a:endParaRPr lang="en-US" sz="834" dirty="0"/>
          </a:p>
        </p:txBody>
      </p:sp>
      <p:sp>
        <p:nvSpPr>
          <p:cNvPr id="8" name="Shape 5"/>
          <p:cNvSpPr/>
          <p:nvPr/>
        </p:nvSpPr>
        <p:spPr>
          <a:xfrm>
            <a:off x="571500" y="1791630"/>
            <a:ext cx="342900" cy="342900"/>
          </a:xfrm>
          <a:prstGeom prst="ellipse">
            <a:avLst/>
          </a:prstGeom>
          <a:solidFill>
            <a:srgbClr val="FF6B6B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9" name="Text 6"/>
          <p:cNvSpPr/>
          <p:nvPr/>
        </p:nvSpPr>
        <p:spPr>
          <a:xfrm>
            <a:off x="571500" y="1791630"/>
            <a:ext cx="3429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2</a:t>
            </a:r>
            <a:endParaRPr lang="en-US" sz="1193" dirty="0"/>
          </a:p>
        </p:txBody>
      </p:sp>
      <p:sp>
        <p:nvSpPr>
          <p:cNvPr id="10" name="Text 7"/>
          <p:cNvSpPr/>
          <p:nvPr/>
        </p:nvSpPr>
        <p:spPr>
          <a:xfrm>
            <a:off x="1028700" y="1791630"/>
            <a:ext cx="128587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987" b="1" dirty="0">
                <a:solidFill>
                  <a:srgbClr val="1A3A52"/>
                </a:solidFill>
              </a:rPr>
              <a:t>生活コストが上がる</a:t>
            </a:r>
            <a:endParaRPr lang="en-US" sz="987" dirty="0"/>
          </a:p>
        </p:txBody>
      </p:sp>
      <p:sp>
        <p:nvSpPr>
          <p:cNvPr id="11" name="Text 8"/>
          <p:cNvSpPr/>
          <p:nvPr/>
        </p:nvSpPr>
        <p:spPr>
          <a:xfrm>
            <a:off x="1028700" y="2105955"/>
            <a:ext cx="1285875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34" dirty="0">
                <a:solidFill>
                  <a:srgbClr val="2C3E50"/>
                </a:solidFill>
              </a:rPr>
              <a:t>日々の支出が増加</a:t>
            </a:r>
            <a:endParaRPr lang="en-US" sz="834" dirty="0"/>
          </a:p>
        </p:txBody>
      </p:sp>
      <p:sp>
        <p:nvSpPr>
          <p:cNvPr id="12" name="Shape 9"/>
          <p:cNvSpPr/>
          <p:nvPr/>
        </p:nvSpPr>
        <p:spPr>
          <a:xfrm>
            <a:off x="571500" y="2525985"/>
            <a:ext cx="342900" cy="342900"/>
          </a:xfrm>
          <a:prstGeom prst="ellipse">
            <a:avLst/>
          </a:prstGeom>
          <a:solidFill>
            <a:srgbClr val="FF6B6B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0"/>
          <p:cNvSpPr/>
          <p:nvPr/>
        </p:nvSpPr>
        <p:spPr>
          <a:xfrm>
            <a:off x="571500" y="2525985"/>
            <a:ext cx="3429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3</a:t>
            </a:r>
            <a:endParaRPr lang="en-US" sz="1193" dirty="0"/>
          </a:p>
        </p:txBody>
      </p:sp>
      <p:sp>
        <p:nvSpPr>
          <p:cNvPr id="14" name="Text 11"/>
          <p:cNvSpPr/>
          <p:nvPr/>
        </p:nvSpPr>
        <p:spPr>
          <a:xfrm>
            <a:off x="1028700" y="2525985"/>
            <a:ext cx="2571750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987" b="1" dirty="0">
                <a:solidFill>
                  <a:srgbClr val="1A3A52"/>
                </a:solidFill>
              </a:rPr>
              <a:t>貯金だけでは将来の支出に追いつかない</a:t>
            </a:r>
            <a:endParaRPr lang="en-US" sz="987" dirty="0"/>
          </a:p>
        </p:txBody>
      </p:sp>
      <p:sp>
        <p:nvSpPr>
          <p:cNvPr id="15" name="Text 12"/>
          <p:cNvSpPr/>
          <p:nvPr/>
        </p:nvSpPr>
        <p:spPr>
          <a:xfrm>
            <a:off x="1028700" y="2840310"/>
            <a:ext cx="2571750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34" dirty="0">
                <a:solidFill>
                  <a:srgbClr val="2C3E50"/>
                </a:solidFill>
              </a:rPr>
              <a:t>預金金利がインフレ率を下回る</a:t>
            </a:r>
            <a:endParaRPr lang="en-US" sz="834" dirty="0"/>
          </a:p>
        </p:txBody>
      </p:sp>
      <p:sp>
        <p:nvSpPr>
          <p:cNvPr id="16" name="Shape 13"/>
          <p:cNvSpPr/>
          <p:nvPr/>
        </p:nvSpPr>
        <p:spPr>
          <a:xfrm>
            <a:off x="571500" y="3331778"/>
            <a:ext cx="3829050" cy="571500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7" name="Shape 14"/>
          <p:cNvSpPr/>
          <p:nvPr/>
        </p:nvSpPr>
        <p:spPr>
          <a:xfrm>
            <a:off x="571500" y="3331778"/>
            <a:ext cx="28575" cy="571500"/>
          </a:xfrm>
          <a:prstGeom prst="rect">
            <a:avLst/>
          </a:prstGeom>
          <a:solidFill>
            <a:srgbClr val="FF6B6B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8" name="Text 15"/>
          <p:cNvSpPr/>
          <p:nvPr/>
        </p:nvSpPr>
        <p:spPr>
          <a:xfrm>
            <a:off x="714375" y="3474653"/>
            <a:ext cx="3543300" cy="23144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885" b="1" dirty="0">
                <a:solidFill>
                  <a:srgbClr val="FF6B6B"/>
                </a:solidFill>
              </a:rPr>
              <a:t>→ だから「お金を守る行動」が必要</a:t>
            </a:r>
            <a:endParaRPr lang="en-US" sz="885" dirty="0"/>
          </a:p>
        </p:txBody>
      </p:sp>
      <p:pic>
        <p:nvPicPr>
          <p:cNvPr id="1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450" y="1057275"/>
            <a:ext cx="3829050" cy="3214688"/>
          </a:xfrm>
          <a:prstGeom prst="rect">
            <a:avLst/>
          </a:prstGeom>
        </p:spPr>
      </p:pic>
      <p:sp>
        <p:nvSpPr>
          <p:cNvPr id="20" name="Text 16"/>
          <p:cNvSpPr/>
          <p:nvPr/>
        </p:nvSpPr>
        <p:spPr>
          <a:xfrm>
            <a:off x="571500" y="4486275"/>
            <a:ext cx="8001000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621" dirty="0">
                <a:solidFill>
                  <a:srgbClr val="2C3E50"/>
                </a:solidFill>
              </a:rPr>
              <a:t>引用元:日本銀行「物価と金融の関係」</a:t>
            </a:r>
            <a:endParaRPr lang="en-US" sz="62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02" b="1" dirty="0">
                <a:solidFill>
                  <a:srgbClr val="1A3A52"/>
                </a:solidFill>
              </a:rPr>
              <a:t>お金を守る基本① 固定費の見直し</a:t>
            </a:r>
            <a:endParaRPr lang="en-US" sz="1602" dirty="0"/>
          </a:p>
        </p:txBody>
      </p:sp>
      <p:sp>
        <p:nvSpPr>
          <p:cNvPr id="4" name="Text 1"/>
          <p:cNvSpPr/>
          <p:nvPr/>
        </p:nvSpPr>
        <p:spPr>
          <a:xfrm>
            <a:off x="571500" y="914400"/>
            <a:ext cx="8001000" cy="23144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885" b="1" dirty="0">
                <a:solidFill>
                  <a:srgbClr val="FF6B6B"/>
                </a:solidFill>
              </a:rPr>
              <a:t>インフレ対策の最初の一歩は「支出を下げる仕組みづくり」</a:t>
            </a:r>
            <a:endParaRPr lang="en-US" sz="885" dirty="0"/>
          </a:p>
        </p:txBody>
      </p:sp>
      <p:sp>
        <p:nvSpPr>
          <p:cNvPr id="5" name="Shape 2"/>
          <p:cNvSpPr/>
          <p:nvPr/>
        </p:nvSpPr>
        <p:spPr>
          <a:xfrm>
            <a:off x="571500" y="1431596"/>
            <a:ext cx="342900" cy="342900"/>
          </a:xfrm>
          <a:prstGeom prst="ellipse">
            <a:avLst/>
          </a:prstGeom>
          <a:solidFill>
            <a:srgbClr val="4ECDC4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72" y="1531609"/>
            <a:ext cx="107156" cy="1428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028700" y="1431596"/>
            <a:ext cx="1587810" cy="23144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885" b="1" dirty="0">
                <a:solidFill>
                  <a:srgbClr val="2C3E50"/>
                </a:solidFill>
              </a:rPr>
              <a:t>スマホ・通信費のプラン変更</a:t>
            </a:r>
            <a:endParaRPr lang="en-US" sz="885" dirty="0"/>
          </a:p>
        </p:txBody>
      </p:sp>
      <p:sp>
        <p:nvSpPr>
          <p:cNvPr id="8" name="Text 4"/>
          <p:cNvSpPr/>
          <p:nvPr/>
        </p:nvSpPr>
        <p:spPr>
          <a:xfrm>
            <a:off x="1028700" y="1691618"/>
            <a:ext cx="1587810" cy="1800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27" dirty="0">
                <a:solidFill>
                  <a:srgbClr val="2C3E50"/>
                </a:solidFill>
              </a:rPr>
              <a:t>格安SIMへの切り替えなど</a:t>
            </a:r>
            <a:endParaRPr lang="en-US" sz="727" dirty="0"/>
          </a:p>
        </p:txBody>
      </p:sp>
      <p:sp>
        <p:nvSpPr>
          <p:cNvPr id="9" name="Shape 5"/>
          <p:cNvSpPr/>
          <p:nvPr/>
        </p:nvSpPr>
        <p:spPr>
          <a:xfrm>
            <a:off x="571500" y="2043085"/>
            <a:ext cx="342900" cy="342900"/>
          </a:xfrm>
          <a:prstGeom prst="ellipse">
            <a:avLst/>
          </a:prstGeom>
          <a:solidFill>
            <a:srgbClr val="4ECDC4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372" y="2143097"/>
            <a:ext cx="107156" cy="14287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028700" y="2043085"/>
            <a:ext cx="2100876" cy="23144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885" b="1" dirty="0">
                <a:solidFill>
                  <a:srgbClr val="2C3E50"/>
                </a:solidFill>
              </a:rPr>
              <a:t>電気の契約アンペア・プランの見直し</a:t>
            </a:r>
            <a:endParaRPr lang="en-US" sz="885" dirty="0"/>
          </a:p>
        </p:txBody>
      </p:sp>
      <p:sp>
        <p:nvSpPr>
          <p:cNvPr id="12" name="Text 7"/>
          <p:cNvSpPr/>
          <p:nvPr/>
        </p:nvSpPr>
        <p:spPr>
          <a:xfrm>
            <a:off x="1028700" y="2303106"/>
            <a:ext cx="2100876" cy="1800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27" dirty="0">
                <a:solidFill>
                  <a:srgbClr val="2C3E50"/>
                </a:solidFill>
              </a:rPr>
              <a:t>使用状況に合わせた最適化</a:t>
            </a:r>
            <a:endParaRPr lang="en-US" sz="727" dirty="0"/>
          </a:p>
        </p:txBody>
      </p:sp>
      <p:sp>
        <p:nvSpPr>
          <p:cNvPr id="13" name="Shape 8"/>
          <p:cNvSpPr/>
          <p:nvPr/>
        </p:nvSpPr>
        <p:spPr>
          <a:xfrm>
            <a:off x="571500" y="2654573"/>
            <a:ext cx="342900" cy="342900"/>
          </a:xfrm>
          <a:prstGeom prst="ellipse">
            <a:avLst/>
          </a:prstGeom>
          <a:solidFill>
            <a:srgbClr val="4ECDC4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653" y="2754585"/>
            <a:ext cx="178594" cy="142875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28700" y="2654573"/>
            <a:ext cx="1295167" cy="23144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885" b="1" dirty="0">
                <a:solidFill>
                  <a:srgbClr val="2C3E50"/>
                </a:solidFill>
              </a:rPr>
              <a:t>サブスクの棚卸し</a:t>
            </a:r>
            <a:endParaRPr lang="en-US" sz="885" dirty="0"/>
          </a:p>
        </p:txBody>
      </p:sp>
      <p:sp>
        <p:nvSpPr>
          <p:cNvPr id="16" name="Text 10"/>
          <p:cNvSpPr/>
          <p:nvPr/>
        </p:nvSpPr>
        <p:spPr>
          <a:xfrm>
            <a:off x="1028700" y="2914594"/>
            <a:ext cx="1295167" cy="1800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27" dirty="0">
                <a:solidFill>
                  <a:srgbClr val="2C3E50"/>
                </a:solidFill>
              </a:rPr>
              <a:t>使っていないサービスの解約</a:t>
            </a:r>
            <a:endParaRPr lang="en-US" sz="727" dirty="0"/>
          </a:p>
        </p:txBody>
      </p:sp>
      <p:sp>
        <p:nvSpPr>
          <p:cNvPr id="17" name="Shape 11"/>
          <p:cNvSpPr/>
          <p:nvPr/>
        </p:nvSpPr>
        <p:spPr>
          <a:xfrm>
            <a:off x="571500" y="3266061"/>
            <a:ext cx="342900" cy="342900"/>
          </a:xfrm>
          <a:prstGeom prst="ellipse">
            <a:avLst/>
          </a:prstGeom>
          <a:solidFill>
            <a:srgbClr val="4ECDC4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583" y="3366074"/>
            <a:ext cx="160734" cy="142875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1028700" y="3266061"/>
            <a:ext cx="1665219" cy="23144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885" b="1" dirty="0">
                <a:solidFill>
                  <a:srgbClr val="2C3E50"/>
                </a:solidFill>
              </a:rPr>
              <a:t>住宅ローンの金利プラン確認</a:t>
            </a:r>
            <a:endParaRPr lang="en-US" sz="885" dirty="0"/>
          </a:p>
        </p:txBody>
      </p:sp>
      <p:sp>
        <p:nvSpPr>
          <p:cNvPr id="20" name="Text 13"/>
          <p:cNvSpPr/>
          <p:nvPr/>
        </p:nvSpPr>
        <p:spPr>
          <a:xfrm>
            <a:off x="1028700" y="3526082"/>
            <a:ext cx="1665219" cy="1800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27" dirty="0">
                <a:solidFill>
                  <a:srgbClr val="2C3E50"/>
                </a:solidFill>
              </a:rPr>
              <a:t>固定・変動金利の見直し</a:t>
            </a:r>
            <a:endParaRPr lang="en-US" sz="727" dirty="0"/>
          </a:p>
        </p:txBody>
      </p:sp>
      <p:sp>
        <p:nvSpPr>
          <p:cNvPr id="21" name="Text 14"/>
          <p:cNvSpPr/>
          <p:nvPr/>
        </p:nvSpPr>
        <p:spPr>
          <a:xfrm>
            <a:off x="571500" y="3991849"/>
            <a:ext cx="3829050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621" dirty="0">
                <a:solidFill>
                  <a:srgbClr val="2C3E50"/>
                </a:solidFill>
              </a:rPr>
              <a:t>引用元:消費者庁「消費者のための見直しポイント」</a:t>
            </a:r>
            <a:endParaRPr lang="en-US" sz="621" dirty="0"/>
          </a:p>
        </p:txBody>
      </p:sp>
      <p:pic>
        <p:nvPicPr>
          <p:cNvPr id="2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3450" y="1431596"/>
            <a:ext cx="382905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02" b="1" dirty="0">
                <a:solidFill>
                  <a:srgbClr val="1A3A52"/>
                </a:solidFill>
              </a:rPr>
              <a:t>お金を守る基本② 家計のバランス管理</a:t>
            </a:r>
            <a:endParaRPr lang="en-US" sz="1602" dirty="0"/>
          </a:p>
        </p:txBody>
      </p:sp>
      <p:sp>
        <p:nvSpPr>
          <p:cNvPr id="4" name="Text 1"/>
          <p:cNvSpPr/>
          <p:nvPr/>
        </p:nvSpPr>
        <p:spPr>
          <a:xfrm>
            <a:off x="571500" y="1128713"/>
            <a:ext cx="3829050" cy="69433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942" dirty="0">
                <a:solidFill>
                  <a:srgbClr val="2C3E50"/>
                </a:solidFill>
              </a:rPr>
              <a:t>収入に対する支出の適切なバランスを意識することが重要です。まずは「生活防衛資金」を確保し、計画的な家計管理を心がけましょう。</a:t>
            </a:r>
            <a:endParaRPr lang="en-US" sz="942" dirty="0"/>
          </a:p>
        </p:txBody>
      </p:sp>
      <p:sp>
        <p:nvSpPr>
          <p:cNvPr id="5" name="Shape 2"/>
          <p:cNvSpPr/>
          <p:nvPr/>
        </p:nvSpPr>
        <p:spPr>
          <a:xfrm>
            <a:off x="571500" y="2037364"/>
            <a:ext cx="342900" cy="342900"/>
          </a:xfrm>
          <a:prstGeom prst="ellipse">
            <a:avLst/>
          </a:prstGeom>
          <a:solidFill>
            <a:srgbClr val="4ECDC4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53" y="2137377"/>
            <a:ext cx="178594" cy="1428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028700" y="2037364"/>
            <a:ext cx="1943100" cy="21858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834" b="1" dirty="0">
                <a:solidFill>
                  <a:srgbClr val="2C3E50"/>
                </a:solidFill>
              </a:rPr>
              <a:t>収入に対する支出の黄金比を意識</a:t>
            </a:r>
            <a:endParaRPr lang="en-US" sz="834" dirty="0"/>
          </a:p>
        </p:txBody>
      </p:sp>
      <p:sp>
        <p:nvSpPr>
          <p:cNvPr id="8" name="Text 4"/>
          <p:cNvSpPr/>
          <p:nvPr/>
        </p:nvSpPr>
        <p:spPr>
          <a:xfrm>
            <a:off x="1028700" y="2313096"/>
            <a:ext cx="1943100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34" dirty="0">
                <a:solidFill>
                  <a:srgbClr val="2C3E50"/>
                </a:solidFill>
              </a:rPr>
              <a:t>収入の範囲内での生活設計を心がける</a:t>
            </a:r>
            <a:endParaRPr lang="en-US" sz="834" dirty="0"/>
          </a:p>
        </p:txBody>
      </p:sp>
      <p:sp>
        <p:nvSpPr>
          <p:cNvPr id="9" name="Shape 5"/>
          <p:cNvSpPr/>
          <p:nvPr/>
        </p:nvSpPr>
        <p:spPr>
          <a:xfrm>
            <a:off x="571500" y="2690264"/>
            <a:ext cx="342900" cy="342900"/>
          </a:xfrm>
          <a:prstGeom prst="ellipse">
            <a:avLst/>
          </a:prstGeom>
          <a:solidFill>
            <a:srgbClr val="4ECDC4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3" y="2790276"/>
            <a:ext cx="142875" cy="14287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028700" y="2690264"/>
            <a:ext cx="2407276" cy="21858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834" b="1" dirty="0">
                <a:solidFill>
                  <a:srgbClr val="2C3E50"/>
                </a:solidFill>
              </a:rPr>
              <a:t>まずは「生活防衛資金(3〜6か月分)」を確保</a:t>
            </a:r>
            <a:endParaRPr lang="en-US" sz="834" dirty="0"/>
          </a:p>
        </p:txBody>
      </p:sp>
      <p:sp>
        <p:nvSpPr>
          <p:cNvPr id="12" name="Text 7"/>
          <p:cNvSpPr/>
          <p:nvPr/>
        </p:nvSpPr>
        <p:spPr>
          <a:xfrm>
            <a:off x="1028700" y="2965996"/>
            <a:ext cx="2407276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34" dirty="0">
                <a:solidFill>
                  <a:srgbClr val="2C3E50"/>
                </a:solidFill>
              </a:rPr>
              <a:t>緊急時に備えた安全資金の準備</a:t>
            </a:r>
            <a:endParaRPr lang="en-US" sz="834" dirty="0"/>
          </a:p>
        </p:txBody>
      </p:sp>
      <p:sp>
        <p:nvSpPr>
          <p:cNvPr id="13" name="Shape 8"/>
          <p:cNvSpPr/>
          <p:nvPr/>
        </p:nvSpPr>
        <p:spPr>
          <a:xfrm>
            <a:off x="571500" y="3343163"/>
            <a:ext cx="342900" cy="342900"/>
          </a:xfrm>
          <a:prstGeom prst="ellipse">
            <a:avLst/>
          </a:prstGeom>
          <a:solidFill>
            <a:srgbClr val="4ECDC4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583" y="3443176"/>
            <a:ext cx="160734" cy="142875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28700" y="3343163"/>
            <a:ext cx="2593823" cy="21858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834" b="1" dirty="0">
                <a:solidFill>
                  <a:srgbClr val="2C3E50"/>
                </a:solidFill>
              </a:rPr>
              <a:t>カード支払い・キャッシュレスの使いすぎに注意</a:t>
            </a:r>
            <a:endParaRPr lang="en-US" sz="834" dirty="0"/>
          </a:p>
        </p:txBody>
      </p:sp>
      <p:sp>
        <p:nvSpPr>
          <p:cNvPr id="16" name="Text 10"/>
          <p:cNvSpPr/>
          <p:nvPr/>
        </p:nvSpPr>
        <p:spPr>
          <a:xfrm>
            <a:off x="1028700" y="3618895"/>
            <a:ext cx="2593823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34" dirty="0">
                <a:solidFill>
                  <a:srgbClr val="2C3E50"/>
                </a:solidFill>
              </a:rPr>
              <a:t>支出の見える化で管理を徹底</a:t>
            </a:r>
            <a:endParaRPr lang="en-US" sz="834" dirty="0"/>
          </a:p>
        </p:txBody>
      </p:sp>
      <p:sp>
        <p:nvSpPr>
          <p:cNvPr id="17" name="Text 11"/>
          <p:cNvSpPr/>
          <p:nvPr/>
        </p:nvSpPr>
        <p:spPr>
          <a:xfrm>
            <a:off x="571500" y="4038926"/>
            <a:ext cx="3829050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621" dirty="0">
                <a:solidFill>
                  <a:srgbClr val="2C3E50"/>
                </a:solidFill>
              </a:rPr>
              <a:t>引用元:金融庁「家計の見直しガイド」</a:t>
            </a:r>
            <a:endParaRPr lang="en-US" sz="621" dirty="0"/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3450" y="1128713"/>
            <a:ext cx="382905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02" b="1" dirty="0">
                <a:solidFill>
                  <a:srgbClr val="1A3A52"/>
                </a:solidFill>
              </a:rPr>
              <a:t>お金を守る基本③ 収入源を複数持つ</a:t>
            </a:r>
            <a:endParaRPr lang="en-US" sz="1602" dirty="0"/>
          </a:p>
        </p:txBody>
      </p:sp>
      <p:sp>
        <p:nvSpPr>
          <p:cNvPr id="4" name="Text 1"/>
          <p:cNvSpPr/>
          <p:nvPr/>
        </p:nvSpPr>
        <p:spPr>
          <a:xfrm>
            <a:off x="571500" y="985838"/>
            <a:ext cx="8001000" cy="23144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942" dirty="0">
                <a:solidFill>
                  <a:srgbClr val="2C3E50"/>
                </a:solidFill>
              </a:rPr>
              <a:t>インフレは「時間と働き方」の見直しも必要とします。収入源を増やすことで、物価上昇に対する耐性を高めることができます。</a:t>
            </a:r>
            <a:endParaRPr lang="en-US" sz="942" dirty="0"/>
          </a:p>
        </p:txBody>
      </p:sp>
      <p:sp>
        <p:nvSpPr>
          <p:cNvPr id="5" name="Shape 2"/>
          <p:cNvSpPr/>
          <p:nvPr/>
        </p:nvSpPr>
        <p:spPr>
          <a:xfrm>
            <a:off x="571500" y="1574471"/>
            <a:ext cx="2514600" cy="2000250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6" name="Shape 3"/>
          <p:cNvSpPr/>
          <p:nvPr/>
        </p:nvSpPr>
        <p:spPr>
          <a:xfrm>
            <a:off x="1600200" y="1803071"/>
            <a:ext cx="457200" cy="457200"/>
          </a:xfrm>
          <a:prstGeom prst="ellipse">
            <a:avLst/>
          </a:prstGeom>
          <a:solidFill>
            <a:srgbClr val="FF6B6B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788" y="1931659"/>
            <a:ext cx="200025" cy="20002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42950" y="2431721"/>
            <a:ext cx="2171700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1A3A52"/>
                </a:solidFill>
              </a:rPr>
              <a:t>副業禁止でない場合、
小さな副収入づくり</a:t>
            </a:r>
            <a:endParaRPr lang="en-US" sz="885" dirty="0"/>
          </a:p>
        </p:txBody>
      </p:sp>
      <p:sp>
        <p:nvSpPr>
          <p:cNvPr id="9" name="Text 5"/>
          <p:cNvSpPr/>
          <p:nvPr/>
        </p:nvSpPr>
        <p:spPr>
          <a:xfrm>
            <a:off x="742950" y="2931784"/>
            <a:ext cx="2171700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834" dirty="0">
                <a:solidFill>
                  <a:srgbClr val="2C3E50"/>
                </a:solidFill>
              </a:rPr>
              <a:t>スキルを活かした副業で、本業以外の収入源を確保する</a:t>
            </a:r>
            <a:endParaRPr lang="en-US" sz="834" dirty="0"/>
          </a:p>
        </p:txBody>
      </p:sp>
      <p:sp>
        <p:nvSpPr>
          <p:cNvPr id="10" name="Shape 6"/>
          <p:cNvSpPr/>
          <p:nvPr/>
        </p:nvSpPr>
        <p:spPr>
          <a:xfrm>
            <a:off x="3314700" y="1574471"/>
            <a:ext cx="2514600" cy="2000250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1" name="Shape 7"/>
          <p:cNvSpPr/>
          <p:nvPr/>
        </p:nvSpPr>
        <p:spPr>
          <a:xfrm>
            <a:off x="4343400" y="1803071"/>
            <a:ext cx="457200" cy="457200"/>
          </a:xfrm>
          <a:prstGeom prst="ellipse">
            <a:avLst/>
          </a:prstGeom>
          <a:solidFill>
            <a:srgbClr val="FF6B6B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6984" y="1931659"/>
            <a:ext cx="250031" cy="200025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3486150" y="2431721"/>
            <a:ext cx="2171700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1A3A52"/>
                </a:solidFill>
              </a:rPr>
              <a:t>スキル習得(リスキリング)で
収入を伸ばす準備</a:t>
            </a:r>
            <a:endParaRPr lang="en-US" sz="885" dirty="0"/>
          </a:p>
        </p:txBody>
      </p:sp>
      <p:sp>
        <p:nvSpPr>
          <p:cNvPr id="14" name="Text 9"/>
          <p:cNvSpPr/>
          <p:nvPr/>
        </p:nvSpPr>
        <p:spPr>
          <a:xfrm>
            <a:off x="3486150" y="2931784"/>
            <a:ext cx="2171700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834" dirty="0">
                <a:solidFill>
                  <a:srgbClr val="2C3E50"/>
                </a:solidFill>
              </a:rPr>
              <a:t>市場価値を高めるスキルを習得し、将来の収入増加につなげる</a:t>
            </a:r>
            <a:endParaRPr lang="en-US" sz="834" dirty="0"/>
          </a:p>
        </p:txBody>
      </p:sp>
      <p:sp>
        <p:nvSpPr>
          <p:cNvPr id="15" name="Shape 10"/>
          <p:cNvSpPr/>
          <p:nvPr/>
        </p:nvSpPr>
        <p:spPr>
          <a:xfrm>
            <a:off x="6057900" y="1574471"/>
            <a:ext cx="2514600" cy="2000250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1"/>
          <p:cNvSpPr/>
          <p:nvPr/>
        </p:nvSpPr>
        <p:spPr>
          <a:xfrm>
            <a:off x="7086600" y="1803071"/>
            <a:ext cx="457200" cy="457200"/>
          </a:xfrm>
          <a:prstGeom prst="ellipse">
            <a:avLst/>
          </a:prstGeom>
          <a:solidFill>
            <a:srgbClr val="FF6B6B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5188" y="1931659"/>
            <a:ext cx="200025" cy="20002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6229350" y="2431721"/>
            <a:ext cx="2171700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1A3A52"/>
                </a:solidFill>
              </a:rPr>
              <a:t>国家資格・スキル取得の
支援制度を活用</a:t>
            </a:r>
            <a:endParaRPr lang="en-US" sz="885" dirty="0"/>
          </a:p>
        </p:txBody>
      </p:sp>
      <p:sp>
        <p:nvSpPr>
          <p:cNvPr id="19" name="Text 13"/>
          <p:cNvSpPr/>
          <p:nvPr/>
        </p:nvSpPr>
        <p:spPr>
          <a:xfrm>
            <a:off x="6229350" y="2931784"/>
            <a:ext cx="2171700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834" dirty="0">
                <a:solidFill>
                  <a:srgbClr val="2C3E50"/>
                </a:solidFill>
              </a:rPr>
              <a:t>公的支援を利用して、費用を抑えながら資格やスキルを取得</a:t>
            </a:r>
            <a:endParaRPr lang="en-US" sz="834" dirty="0"/>
          </a:p>
        </p:txBody>
      </p:sp>
      <p:sp>
        <p:nvSpPr>
          <p:cNvPr id="20" name="Text 14"/>
          <p:cNvSpPr/>
          <p:nvPr/>
        </p:nvSpPr>
        <p:spPr>
          <a:xfrm>
            <a:off x="571500" y="3860471"/>
            <a:ext cx="8001000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621" dirty="0">
                <a:solidFill>
                  <a:srgbClr val="2C3E50"/>
                </a:solidFill>
              </a:rPr>
              <a:t>引用元:厚生労働省「リスキリング支援」、経産省「社会人の学び直し」</a:t>
            </a:r>
            <a:endParaRPr lang="en-US" sz="62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02" b="1" dirty="0">
                <a:solidFill>
                  <a:srgbClr val="1A3A52"/>
                </a:solidFill>
              </a:rPr>
              <a:t>お金を守る基本④ 資産の分散とインフレ耐性</a:t>
            </a:r>
            <a:endParaRPr lang="en-US" sz="1602" dirty="0"/>
          </a:p>
        </p:txBody>
      </p:sp>
      <p:sp>
        <p:nvSpPr>
          <p:cNvPr id="4" name="Text 1"/>
          <p:cNvSpPr/>
          <p:nvPr/>
        </p:nvSpPr>
        <p:spPr>
          <a:xfrm>
            <a:off x="571500" y="914400"/>
            <a:ext cx="8001000" cy="23144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885" b="1" dirty="0">
                <a:solidFill>
                  <a:srgbClr val="FF6B6B"/>
                </a:solidFill>
              </a:rPr>
              <a:t>現金だけではインフレに弱い → お金の置き場所を分散することが重要</a:t>
            </a:r>
            <a:endParaRPr lang="en-US" sz="885" dirty="0"/>
          </a:p>
        </p:txBody>
      </p:sp>
      <p:sp>
        <p:nvSpPr>
          <p:cNvPr id="5" name="Shape 2"/>
          <p:cNvSpPr/>
          <p:nvPr/>
        </p:nvSpPr>
        <p:spPr>
          <a:xfrm>
            <a:off x="571500" y="1431596"/>
            <a:ext cx="342900" cy="342900"/>
          </a:xfrm>
          <a:prstGeom prst="ellipse">
            <a:avLst/>
          </a:prstGeom>
          <a:solidFill>
            <a:srgbClr val="4ECDC4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83" y="1531609"/>
            <a:ext cx="160734" cy="1428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028700" y="1431596"/>
            <a:ext cx="1368196" cy="21858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834" b="1" dirty="0">
                <a:solidFill>
                  <a:srgbClr val="2C3E50"/>
                </a:solidFill>
              </a:rPr>
              <a:t>現金(生活防衛資金)</a:t>
            </a:r>
            <a:endParaRPr lang="en-US" sz="834" dirty="0"/>
          </a:p>
        </p:txBody>
      </p:sp>
      <p:sp>
        <p:nvSpPr>
          <p:cNvPr id="8" name="Text 4"/>
          <p:cNvSpPr/>
          <p:nvPr/>
        </p:nvSpPr>
        <p:spPr>
          <a:xfrm>
            <a:off x="1028700" y="1678753"/>
            <a:ext cx="1368196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34" dirty="0">
                <a:solidFill>
                  <a:srgbClr val="2C3E50"/>
                </a:solidFill>
              </a:rPr>
              <a:t>すぐに使える流動性の確保</a:t>
            </a:r>
            <a:endParaRPr lang="en-US" sz="834" dirty="0"/>
          </a:p>
        </p:txBody>
      </p:sp>
      <p:sp>
        <p:nvSpPr>
          <p:cNvPr id="9" name="Shape 5"/>
          <p:cNvSpPr/>
          <p:nvPr/>
        </p:nvSpPr>
        <p:spPr>
          <a:xfrm>
            <a:off x="571500" y="2027346"/>
            <a:ext cx="342900" cy="342900"/>
          </a:xfrm>
          <a:prstGeom prst="ellipse">
            <a:avLst/>
          </a:prstGeom>
          <a:solidFill>
            <a:srgbClr val="4ECDC4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583" y="2127359"/>
            <a:ext cx="160734" cy="14287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028700" y="2027346"/>
            <a:ext cx="914400" cy="21858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834" b="1" dirty="0">
                <a:solidFill>
                  <a:srgbClr val="2C3E50"/>
                </a:solidFill>
              </a:rPr>
              <a:t>預金</a:t>
            </a:r>
            <a:endParaRPr lang="en-US" sz="834" dirty="0"/>
          </a:p>
        </p:txBody>
      </p:sp>
      <p:sp>
        <p:nvSpPr>
          <p:cNvPr id="12" name="Text 7"/>
          <p:cNvSpPr/>
          <p:nvPr/>
        </p:nvSpPr>
        <p:spPr>
          <a:xfrm>
            <a:off x="1028700" y="2274503"/>
            <a:ext cx="914400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34" dirty="0">
                <a:solidFill>
                  <a:srgbClr val="2C3E50"/>
                </a:solidFill>
              </a:rPr>
              <a:t>安全性の高い資産</a:t>
            </a:r>
            <a:endParaRPr lang="en-US" sz="834" dirty="0"/>
          </a:p>
        </p:txBody>
      </p:sp>
      <p:sp>
        <p:nvSpPr>
          <p:cNvPr id="13" name="Shape 8"/>
          <p:cNvSpPr/>
          <p:nvPr/>
        </p:nvSpPr>
        <p:spPr>
          <a:xfrm>
            <a:off x="571500" y="2623096"/>
            <a:ext cx="342900" cy="342900"/>
          </a:xfrm>
          <a:prstGeom prst="ellipse">
            <a:avLst/>
          </a:prstGeom>
          <a:solidFill>
            <a:srgbClr val="4ECDC4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13" y="2723108"/>
            <a:ext cx="142875" cy="142875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28700" y="2623096"/>
            <a:ext cx="1256156" cy="21858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834" b="1" dirty="0">
                <a:solidFill>
                  <a:srgbClr val="2C3E50"/>
                </a:solidFill>
              </a:rPr>
              <a:t>変動型の資産</a:t>
            </a:r>
            <a:endParaRPr lang="en-US" sz="834" dirty="0"/>
          </a:p>
        </p:txBody>
      </p:sp>
      <p:sp>
        <p:nvSpPr>
          <p:cNvPr id="16" name="Text 10"/>
          <p:cNvSpPr/>
          <p:nvPr/>
        </p:nvSpPr>
        <p:spPr>
          <a:xfrm>
            <a:off x="1028700" y="2870253"/>
            <a:ext cx="1256156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34" dirty="0">
                <a:solidFill>
                  <a:srgbClr val="2C3E50"/>
                </a:solidFill>
              </a:rPr>
              <a:t>物価に連動しやすい資産</a:t>
            </a:r>
            <a:endParaRPr lang="en-US" sz="834" dirty="0"/>
          </a:p>
        </p:txBody>
      </p:sp>
      <p:sp>
        <p:nvSpPr>
          <p:cNvPr id="17" name="Shape 11"/>
          <p:cNvSpPr/>
          <p:nvPr/>
        </p:nvSpPr>
        <p:spPr>
          <a:xfrm>
            <a:off x="571500" y="3218845"/>
            <a:ext cx="342900" cy="342900"/>
          </a:xfrm>
          <a:prstGeom prst="ellipse">
            <a:avLst/>
          </a:prstGeom>
          <a:solidFill>
            <a:srgbClr val="4ECDC4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13" y="3318858"/>
            <a:ext cx="142875" cy="142875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1028700" y="3218845"/>
            <a:ext cx="2064572" cy="21858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834" b="1" dirty="0">
                <a:solidFill>
                  <a:srgbClr val="2C3E50"/>
                </a:solidFill>
              </a:rPr>
              <a:t>長期で成長が見込める資産配分を知る</a:t>
            </a:r>
            <a:endParaRPr lang="en-US" sz="834" dirty="0"/>
          </a:p>
        </p:txBody>
      </p:sp>
      <p:sp>
        <p:nvSpPr>
          <p:cNvPr id="20" name="Text 13"/>
          <p:cNvSpPr/>
          <p:nvPr/>
        </p:nvSpPr>
        <p:spPr>
          <a:xfrm>
            <a:off x="1028700" y="3466002"/>
            <a:ext cx="2064572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34" dirty="0">
                <a:solidFill>
                  <a:srgbClr val="2C3E50"/>
                </a:solidFill>
              </a:rPr>
              <a:t>時間を味方につける</a:t>
            </a:r>
            <a:endParaRPr lang="en-US" sz="834" dirty="0"/>
          </a:p>
        </p:txBody>
      </p:sp>
      <p:sp>
        <p:nvSpPr>
          <p:cNvPr id="21" name="Shape 14"/>
          <p:cNvSpPr/>
          <p:nvPr/>
        </p:nvSpPr>
        <p:spPr>
          <a:xfrm>
            <a:off x="571500" y="3843170"/>
            <a:ext cx="3829050" cy="445759"/>
          </a:xfrm>
          <a:prstGeom prst="rect">
            <a:avLst/>
          </a:prstGeom>
          <a:solidFill>
            <a:srgbClr val="FFF9E6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2" name="Shape 15"/>
          <p:cNvSpPr/>
          <p:nvPr/>
        </p:nvSpPr>
        <p:spPr>
          <a:xfrm>
            <a:off x="571500" y="3843170"/>
            <a:ext cx="28575" cy="445759"/>
          </a:xfrm>
          <a:prstGeom prst="rect">
            <a:avLst/>
          </a:prstGeom>
          <a:solidFill>
            <a:srgbClr val="FF6B6B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3" name="Text 16"/>
          <p:cNvSpPr/>
          <p:nvPr/>
        </p:nvSpPr>
        <p:spPr>
          <a:xfrm>
            <a:off x="685800" y="3928895"/>
            <a:ext cx="3600450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27" dirty="0">
                <a:solidFill>
                  <a:srgbClr val="2C3E50"/>
                </a:solidFill>
              </a:rPr>
              <a:t>※ 投資を強く推奨する意図ではなく、インフレ下の「家計管理の基本」として説明</a:t>
            </a:r>
            <a:endParaRPr lang="en-US" sz="727" dirty="0"/>
          </a:p>
        </p:txBody>
      </p:sp>
      <p:sp>
        <p:nvSpPr>
          <p:cNvPr id="24" name="Text 17"/>
          <p:cNvSpPr/>
          <p:nvPr/>
        </p:nvSpPr>
        <p:spPr>
          <a:xfrm>
            <a:off x="571500" y="4431804"/>
            <a:ext cx="3829050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621" dirty="0">
                <a:solidFill>
                  <a:srgbClr val="2C3E50"/>
                </a:solidFill>
              </a:rPr>
              <a:t>引用元:金融庁「資産形成の基本」</a:t>
            </a:r>
            <a:endParaRPr lang="en-US" sz="621" dirty="0"/>
          </a:p>
        </p:txBody>
      </p:sp>
      <p:pic>
        <p:nvPicPr>
          <p:cNvPr id="2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3450" y="1431596"/>
            <a:ext cx="3829050" cy="3429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476</Words>
  <Application>Microsoft Macintosh PowerPoint</Application>
  <PresentationFormat>画面に合わせる (16:9)</PresentationFormat>
  <Paragraphs>109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3" baseType="lpstr">
      <vt:lpstr>Arial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弘樹 齊藤</cp:lastModifiedBy>
  <cp:revision>2</cp:revision>
  <dcterms:created xsi:type="dcterms:W3CDTF">2025-11-22T01:22:15Z</dcterms:created>
  <dcterms:modified xsi:type="dcterms:W3CDTF">2025-11-25T05:16:52Z</dcterms:modified>
</cp:coreProperties>
</file>