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634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1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3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3300" y="669364"/>
            <a:ext cx="457200" cy="4572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0" y="669364"/>
            <a:ext cx="457200" cy="4572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669364"/>
            <a:ext cx="571500" cy="457200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754613" y="1469464"/>
            <a:ext cx="3634746" cy="17830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700"/>
              </a:lnSpc>
              <a:buNone/>
            </a:pPr>
            <a:r>
              <a:rPr lang="en-US" sz="3294" b="1" dirty="0">
                <a:solidFill>
                  <a:srgbClr val="2C3E50"/>
                </a:solidFill>
              </a:rPr>
              <a:t>介護離職を防ぐ!
働きながらできる
事前準備ガイド</a:t>
            </a:r>
            <a:endParaRPr lang="en-US" sz="3294" dirty="0"/>
          </a:p>
        </p:txBody>
      </p:sp>
      <p:sp>
        <p:nvSpPr>
          <p:cNvPr id="7" name="Text 1"/>
          <p:cNvSpPr/>
          <p:nvPr/>
        </p:nvSpPr>
        <p:spPr>
          <a:xfrm>
            <a:off x="3600450" y="3709727"/>
            <a:ext cx="194310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引用元:</a:t>
            </a:r>
            <a:endParaRPr lang="en-US" sz="885" dirty="0"/>
          </a:p>
        </p:txBody>
      </p:sp>
      <p:sp>
        <p:nvSpPr>
          <p:cNvPr id="8" name="Text 2"/>
          <p:cNvSpPr/>
          <p:nvPr/>
        </p:nvSpPr>
        <p:spPr>
          <a:xfrm>
            <a:off x="3600450" y="3959758"/>
            <a:ext cx="19431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厚生労働省「仕事と介護の両立支援」
 内閣府「高齢社会白書」
 JILPT(労働政策研究・研修機構)</a:t>
            </a:r>
            <a:endParaRPr lang="en-US" sz="8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今日からできる事前準備まとめ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3498DB"/>
                </a:solidFill>
              </a:rPr>
              <a:t>公的情報に基づく「離職を防ぐための行動」:</a:t>
            </a:r>
            <a:endParaRPr lang="en-US" sz="987" dirty="0"/>
          </a:p>
        </p:txBody>
      </p:sp>
      <p:sp>
        <p:nvSpPr>
          <p:cNvPr id="5" name="Shape 2"/>
          <p:cNvSpPr/>
          <p:nvPr/>
        </p:nvSpPr>
        <p:spPr>
          <a:xfrm>
            <a:off x="571500" y="1371600"/>
            <a:ext cx="357188" cy="357188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Text 3"/>
          <p:cNvSpPr/>
          <p:nvPr/>
        </p:nvSpPr>
        <p:spPr>
          <a:xfrm>
            <a:off x="678656" y="1443038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①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1042988" y="1440889"/>
            <a:ext cx="1878276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家族の情報整理</a:t>
            </a:r>
            <a:r>
              <a:rPr lang="en-US" sz="727" dirty="0">
                <a:solidFill>
                  <a:srgbClr val="7F8C8D"/>
                </a:solidFill>
              </a:rPr>
              <a:t>(健康状態・医療・連絡先)</a:t>
            </a:r>
            <a:endParaRPr lang="en-US" sz="834" dirty="0"/>
          </a:p>
        </p:txBody>
      </p:sp>
      <p:sp>
        <p:nvSpPr>
          <p:cNvPr id="8" name="Shape 5"/>
          <p:cNvSpPr/>
          <p:nvPr/>
        </p:nvSpPr>
        <p:spPr>
          <a:xfrm>
            <a:off x="4629150" y="1371600"/>
            <a:ext cx="357188" cy="357188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Text 6"/>
          <p:cNvSpPr/>
          <p:nvPr/>
        </p:nvSpPr>
        <p:spPr>
          <a:xfrm>
            <a:off x="4736306" y="1443038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②</a:t>
            </a:r>
            <a:endParaRPr lang="en-US" sz="987" dirty="0"/>
          </a:p>
        </p:txBody>
      </p:sp>
      <p:sp>
        <p:nvSpPr>
          <p:cNvPr id="10" name="Text 7"/>
          <p:cNvSpPr/>
          <p:nvPr/>
        </p:nvSpPr>
        <p:spPr>
          <a:xfrm>
            <a:off x="5100638" y="1440889"/>
            <a:ext cx="233890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地域包括支援センターを把握</a:t>
            </a:r>
            <a:r>
              <a:rPr lang="en-US" sz="727" dirty="0">
                <a:solidFill>
                  <a:srgbClr val="7F8C8D"/>
                </a:solidFill>
              </a:rPr>
              <a:t>(最初の相談窓口)</a:t>
            </a:r>
            <a:endParaRPr lang="en-US" sz="834" dirty="0"/>
          </a:p>
        </p:txBody>
      </p:sp>
      <p:sp>
        <p:nvSpPr>
          <p:cNvPr id="11" name="Shape 8"/>
          <p:cNvSpPr/>
          <p:nvPr/>
        </p:nvSpPr>
        <p:spPr>
          <a:xfrm>
            <a:off x="571500" y="1843088"/>
            <a:ext cx="357188" cy="357188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Text 9"/>
          <p:cNvSpPr/>
          <p:nvPr/>
        </p:nvSpPr>
        <p:spPr>
          <a:xfrm>
            <a:off x="678656" y="1914525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③</a:t>
            </a:r>
            <a:endParaRPr lang="en-US" sz="987" dirty="0"/>
          </a:p>
        </p:txBody>
      </p:sp>
      <p:sp>
        <p:nvSpPr>
          <p:cNvPr id="13" name="Text 10"/>
          <p:cNvSpPr/>
          <p:nvPr/>
        </p:nvSpPr>
        <p:spPr>
          <a:xfrm>
            <a:off x="1042988" y="1912376"/>
            <a:ext cx="1335909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要介護認定の流れを知る</a:t>
            </a:r>
            <a:endParaRPr lang="en-US" sz="834" dirty="0"/>
          </a:p>
        </p:txBody>
      </p:sp>
      <p:sp>
        <p:nvSpPr>
          <p:cNvPr id="14" name="Shape 11"/>
          <p:cNvSpPr/>
          <p:nvPr/>
        </p:nvSpPr>
        <p:spPr>
          <a:xfrm>
            <a:off x="4629150" y="1843088"/>
            <a:ext cx="357188" cy="357188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2"/>
          <p:cNvSpPr/>
          <p:nvPr/>
        </p:nvSpPr>
        <p:spPr>
          <a:xfrm>
            <a:off x="4736306" y="1914525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④</a:t>
            </a:r>
            <a:endParaRPr lang="en-US" sz="987" dirty="0"/>
          </a:p>
        </p:txBody>
      </p:sp>
      <p:sp>
        <p:nvSpPr>
          <p:cNvPr id="16" name="Text 13"/>
          <p:cNvSpPr/>
          <p:nvPr/>
        </p:nvSpPr>
        <p:spPr>
          <a:xfrm>
            <a:off x="5100638" y="1912376"/>
            <a:ext cx="182168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仕事と介護の両立支援制度を理解</a:t>
            </a:r>
            <a:endParaRPr lang="en-US" sz="834" dirty="0"/>
          </a:p>
        </p:txBody>
      </p:sp>
      <p:sp>
        <p:nvSpPr>
          <p:cNvPr id="17" name="Shape 14"/>
          <p:cNvSpPr/>
          <p:nvPr/>
        </p:nvSpPr>
        <p:spPr>
          <a:xfrm>
            <a:off x="571500" y="2314575"/>
            <a:ext cx="357188" cy="357188"/>
          </a:xfrm>
          <a:prstGeom prst="ellipse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5"/>
          <p:cNvSpPr/>
          <p:nvPr/>
        </p:nvSpPr>
        <p:spPr>
          <a:xfrm>
            <a:off x="678656" y="2386013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⑤</a:t>
            </a:r>
            <a:endParaRPr lang="en-US" sz="987" dirty="0"/>
          </a:p>
        </p:txBody>
      </p:sp>
      <p:sp>
        <p:nvSpPr>
          <p:cNvPr id="19" name="Text 16"/>
          <p:cNvSpPr/>
          <p:nvPr/>
        </p:nvSpPr>
        <p:spPr>
          <a:xfrm>
            <a:off x="1042988" y="2383864"/>
            <a:ext cx="97157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職場に早めに相談</a:t>
            </a:r>
            <a:endParaRPr lang="en-US" sz="834" dirty="0"/>
          </a:p>
        </p:txBody>
      </p:sp>
      <p:sp>
        <p:nvSpPr>
          <p:cNvPr id="20" name="Shape 17"/>
          <p:cNvSpPr/>
          <p:nvPr/>
        </p:nvSpPr>
        <p:spPr>
          <a:xfrm>
            <a:off x="4629150" y="2314575"/>
            <a:ext cx="357188" cy="357188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1" name="Text 18"/>
          <p:cNvSpPr/>
          <p:nvPr/>
        </p:nvSpPr>
        <p:spPr>
          <a:xfrm>
            <a:off x="4736306" y="2386013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⑥</a:t>
            </a:r>
            <a:endParaRPr lang="en-US" sz="987" dirty="0"/>
          </a:p>
        </p:txBody>
      </p:sp>
      <p:sp>
        <p:nvSpPr>
          <p:cNvPr id="22" name="Text 19"/>
          <p:cNvSpPr/>
          <p:nvPr/>
        </p:nvSpPr>
        <p:spPr>
          <a:xfrm>
            <a:off x="5100638" y="2383864"/>
            <a:ext cx="170024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介護サービスの利用計画を準備</a:t>
            </a:r>
            <a:endParaRPr lang="en-US" sz="834" dirty="0"/>
          </a:p>
        </p:txBody>
      </p:sp>
      <p:sp>
        <p:nvSpPr>
          <p:cNvPr id="23" name="Shape 20"/>
          <p:cNvSpPr/>
          <p:nvPr/>
        </p:nvSpPr>
        <p:spPr>
          <a:xfrm>
            <a:off x="3343554" y="2786063"/>
            <a:ext cx="357188" cy="357188"/>
          </a:xfrm>
          <a:prstGeom prst="ellipse">
            <a:avLst/>
          </a:prstGeom>
          <a:solidFill>
            <a:srgbClr val="16A08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1"/>
          <p:cNvSpPr/>
          <p:nvPr/>
        </p:nvSpPr>
        <p:spPr>
          <a:xfrm>
            <a:off x="3450710" y="2857500"/>
            <a:ext cx="14287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⑦</a:t>
            </a:r>
            <a:endParaRPr lang="en-US" sz="987" dirty="0"/>
          </a:p>
        </p:txBody>
      </p:sp>
      <p:sp>
        <p:nvSpPr>
          <p:cNvPr id="25" name="Text 22"/>
          <p:cNvSpPr/>
          <p:nvPr/>
        </p:nvSpPr>
        <p:spPr>
          <a:xfrm>
            <a:off x="3815042" y="2855351"/>
            <a:ext cx="1985376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緊急時の連絡・役割分担を決めておく</a:t>
            </a:r>
            <a:endParaRPr lang="en-US" sz="834" dirty="0"/>
          </a:p>
        </p:txBody>
      </p:sp>
      <p:sp>
        <p:nvSpPr>
          <p:cNvPr id="26" name="Shape 23"/>
          <p:cNvSpPr/>
          <p:nvPr/>
        </p:nvSpPr>
        <p:spPr>
          <a:xfrm>
            <a:off x="571500" y="3371850"/>
            <a:ext cx="8001000" cy="714375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060" y="3543300"/>
            <a:ext cx="342900" cy="342900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3573410" y="3573298"/>
            <a:ext cx="2511503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事前準備が、</a:t>
            </a:r>
            <a:r>
              <a:rPr lang="en-US" sz="1090" b="1" dirty="0">
                <a:solidFill>
                  <a:srgbClr val="E67E22"/>
                </a:solidFill>
              </a:rPr>
              <a:t>介護離職を防ぐ第一歩</a:t>
            </a:r>
            <a:endParaRPr lang="en-US" sz="1090" dirty="0"/>
          </a:p>
        </p:txBody>
      </p:sp>
      <p:sp>
        <p:nvSpPr>
          <p:cNvPr id="29" name="Text 25"/>
          <p:cNvSpPr/>
          <p:nvPr/>
        </p:nvSpPr>
        <p:spPr>
          <a:xfrm>
            <a:off x="571500" y="425767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引用元:厚生労働省、内閣府、JILPT 公式資料</a:t>
            </a:r>
            <a:endParaRPr lang="en-US" sz="6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85750"/>
            <a:ext cx="8286750" cy="407194"/>
          </a:xfrm>
          <a:prstGeom prst="rect">
            <a:avLst/>
          </a:prstGeom>
          <a:noFill/>
          <a:ln/>
        </p:spPr>
        <p:txBody>
          <a:bodyPr wrap="none" lIns="0" tIns="0" rIns="0" bIns="102108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総合免責事項（Comprehensive Disclaimer）</a:t>
            </a:r>
            <a:endParaRPr lang="en-US" sz="1397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892969"/>
            <a:ext cx="114300" cy="114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650" y="864394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本資料は、</a:t>
            </a:r>
            <a:r>
              <a:rPr lang="en-US" sz="683" b="1" dirty="0">
                <a:solidFill>
                  <a:srgbClr val="34495E"/>
                </a:solidFill>
              </a:rPr>
              <a:t>研修および一般的な情報提供のみを目的</a:t>
            </a:r>
            <a:r>
              <a:rPr lang="en-US" sz="727" dirty="0">
                <a:solidFill>
                  <a:srgbClr val="34495E"/>
                </a:solidFill>
              </a:rPr>
              <a:t>として作成されたものであり、特定の個人または団体に対する専門的助言（法律、税務、金融、投資、経営その他一切の専門的判断を含む）を提供するものではありません。</a:t>
            </a:r>
            <a:endParaRPr lang="en-US" sz="727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1318692"/>
            <a:ext cx="114300" cy="114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28650" y="1290117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本資料に記載された内容は、作成時点において信頼できると判断した政府機関・公的機関等の情報に基づいていますが、</a:t>
            </a:r>
            <a:r>
              <a:rPr lang="en-US" sz="683" b="1" dirty="0">
                <a:solidFill>
                  <a:srgbClr val="34495E"/>
                </a:solidFill>
              </a:rPr>
              <a:t>その正確性、完全性、適時性を保証するものではありません</a:t>
            </a:r>
            <a:r>
              <a:rPr lang="en-US" sz="727" dirty="0">
                <a:solidFill>
                  <a:srgbClr val="34495E"/>
                </a:solidFill>
              </a:rPr>
              <a:t>。また、今後の法令改正、制度変更、経済環境の変動その他の事情により、内容が適合しない可能性があります。</a:t>
            </a:r>
            <a:endParaRPr lang="en-US" sz="727" dirty="0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1744414"/>
            <a:ext cx="142875" cy="114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57225" y="1715839"/>
            <a:ext cx="8058150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本資料の内容に基づいて行われる一切の判断、行動、意思決定については、</a:t>
            </a:r>
            <a:r>
              <a:rPr lang="en-US" sz="683" b="1" dirty="0">
                <a:solidFill>
                  <a:srgbClr val="34495E"/>
                </a:solidFill>
              </a:rPr>
              <a:t>利用者自身の責任において行われるもの</a:t>
            </a:r>
            <a:r>
              <a:rPr lang="en-US" sz="727" dirty="0">
                <a:solidFill>
                  <a:srgbClr val="34495E"/>
                </a:solidFill>
              </a:rPr>
              <a:t>とし、本資料の作成者・提供者は、資料の使用または使用不能により直接的・間接的に生じた損害、結果、損失、不利益について、</a:t>
            </a:r>
            <a:r>
              <a:rPr lang="en-US" sz="683" b="1" dirty="0">
                <a:solidFill>
                  <a:srgbClr val="34495E"/>
                </a:solidFill>
              </a:rPr>
              <a:t>如何なる場合も責任を負わないものとします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2170137"/>
            <a:ext cx="114300" cy="1143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28650" y="2141562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また、本資料の内容は</a:t>
            </a:r>
            <a:r>
              <a:rPr lang="en-US" sz="683" b="1" dirty="0">
                <a:solidFill>
                  <a:srgbClr val="34495E"/>
                </a:solidFill>
              </a:rPr>
              <a:t>将来の結果を保証するものではなく</a:t>
            </a:r>
            <a:r>
              <a:rPr lang="en-US" sz="727" dirty="0">
                <a:solidFill>
                  <a:srgbClr val="34495E"/>
                </a:solidFill>
              </a:rPr>
              <a:t>、利用者が本資料をどのように利用するかに関して、当方は一切の関与・管理を行いません。利用者は、</a:t>
            </a:r>
            <a:r>
              <a:rPr lang="en-US" sz="683" b="1" dirty="0">
                <a:solidFill>
                  <a:srgbClr val="34495E"/>
                </a:solidFill>
              </a:rPr>
              <a:t>必要に応じて専門家（弁護士、税理士、社会保険労務士、ファイナンシャルプランナー等）に相談の上、自己の判断で対応するものとします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5" y="2595860"/>
            <a:ext cx="114300" cy="114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28650" y="2567285"/>
            <a:ext cx="7485952" cy="16999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</a:t>
            </a:r>
            <a:r>
              <a:rPr lang="en-US" sz="683" b="1" dirty="0">
                <a:solidFill>
                  <a:srgbClr val="34495E"/>
                </a:solidFill>
              </a:rPr>
              <a:t>複製、転載、引用等は自由</a:t>
            </a:r>
            <a:r>
              <a:rPr lang="en-US" sz="727" dirty="0">
                <a:solidFill>
                  <a:srgbClr val="34495E"/>
                </a:solidFill>
              </a:rPr>
              <a:t>ですが、それらの利用により発生したいかなるトラブル、紛争、法的問題についても、</a:t>
            </a:r>
            <a:r>
              <a:rPr lang="en-US" sz="683" b="1" dirty="0">
                <a:solidFill>
                  <a:srgbClr val="34495E"/>
                </a:solidFill>
              </a:rPr>
              <a:t>当方は一切の責任を負わないものとします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sp>
        <p:nvSpPr>
          <p:cNvPr id="14" name="Shape 6"/>
          <p:cNvSpPr/>
          <p:nvPr/>
        </p:nvSpPr>
        <p:spPr>
          <a:xfrm>
            <a:off x="428625" y="2851584"/>
            <a:ext cx="828675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7"/>
          <p:cNvSpPr/>
          <p:nvPr/>
        </p:nvSpPr>
        <p:spPr>
          <a:xfrm>
            <a:off x="428625" y="2851584"/>
            <a:ext cx="28575" cy="500063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2994459"/>
            <a:ext cx="128588" cy="128588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785813" y="2965884"/>
            <a:ext cx="55614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利用者は、本資料の利用に関し、当方が一切の責任を負わないことに同意のうえ、本資料を利用するものとします。</a:t>
            </a:r>
            <a:endParaRPr lang="en-US" sz="7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なぜ介護離職が起きるのか?</a:t>
            </a:r>
            <a:r>
              <a:rPr lang="en-US" sz="1193" b="1" dirty="0">
                <a:solidFill>
                  <a:srgbClr val="E67E22"/>
                </a:solidFill>
              </a:rPr>
              <a:t>(公的データ)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571500" cy="5715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6" y="1200150"/>
            <a:ext cx="357188" cy="2857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314450" y="1057275"/>
            <a:ext cx="220086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毎年 約10万人が介護を理由に離職</a:t>
            </a:r>
            <a:endParaRPr lang="en-US" sz="987" dirty="0"/>
          </a:p>
        </p:txBody>
      </p:sp>
      <p:sp>
        <p:nvSpPr>
          <p:cNvPr id="7" name="Text 3"/>
          <p:cNvSpPr/>
          <p:nvPr/>
        </p:nvSpPr>
        <p:spPr>
          <a:xfrm>
            <a:off x="1314450" y="1371600"/>
            <a:ext cx="2200861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(厚生労働省)</a:t>
            </a:r>
            <a:endParaRPr lang="en-US" sz="727" dirty="0"/>
          </a:p>
        </p:txBody>
      </p:sp>
      <p:sp>
        <p:nvSpPr>
          <p:cNvPr id="8" name="Shape 4"/>
          <p:cNvSpPr/>
          <p:nvPr/>
        </p:nvSpPr>
        <p:spPr>
          <a:xfrm>
            <a:off x="4686300" y="1057275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7034" y="1200150"/>
            <a:ext cx="250031" cy="2857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429250" y="1057275"/>
            <a:ext cx="146991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40〜50代の離職が多い</a:t>
            </a:r>
            <a:endParaRPr lang="en-US" sz="987" dirty="0"/>
          </a:p>
        </p:txBody>
      </p:sp>
      <p:sp>
        <p:nvSpPr>
          <p:cNvPr id="11" name="Text 6"/>
          <p:cNvSpPr/>
          <p:nvPr/>
        </p:nvSpPr>
        <p:spPr>
          <a:xfrm>
            <a:off x="5429250" y="1371600"/>
            <a:ext cx="146991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(いわゆる「働き盛り世代」)</a:t>
            </a:r>
            <a:endParaRPr lang="en-US" sz="727" dirty="0"/>
          </a:p>
        </p:txBody>
      </p:sp>
      <p:sp>
        <p:nvSpPr>
          <p:cNvPr id="12" name="Shape 7"/>
          <p:cNvSpPr/>
          <p:nvPr/>
        </p:nvSpPr>
        <p:spPr>
          <a:xfrm>
            <a:off x="571500" y="1857375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094" y="2000250"/>
            <a:ext cx="214313" cy="2857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314450" y="1857375"/>
            <a:ext cx="14287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突発的に介護が始まる</a:t>
            </a:r>
            <a:endParaRPr lang="en-US" sz="987" dirty="0"/>
          </a:p>
        </p:txBody>
      </p:sp>
      <p:sp>
        <p:nvSpPr>
          <p:cNvPr id="15" name="Text 9"/>
          <p:cNvSpPr/>
          <p:nvPr/>
        </p:nvSpPr>
        <p:spPr>
          <a:xfrm>
            <a:off x="1314450" y="2171700"/>
            <a:ext cx="142875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仕事の調整が間に合わない</a:t>
            </a:r>
            <a:endParaRPr lang="en-US" sz="727" dirty="0"/>
          </a:p>
        </p:txBody>
      </p:sp>
      <p:sp>
        <p:nvSpPr>
          <p:cNvPr id="16" name="Shape 10"/>
          <p:cNvSpPr/>
          <p:nvPr/>
        </p:nvSpPr>
        <p:spPr>
          <a:xfrm>
            <a:off x="4686300" y="1857375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1860" y="2000250"/>
            <a:ext cx="180380" cy="28575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5429250" y="1857375"/>
            <a:ext cx="157162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制度を知らないまま離職</a:t>
            </a:r>
            <a:endParaRPr lang="en-US" sz="987" dirty="0"/>
          </a:p>
        </p:txBody>
      </p:sp>
      <p:sp>
        <p:nvSpPr>
          <p:cNvPr id="19" name="Text 12"/>
          <p:cNvSpPr/>
          <p:nvPr/>
        </p:nvSpPr>
        <p:spPr>
          <a:xfrm>
            <a:off x="5429250" y="2171700"/>
            <a:ext cx="1571625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介護に直面して離職する人が多数</a:t>
            </a:r>
            <a:endParaRPr lang="en-US" sz="727" dirty="0"/>
          </a:p>
        </p:txBody>
      </p:sp>
      <p:sp>
        <p:nvSpPr>
          <p:cNvPr id="20" name="Text 13"/>
          <p:cNvSpPr/>
          <p:nvPr/>
        </p:nvSpPr>
        <p:spPr>
          <a:xfrm>
            <a:off x="571500" y="277177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引用元:厚生労働省「介護離職の現状」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働きながら介護を続けるために必要な3つの視点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1381116" y="1114425"/>
            <a:ext cx="857250" cy="85725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9006" y="1328738"/>
            <a:ext cx="321469" cy="428625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571500" y="2143125"/>
            <a:ext cx="2476481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情報の整理</a:t>
            </a:r>
            <a:endParaRPr lang="en-US" sz="1193" dirty="0"/>
          </a:p>
        </p:txBody>
      </p:sp>
      <p:sp>
        <p:nvSpPr>
          <p:cNvPr id="7" name="Text 3"/>
          <p:cNvSpPr/>
          <p:nvPr/>
        </p:nvSpPr>
        <p:spPr>
          <a:xfrm>
            <a:off x="571500" y="2537454"/>
            <a:ext cx="247648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家族・状況</a:t>
            </a:r>
            <a:endParaRPr lang="en-US" sz="834" dirty="0"/>
          </a:p>
        </p:txBody>
      </p:sp>
      <p:sp>
        <p:nvSpPr>
          <p:cNvPr id="8" name="Shape 4"/>
          <p:cNvSpPr/>
          <p:nvPr/>
        </p:nvSpPr>
        <p:spPr>
          <a:xfrm>
            <a:off x="4143347" y="1114425"/>
            <a:ext cx="857250" cy="85725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4449" y="1328738"/>
            <a:ext cx="375047" cy="42862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333731" y="2143125"/>
            <a:ext cx="2476509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公的制度の理解</a:t>
            </a:r>
            <a:endParaRPr lang="en-US" sz="1193" dirty="0"/>
          </a:p>
        </p:txBody>
      </p:sp>
      <p:sp>
        <p:nvSpPr>
          <p:cNvPr id="11" name="Text 6"/>
          <p:cNvSpPr/>
          <p:nvPr/>
        </p:nvSpPr>
        <p:spPr>
          <a:xfrm>
            <a:off x="3333731" y="2537454"/>
            <a:ext cx="247650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両立支援制度</a:t>
            </a:r>
            <a:endParaRPr lang="en-US" sz="834" dirty="0"/>
          </a:p>
        </p:txBody>
      </p:sp>
      <p:sp>
        <p:nvSpPr>
          <p:cNvPr id="12" name="Shape 7"/>
          <p:cNvSpPr/>
          <p:nvPr/>
        </p:nvSpPr>
        <p:spPr>
          <a:xfrm>
            <a:off x="6905606" y="1114425"/>
            <a:ext cx="857250" cy="85725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6341" y="1328738"/>
            <a:ext cx="535781" cy="428625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095991" y="2143125"/>
            <a:ext cx="2476481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職場との調整</a:t>
            </a:r>
            <a:endParaRPr lang="en-US" sz="1193" dirty="0"/>
          </a:p>
        </p:txBody>
      </p:sp>
      <p:sp>
        <p:nvSpPr>
          <p:cNvPr id="15" name="Text 9"/>
          <p:cNvSpPr/>
          <p:nvPr/>
        </p:nvSpPr>
        <p:spPr>
          <a:xfrm>
            <a:off x="6095991" y="2537454"/>
            <a:ext cx="247648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早めの相談</a:t>
            </a:r>
            <a:endParaRPr lang="en-US" sz="834" dirty="0"/>
          </a:p>
        </p:txBody>
      </p:sp>
      <p:sp>
        <p:nvSpPr>
          <p:cNvPr id="16" name="Shape 10"/>
          <p:cNvSpPr/>
          <p:nvPr/>
        </p:nvSpPr>
        <p:spPr>
          <a:xfrm>
            <a:off x="571500" y="3086072"/>
            <a:ext cx="8001000" cy="714375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7" name="Text 11"/>
          <p:cNvSpPr/>
          <p:nvPr/>
        </p:nvSpPr>
        <p:spPr>
          <a:xfrm>
            <a:off x="800100" y="3257522"/>
            <a:ext cx="7543800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→ これらを</a:t>
            </a:r>
            <a:r>
              <a:rPr lang="en-US" sz="1090" b="1" dirty="0">
                <a:solidFill>
                  <a:srgbClr val="E67E22"/>
                </a:solidFill>
              </a:rPr>
              <a:t>"前もって準備"</a:t>
            </a:r>
            <a:r>
              <a:rPr lang="en-US" sz="1090" b="1" dirty="0">
                <a:solidFill>
                  <a:srgbClr val="2C3E50"/>
                </a:solidFill>
              </a:rPr>
              <a:t>することで離職を大きく防げる</a:t>
            </a:r>
            <a:endParaRPr lang="en-US" sz="1090" dirty="0"/>
          </a:p>
        </p:txBody>
      </p:sp>
      <p:sp>
        <p:nvSpPr>
          <p:cNvPr id="18" name="Text 12"/>
          <p:cNvSpPr/>
          <p:nvPr/>
        </p:nvSpPr>
        <p:spPr>
          <a:xfrm>
            <a:off x="571500" y="3971897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引用元:厚生労働省「仕事と介護の両立支援ガイドライン」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ポイント① 家族の状況整理</a:t>
            </a:r>
            <a:r>
              <a:rPr lang="en-US" sz="1193" b="1" dirty="0">
                <a:solidFill>
                  <a:srgbClr val="E67E22"/>
                </a:solidFill>
              </a:rPr>
              <a:t>(事前準備)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3498DB"/>
                </a:solidFill>
              </a:rPr>
              <a:t>働きながらの介護は、まず情報整理から</a:t>
            </a:r>
            <a:endParaRPr lang="en-US" sz="987" dirty="0"/>
          </a:p>
        </p:txBody>
      </p:sp>
      <p:sp>
        <p:nvSpPr>
          <p:cNvPr id="5" name="Shape 2"/>
          <p:cNvSpPr/>
          <p:nvPr/>
        </p:nvSpPr>
        <p:spPr>
          <a:xfrm>
            <a:off x="571500" y="1428750"/>
            <a:ext cx="571500" cy="5715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516" y="1571625"/>
            <a:ext cx="321469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314450" y="1428750"/>
            <a:ext cx="1500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家族の健康状態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1314450" y="1685925"/>
            <a:ext cx="1500188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現在の健康状態、持病、服薬状況</a:t>
            </a:r>
            <a:endParaRPr lang="en-US" sz="727" dirty="0"/>
          </a:p>
        </p:txBody>
      </p:sp>
      <p:sp>
        <p:nvSpPr>
          <p:cNvPr id="9" name="Shape 5"/>
          <p:cNvSpPr/>
          <p:nvPr/>
        </p:nvSpPr>
        <p:spPr>
          <a:xfrm>
            <a:off x="4686300" y="1428750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3456" y="1571625"/>
            <a:ext cx="357188" cy="28575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429250" y="1428750"/>
            <a:ext cx="16002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かかりつけ医・医療機関</a:t>
            </a:r>
            <a:endParaRPr lang="en-US" sz="987" dirty="0"/>
          </a:p>
        </p:txBody>
      </p:sp>
      <p:sp>
        <p:nvSpPr>
          <p:cNvPr id="12" name="Text 7"/>
          <p:cNvSpPr/>
          <p:nvPr/>
        </p:nvSpPr>
        <p:spPr>
          <a:xfrm>
            <a:off x="5429250" y="1685925"/>
            <a:ext cx="16002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主治医、通院先、診察券の保管場所</a:t>
            </a:r>
            <a:endParaRPr lang="en-US" sz="727" dirty="0"/>
          </a:p>
        </p:txBody>
      </p:sp>
      <p:sp>
        <p:nvSpPr>
          <p:cNvPr id="13" name="Shape 8"/>
          <p:cNvSpPr/>
          <p:nvPr/>
        </p:nvSpPr>
        <p:spPr>
          <a:xfrm>
            <a:off x="571500" y="2228850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375" y="2371725"/>
            <a:ext cx="285750" cy="28575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314450" y="2228850"/>
            <a:ext cx="1500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緊急連絡先</a:t>
            </a:r>
            <a:endParaRPr lang="en-US" sz="987" dirty="0"/>
          </a:p>
        </p:txBody>
      </p:sp>
      <p:sp>
        <p:nvSpPr>
          <p:cNvPr id="16" name="Text 10"/>
          <p:cNvSpPr/>
          <p:nvPr/>
        </p:nvSpPr>
        <p:spPr>
          <a:xfrm>
            <a:off x="1314450" y="2486025"/>
            <a:ext cx="1500188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家族、親族、近隣の連絡先リスト</a:t>
            </a:r>
            <a:endParaRPr lang="en-US" sz="727" dirty="0"/>
          </a:p>
        </p:txBody>
      </p:sp>
      <p:sp>
        <p:nvSpPr>
          <p:cNvPr id="17" name="Shape 11"/>
          <p:cNvSpPr/>
          <p:nvPr/>
        </p:nvSpPr>
        <p:spPr>
          <a:xfrm>
            <a:off x="4686300" y="2228850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175" y="2371725"/>
            <a:ext cx="285750" cy="28575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5429250" y="2228850"/>
            <a:ext cx="15001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今後予測される変化</a:t>
            </a:r>
            <a:endParaRPr lang="en-US" sz="987" dirty="0"/>
          </a:p>
        </p:txBody>
      </p:sp>
      <p:sp>
        <p:nvSpPr>
          <p:cNvPr id="20" name="Text 13"/>
          <p:cNvSpPr/>
          <p:nvPr/>
        </p:nvSpPr>
        <p:spPr>
          <a:xfrm>
            <a:off x="5429250" y="2486025"/>
            <a:ext cx="1500188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健康状態の見通し、介護の可能性</a:t>
            </a:r>
            <a:endParaRPr lang="en-US" sz="727" dirty="0"/>
          </a:p>
        </p:txBody>
      </p:sp>
      <p:sp>
        <p:nvSpPr>
          <p:cNvPr id="21" name="Shape 14"/>
          <p:cNvSpPr/>
          <p:nvPr/>
        </p:nvSpPr>
        <p:spPr>
          <a:xfrm>
            <a:off x="571500" y="3143250"/>
            <a:ext cx="8001000" cy="571500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0100" y="3336131"/>
            <a:ext cx="128588" cy="128588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014413" y="3312914"/>
            <a:ext cx="2219446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これらの情報共有は厚労省が推奨する</a:t>
            </a:r>
            <a:endParaRPr lang="en-US" sz="885" dirty="0"/>
          </a:p>
        </p:txBody>
      </p:sp>
      <p:sp>
        <p:nvSpPr>
          <p:cNvPr id="24" name="Text 16"/>
          <p:cNvSpPr/>
          <p:nvPr/>
        </p:nvSpPr>
        <p:spPr>
          <a:xfrm>
            <a:off x="3233858" y="3312914"/>
            <a:ext cx="76432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E67E22"/>
                </a:solidFill>
              </a:rPr>
              <a:t>"介護の初動"</a:t>
            </a:r>
            <a:endParaRPr lang="en-US" sz="885" dirty="0"/>
          </a:p>
        </p:txBody>
      </p:sp>
      <p:sp>
        <p:nvSpPr>
          <p:cNvPr id="25" name="Text 17"/>
          <p:cNvSpPr/>
          <p:nvPr/>
        </p:nvSpPr>
        <p:spPr>
          <a:xfrm>
            <a:off x="571500" y="385762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引用元:厚生労働省「在宅介護支援の基本」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ポイント② 最初に相談すべき窓口を把握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3480932" cy="1460143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6202" y="1285875"/>
            <a:ext cx="5715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00100" y="1914525"/>
            <a:ext cx="3023732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地域包括支援センター</a:t>
            </a:r>
            <a:endParaRPr lang="en-US" sz="1090" dirty="0"/>
          </a:p>
        </p:txBody>
      </p:sp>
      <p:sp>
        <p:nvSpPr>
          <p:cNvPr id="7" name="Text 3"/>
          <p:cNvSpPr/>
          <p:nvPr/>
        </p:nvSpPr>
        <p:spPr>
          <a:xfrm>
            <a:off x="800100" y="2311701"/>
            <a:ext cx="3023732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介護が始まる前に確認が重要</a:t>
            </a:r>
            <a:endParaRPr lang="en-US" sz="834" dirty="0"/>
          </a:p>
        </p:txBody>
      </p:sp>
      <p:sp>
        <p:nvSpPr>
          <p:cNvPr id="8" name="Text 4"/>
          <p:cNvSpPr/>
          <p:nvPr/>
        </p:nvSpPr>
        <p:spPr>
          <a:xfrm>
            <a:off x="4395332" y="1057275"/>
            <a:ext cx="4177168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地域包括支援センターでできること:</a:t>
            </a:r>
            <a:endParaRPr lang="en-US" sz="885" dirty="0"/>
          </a:p>
        </p:txBody>
      </p:sp>
      <p:sp>
        <p:nvSpPr>
          <p:cNvPr id="9" name="Shape 5"/>
          <p:cNvSpPr/>
          <p:nvPr/>
        </p:nvSpPr>
        <p:spPr>
          <a:xfrm>
            <a:off x="4395332" y="1460171"/>
            <a:ext cx="428625" cy="428625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4635" y="1574471"/>
            <a:ext cx="150019" cy="200025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4938257" y="1565179"/>
            <a:ext cx="97157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要介護認定の相談</a:t>
            </a:r>
            <a:endParaRPr lang="en-US" sz="834" dirty="0"/>
          </a:p>
        </p:txBody>
      </p:sp>
      <p:sp>
        <p:nvSpPr>
          <p:cNvPr id="12" name="Shape 7"/>
          <p:cNvSpPr/>
          <p:nvPr/>
        </p:nvSpPr>
        <p:spPr>
          <a:xfrm>
            <a:off x="6555339" y="1460171"/>
            <a:ext cx="428625" cy="428625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2141" y="1574471"/>
            <a:ext cx="175022" cy="200025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098264" y="1565179"/>
            <a:ext cx="72869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ケアマネ紹介</a:t>
            </a:r>
            <a:endParaRPr lang="en-US" sz="834" dirty="0"/>
          </a:p>
        </p:txBody>
      </p:sp>
      <p:sp>
        <p:nvSpPr>
          <p:cNvPr id="15" name="Shape 9"/>
          <p:cNvSpPr/>
          <p:nvPr/>
        </p:nvSpPr>
        <p:spPr>
          <a:xfrm>
            <a:off x="4395332" y="2031671"/>
            <a:ext cx="428625" cy="428625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9632" y="2145971"/>
            <a:ext cx="200025" cy="200025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4938257" y="2136679"/>
            <a:ext cx="850134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支援制度の案内</a:t>
            </a:r>
            <a:endParaRPr lang="en-US" sz="834" dirty="0"/>
          </a:p>
        </p:txBody>
      </p:sp>
      <p:sp>
        <p:nvSpPr>
          <p:cNvPr id="18" name="Shape 11"/>
          <p:cNvSpPr/>
          <p:nvPr/>
        </p:nvSpPr>
        <p:spPr>
          <a:xfrm>
            <a:off x="6555339" y="2031671"/>
            <a:ext cx="428625" cy="428625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44636" y="2145971"/>
            <a:ext cx="250031" cy="200025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098264" y="2136679"/>
            <a:ext cx="109302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2C3E50"/>
                </a:solidFill>
              </a:rPr>
              <a:t>家族の介護相談窓口</a:t>
            </a:r>
            <a:endParaRPr lang="en-US" sz="834" dirty="0"/>
          </a:p>
        </p:txBody>
      </p:sp>
      <p:sp>
        <p:nvSpPr>
          <p:cNvPr id="21" name="Shape 13"/>
          <p:cNvSpPr/>
          <p:nvPr/>
        </p:nvSpPr>
        <p:spPr>
          <a:xfrm>
            <a:off x="571500" y="2746018"/>
            <a:ext cx="8001000" cy="571500"/>
          </a:xfrm>
          <a:prstGeom prst="rect">
            <a:avLst/>
          </a:prstGeom>
          <a:solidFill>
            <a:srgbClr val="FEF5E7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2" name="Text 14"/>
          <p:cNvSpPr/>
          <p:nvPr/>
        </p:nvSpPr>
        <p:spPr>
          <a:xfrm>
            <a:off x="800100" y="2888893"/>
            <a:ext cx="75438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厚労省は</a:t>
            </a:r>
            <a:r>
              <a:rPr lang="en-US" sz="987" b="1" dirty="0">
                <a:solidFill>
                  <a:srgbClr val="E67E22"/>
                </a:solidFill>
              </a:rPr>
              <a:t>「介護の入口は地域包括」</a:t>
            </a:r>
            <a:r>
              <a:rPr lang="en-US" sz="987" b="1" dirty="0">
                <a:solidFill>
                  <a:srgbClr val="2C3E50"/>
                </a:solidFill>
              </a:rPr>
              <a:t>と明記</a:t>
            </a:r>
            <a:endParaRPr lang="en-US" sz="987" dirty="0"/>
          </a:p>
        </p:txBody>
      </p:sp>
      <p:sp>
        <p:nvSpPr>
          <p:cNvPr id="23" name="Text 15"/>
          <p:cNvSpPr/>
          <p:nvPr/>
        </p:nvSpPr>
        <p:spPr>
          <a:xfrm>
            <a:off x="571500" y="3460393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引用元:厚生労働省「地域包括支援センター」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ポイント③ 公的制度を知る</a:t>
            </a:r>
            <a:r>
              <a:rPr lang="en-US" sz="1193" b="1" dirty="0">
                <a:solidFill>
                  <a:srgbClr val="E67E22"/>
                </a:solidFill>
              </a:rPr>
              <a:t>(仕事と介護の両立)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厚労省が提供している両立支援制度:</a:t>
            </a:r>
            <a:endParaRPr lang="en-US" sz="987" dirty="0"/>
          </a:p>
        </p:txBody>
      </p:sp>
      <p:sp>
        <p:nvSpPr>
          <p:cNvPr id="5" name="Shape 2"/>
          <p:cNvSpPr/>
          <p:nvPr/>
        </p:nvSpPr>
        <p:spPr>
          <a:xfrm>
            <a:off x="571500" y="1371600"/>
            <a:ext cx="571500" cy="5715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234" y="1514475"/>
            <a:ext cx="250031" cy="28575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285875" y="1398752"/>
            <a:ext cx="628678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介護休業</a:t>
            </a:r>
            <a:endParaRPr lang="en-US" sz="1090" dirty="0"/>
          </a:p>
        </p:txBody>
      </p:sp>
      <p:sp>
        <p:nvSpPr>
          <p:cNvPr id="8" name="Text 4"/>
          <p:cNvSpPr/>
          <p:nvPr/>
        </p:nvSpPr>
        <p:spPr>
          <a:xfrm>
            <a:off x="1285875" y="1710203"/>
            <a:ext cx="628678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最大93日</a:t>
            </a:r>
            <a:endParaRPr lang="en-US" sz="834" dirty="0"/>
          </a:p>
        </p:txBody>
      </p:sp>
      <p:sp>
        <p:nvSpPr>
          <p:cNvPr id="9" name="Shape 5"/>
          <p:cNvSpPr/>
          <p:nvPr/>
        </p:nvSpPr>
        <p:spPr>
          <a:xfrm>
            <a:off x="4657725" y="1371600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1514475"/>
            <a:ext cx="285750" cy="28575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372100" y="1398752"/>
            <a:ext cx="800100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介護休暇</a:t>
            </a:r>
            <a:endParaRPr lang="en-US" sz="1090" dirty="0"/>
          </a:p>
        </p:txBody>
      </p:sp>
      <p:sp>
        <p:nvSpPr>
          <p:cNvPr id="12" name="Text 7"/>
          <p:cNvSpPr/>
          <p:nvPr/>
        </p:nvSpPr>
        <p:spPr>
          <a:xfrm>
            <a:off x="5372100" y="1710203"/>
            <a:ext cx="8001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時間単位取得可</a:t>
            </a:r>
            <a:endParaRPr lang="en-US" sz="834" dirty="0"/>
          </a:p>
        </p:txBody>
      </p:sp>
      <p:sp>
        <p:nvSpPr>
          <p:cNvPr id="13" name="Shape 8"/>
          <p:cNvSpPr/>
          <p:nvPr/>
        </p:nvSpPr>
        <p:spPr>
          <a:xfrm>
            <a:off x="571500" y="2114550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8656" y="2257425"/>
            <a:ext cx="357188" cy="28575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285875" y="2141702"/>
            <a:ext cx="914400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時短勤務</a:t>
            </a:r>
            <a:endParaRPr lang="en-US" sz="1090" dirty="0"/>
          </a:p>
        </p:txBody>
      </p:sp>
      <p:sp>
        <p:nvSpPr>
          <p:cNvPr id="16" name="Text 10"/>
          <p:cNvSpPr/>
          <p:nvPr/>
        </p:nvSpPr>
        <p:spPr>
          <a:xfrm>
            <a:off x="1285875" y="2453153"/>
            <a:ext cx="9144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所定外労働の制限</a:t>
            </a:r>
            <a:endParaRPr lang="en-US" sz="834" dirty="0"/>
          </a:p>
        </p:txBody>
      </p:sp>
      <p:sp>
        <p:nvSpPr>
          <p:cNvPr id="17" name="Shape 11"/>
          <p:cNvSpPr/>
          <p:nvPr/>
        </p:nvSpPr>
        <p:spPr>
          <a:xfrm>
            <a:off x="4657725" y="2114550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8459" y="2257425"/>
            <a:ext cx="250031" cy="28575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5372100" y="2141702"/>
            <a:ext cx="1249459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フレックスタイム</a:t>
            </a:r>
            <a:endParaRPr lang="en-US" sz="1090" dirty="0"/>
          </a:p>
        </p:txBody>
      </p:sp>
      <p:sp>
        <p:nvSpPr>
          <p:cNvPr id="20" name="Text 13"/>
          <p:cNvSpPr/>
          <p:nvPr/>
        </p:nvSpPr>
        <p:spPr>
          <a:xfrm>
            <a:off x="5372100" y="2453153"/>
            <a:ext cx="1249459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7F8C8D"/>
                </a:solidFill>
              </a:rPr>
              <a:t>柔軟な勤務時間</a:t>
            </a:r>
            <a:endParaRPr lang="en-US" sz="834" dirty="0"/>
          </a:p>
        </p:txBody>
      </p:sp>
      <p:sp>
        <p:nvSpPr>
          <p:cNvPr id="21" name="Shape 14"/>
          <p:cNvSpPr/>
          <p:nvPr/>
        </p:nvSpPr>
        <p:spPr>
          <a:xfrm>
            <a:off x="571500" y="2914650"/>
            <a:ext cx="8001000" cy="714375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0100" y="3086100"/>
            <a:ext cx="342900" cy="342900"/>
          </a:xfrm>
          <a:prstGeom prst="rect">
            <a:avLst/>
          </a:prstGeom>
        </p:spPr>
      </p:pic>
      <p:sp>
        <p:nvSpPr>
          <p:cNvPr id="23" name="Text 15"/>
          <p:cNvSpPr/>
          <p:nvPr/>
        </p:nvSpPr>
        <p:spPr>
          <a:xfrm>
            <a:off x="1285875" y="3128963"/>
            <a:ext cx="398908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制度を使わずに離職するケースが</a:t>
            </a:r>
            <a:r>
              <a:rPr lang="en-US" sz="987" b="1" dirty="0">
                <a:solidFill>
                  <a:srgbClr val="E67E22"/>
                </a:solidFill>
              </a:rPr>
              <a:t>非常に多い</a:t>
            </a:r>
            <a:r>
              <a:rPr lang="en-US" sz="987" b="1" dirty="0">
                <a:solidFill>
                  <a:srgbClr val="2C3E50"/>
                </a:solidFill>
              </a:rPr>
              <a:t>と指摘されている</a:t>
            </a:r>
            <a:endParaRPr lang="en-US" sz="987" dirty="0"/>
          </a:p>
        </p:txBody>
      </p:sp>
      <p:sp>
        <p:nvSpPr>
          <p:cNvPr id="24" name="Text 16"/>
          <p:cNvSpPr/>
          <p:nvPr/>
        </p:nvSpPr>
        <p:spPr>
          <a:xfrm>
            <a:off x="571500" y="380047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引用元:厚生労働省「介護と仕事の両立支援制度」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ポイント④ 職場と早めに情報共有する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3829050" cy="2117396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7425" y="1285875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800100" y="1914525"/>
            <a:ext cx="337185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JILPTの調査結果: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800100" y="2260271"/>
            <a:ext cx="337185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E67E22"/>
                </a:solidFill>
              </a:rPr>
              <a:t>介護離職の多くは
「職場に相談できず、
急に両立不能になる」
ために起きる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4743450" y="1057275"/>
            <a:ext cx="38290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必要な行動:</a:t>
            </a:r>
            <a:endParaRPr lang="en-US" sz="987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3450" y="1487323"/>
            <a:ext cx="228600" cy="2286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086350" y="1485900"/>
            <a:ext cx="141449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2C3E50"/>
                </a:solidFill>
              </a:rPr>
              <a:t>状況の変化を早めに共有</a:t>
            </a:r>
            <a:endParaRPr lang="en-US" sz="942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3450" y="1833070"/>
            <a:ext cx="228600" cy="22860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5086350" y="1831646"/>
            <a:ext cx="1456906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2C3E50"/>
                </a:solidFill>
              </a:rPr>
              <a:t>上司・人事担当者との調整</a:t>
            </a:r>
            <a:endParaRPr lang="en-US" sz="942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3450" y="2178816"/>
            <a:ext cx="228600" cy="22860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5086350" y="2177393"/>
            <a:ext cx="90014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2C3E50"/>
                </a:solidFill>
              </a:rPr>
              <a:t>勤務時間の相談</a:t>
            </a:r>
            <a:endParaRPr lang="en-US" sz="942" dirty="0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3450" y="2524562"/>
            <a:ext cx="228600" cy="228600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5086350" y="2523139"/>
            <a:ext cx="90014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2C3E50"/>
                </a:solidFill>
              </a:rPr>
              <a:t>業務量の再配分</a:t>
            </a:r>
            <a:endParaRPr lang="en-US" sz="942" dirty="0"/>
          </a:p>
        </p:txBody>
      </p:sp>
      <p:sp>
        <p:nvSpPr>
          <p:cNvPr id="17" name="Text 9"/>
          <p:cNvSpPr/>
          <p:nvPr/>
        </p:nvSpPr>
        <p:spPr>
          <a:xfrm>
            <a:off x="571500" y="3460421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引用元:JILPT「仕事と介護の両立に関する研究」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ポイント⑤ 在宅介護と外部サービスの併用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00125"/>
            <a:ext cx="8001000" cy="571500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5" name="Text 2"/>
          <p:cNvSpPr/>
          <p:nvPr/>
        </p:nvSpPr>
        <p:spPr>
          <a:xfrm>
            <a:off x="800100" y="1143000"/>
            <a:ext cx="7543800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介護サービスの活用が</a:t>
            </a:r>
            <a:r>
              <a:rPr lang="en-US" sz="1193" b="1" dirty="0">
                <a:solidFill>
                  <a:srgbClr val="E67E22"/>
                </a:solidFill>
              </a:rPr>
              <a:t>"離職を防ぐカギ"</a:t>
            </a:r>
            <a:endParaRPr lang="en-US" sz="1193" dirty="0"/>
          </a:p>
        </p:txBody>
      </p:sp>
      <p:sp>
        <p:nvSpPr>
          <p:cNvPr id="6" name="Text 3"/>
          <p:cNvSpPr/>
          <p:nvPr/>
        </p:nvSpPr>
        <p:spPr>
          <a:xfrm>
            <a:off x="571500" y="18002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主なサービス(厚労省):</a:t>
            </a:r>
            <a:endParaRPr lang="en-US" sz="987" dirty="0"/>
          </a:p>
        </p:txBody>
      </p:sp>
      <p:sp>
        <p:nvSpPr>
          <p:cNvPr id="7" name="Shape 4"/>
          <p:cNvSpPr/>
          <p:nvPr/>
        </p:nvSpPr>
        <p:spPr>
          <a:xfrm>
            <a:off x="571500" y="2228850"/>
            <a:ext cx="500063" cy="500063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017" y="2350294"/>
            <a:ext cx="225028" cy="2571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14438" y="2350294"/>
            <a:ext cx="8572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デイサービス</a:t>
            </a:r>
            <a:endParaRPr lang="en-US" sz="987" dirty="0"/>
          </a:p>
        </p:txBody>
      </p:sp>
      <p:sp>
        <p:nvSpPr>
          <p:cNvPr id="10" name="Shape 6"/>
          <p:cNvSpPr/>
          <p:nvPr/>
        </p:nvSpPr>
        <p:spPr>
          <a:xfrm>
            <a:off x="4657725" y="2228850"/>
            <a:ext cx="500063" cy="500063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095" y="2350294"/>
            <a:ext cx="289322" cy="257175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300663" y="2350294"/>
            <a:ext cx="5715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訪問介護</a:t>
            </a:r>
            <a:endParaRPr lang="en-US" sz="987" dirty="0"/>
          </a:p>
        </p:txBody>
      </p:sp>
      <p:sp>
        <p:nvSpPr>
          <p:cNvPr id="13" name="Shape 8"/>
          <p:cNvSpPr/>
          <p:nvPr/>
        </p:nvSpPr>
        <p:spPr>
          <a:xfrm>
            <a:off x="571500" y="2900363"/>
            <a:ext cx="500063" cy="500063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797" y="3021806"/>
            <a:ext cx="321469" cy="257175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214438" y="3021806"/>
            <a:ext cx="100012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ショートステイ</a:t>
            </a:r>
            <a:endParaRPr lang="en-US" sz="987" dirty="0"/>
          </a:p>
        </p:txBody>
      </p:sp>
      <p:sp>
        <p:nvSpPr>
          <p:cNvPr id="16" name="Shape 10"/>
          <p:cNvSpPr/>
          <p:nvPr/>
        </p:nvSpPr>
        <p:spPr>
          <a:xfrm>
            <a:off x="4657725" y="2900363"/>
            <a:ext cx="500063" cy="500063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9169" y="3021806"/>
            <a:ext cx="257175" cy="257175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5300663" y="3021806"/>
            <a:ext cx="1143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福祉用具レンタル</a:t>
            </a:r>
            <a:endParaRPr lang="en-US" sz="987" dirty="0"/>
          </a:p>
        </p:txBody>
      </p:sp>
      <p:sp>
        <p:nvSpPr>
          <p:cNvPr id="19" name="Shape 12"/>
          <p:cNvSpPr/>
          <p:nvPr/>
        </p:nvSpPr>
        <p:spPr>
          <a:xfrm>
            <a:off x="3328988" y="3571875"/>
            <a:ext cx="500063" cy="500063"/>
          </a:xfrm>
          <a:prstGeom prst="ellipse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6505" y="3693319"/>
            <a:ext cx="225028" cy="257175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3971925" y="3693319"/>
            <a:ext cx="1843088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ケアマネージャーによる調整</a:t>
            </a:r>
            <a:endParaRPr lang="en-US" sz="987" dirty="0"/>
          </a:p>
        </p:txBody>
      </p:sp>
      <p:sp>
        <p:nvSpPr>
          <p:cNvPr id="22" name="Shape 14"/>
          <p:cNvSpPr/>
          <p:nvPr/>
        </p:nvSpPr>
        <p:spPr>
          <a:xfrm>
            <a:off x="571500" y="4300538"/>
            <a:ext cx="8001000" cy="571500"/>
          </a:xfrm>
          <a:prstGeom prst="rect">
            <a:avLst/>
          </a:prstGeom>
          <a:solidFill>
            <a:srgbClr val="FFF9E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5"/>
          <p:cNvSpPr/>
          <p:nvPr/>
        </p:nvSpPr>
        <p:spPr>
          <a:xfrm>
            <a:off x="800100" y="4443413"/>
            <a:ext cx="75438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これらのサービス利用が、</a:t>
            </a:r>
            <a:r>
              <a:rPr lang="en-US" sz="987" b="1" dirty="0">
                <a:solidFill>
                  <a:srgbClr val="E67E22"/>
                </a:solidFill>
              </a:rPr>
              <a:t>仕事の継続に大きく寄与</a:t>
            </a:r>
            <a:endParaRPr lang="en-US" sz="987" dirty="0"/>
          </a:p>
        </p:txBody>
      </p:sp>
      <p:sp>
        <p:nvSpPr>
          <p:cNvPr id="24" name="Text 16"/>
          <p:cNvSpPr/>
          <p:nvPr/>
        </p:nvSpPr>
        <p:spPr>
          <a:xfrm>
            <a:off x="571500" y="5014913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引用元:厚生労働省「介護サービスガイド」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ポイント⑥ 緊急時の対応を事前に決めておく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E67E22"/>
                </a:solidFill>
              </a:rPr>
              <a:t>突然の体調悪化に備えることが重要</a:t>
            </a:r>
            <a:endParaRPr lang="en-US" sz="987" dirty="0"/>
          </a:p>
        </p:txBody>
      </p:sp>
      <p:sp>
        <p:nvSpPr>
          <p:cNvPr id="5" name="Text 2"/>
          <p:cNvSpPr/>
          <p:nvPr/>
        </p:nvSpPr>
        <p:spPr>
          <a:xfrm>
            <a:off x="571500" y="1428750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必要な準備:</a:t>
            </a:r>
            <a:endParaRPr lang="en-US" sz="987" dirty="0"/>
          </a:p>
        </p:txBody>
      </p:sp>
      <p:sp>
        <p:nvSpPr>
          <p:cNvPr id="6" name="Shape 3"/>
          <p:cNvSpPr/>
          <p:nvPr/>
        </p:nvSpPr>
        <p:spPr>
          <a:xfrm>
            <a:off x="571500" y="1857375"/>
            <a:ext cx="571500" cy="5715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6" y="2000250"/>
            <a:ext cx="357188" cy="2857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85875" y="1857375"/>
            <a:ext cx="2286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緊急時に駆けつけられる家族の分担</a:t>
            </a:r>
            <a:endParaRPr lang="en-US" sz="987" dirty="0"/>
          </a:p>
        </p:txBody>
      </p:sp>
      <p:sp>
        <p:nvSpPr>
          <p:cNvPr id="9" name="Text 5"/>
          <p:cNvSpPr/>
          <p:nvPr/>
        </p:nvSpPr>
        <p:spPr>
          <a:xfrm>
            <a:off x="1285875" y="2171700"/>
            <a:ext cx="22860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役割分担と連絡体制の確立</a:t>
            </a:r>
            <a:endParaRPr lang="en-US" sz="727" dirty="0"/>
          </a:p>
        </p:txBody>
      </p:sp>
      <p:sp>
        <p:nvSpPr>
          <p:cNvPr id="10" name="Shape 6"/>
          <p:cNvSpPr/>
          <p:nvPr/>
        </p:nvSpPr>
        <p:spPr>
          <a:xfrm>
            <a:off x="4657725" y="1857375"/>
            <a:ext cx="571500" cy="571500"/>
          </a:xfrm>
          <a:prstGeom prst="ellipse">
            <a:avLst/>
          </a:prstGeom>
          <a:solidFill>
            <a:srgbClr val="E67E22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2000250"/>
            <a:ext cx="285750" cy="28575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372100" y="1857375"/>
            <a:ext cx="17145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行政の緊急相談窓口の把握</a:t>
            </a:r>
            <a:endParaRPr lang="en-US" sz="987" dirty="0"/>
          </a:p>
        </p:txBody>
      </p:sp>
      <p:sp>
        <p:nvSpPr>
          <p:cNvPr id="13" name="Text 8"/>
          <p:cNvSpPr/>
          <p:nvPr/>
        </p:nvSpPr>
        <p:spPr>
          <a:xfrm>
            <a:off x="5372100" y="2171700"/>
            <a:ext cx="17145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地域包括支援センター等の連絡先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571500" y="2600325"/>
            <a:ext cx="571500" cy="571500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8656" y="2743200"/>
            <a:ext cx="357188" cy="28575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285875" y="2600325"/>
            <a:ext cx="1715951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かかりつけ医の連絡先整理</a:t>
            </a:r>
            <a:endParaRPr lang="en-US" sz="987" dirty="0"/>
          </a:p>
        </p:txBody>
      </p:sp>
      <p:sp>
        <p:nvSpPr>
          <p:cNvPr id="17" name="Text 11"/>
          <p:cNvSpPr/>
          <p:nvPr/>
        </p:nvSpPr>
        <p:spPr>
          <a:xfrm>
            <a:off x="1285875" y="2914650"/>
            <a:ext cx="1715951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医療機関の情報を一元管理</a:t>
            </a:r>
            <a:endParaRPr lang="en-US" sz="727" dirty="0"/>
          </a:p>
        </p:txBody>
      </p:sp>
      <p:sp>
        <p:nvSpPr>
          <p:cNvPr id="18" name="Shape 12"/>
          <p:cNvSpPr/>
          <p:nvPr/>
        </p:nvSpPr>
        <p:spPr>
          <a:xfrm>
            <a:off x="4657725" y="2600325"/>
            <a:ext cx="571500" cy="571500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6319" y="2743200"/>
            <a:ext cx="214313" cy="28575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5372100" y="2600325"/>
            <a:ext cx="17145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介護サービスの予備プラン</a:t>
            </a:r>
            <a:endParaRPr lang="en-US" sz="987" dirty="0"/>
          </a:p>
        </p:txBody>
      </p:sp>
      <p:sp>
        <p:nvSpPr>
          <p:cNvPr id="21" name="Text 14"/>
          <p:cNvSpPr/>
          <p:nvPr/>
        </p:nvSpPr>
        <p:spPr>
          <a:xfrm>
            <a:off x="5372100" y="2914650"/>
            <a:ext cx="1714500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27" dirty="0">
                <a:solidFill>
                  <a:srgbClr val="7F8C8D"/>
                </a:solidFill>
              </a:rPr>
              <a:t>緊急時に利用できるサービスの確認</a:t>
            </a:r>
            <a:endParaRPr lang="en-US" sz="727" dirty="0"/>
          </a:p>
        </p:txBody>
      </p:sp>
      <p:sp>
        <p:nvSpPr>
          <p:cNvPr id="22" name="Shape 15"/>
          <p:cNvSpPr/>
          <p:nvPr/>
        </p:nvSpPr>
        <p:spPr>
          <a:xfrm>
            <a:off x="571500" y="3457575"/>
            <a:ext cx="8001000" cy="571500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3" name="Text 16"/>
          <p:cNvSpPr/>
          <p:nvPr/>
        </p:nvSpPr>
        <p:spPr>
          <a:xfrm>
            <a:off x="800100" y="3600450"/>
            <a:ext cx="75438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厚労省は</a:t>
            </a:r>
            <a:r>
              <a:rPr lang="en-US" sz="987" b="1" dirty="0">
                <a:solidFill>
                  <a:srgbClr val="E67E22"/>
                </a:solidFill>
              </a:rPr>
              <a:t>"緊急時準備"が両立の重要ポイント</a:t>
            </a:r>
            <a:r>
              <a:rPr lang="en-US" sz="987" b="1" dirty="0">
                <a:solidFill>
                  <a:srgbClr val="2C3E50"/>
                </a:solidFill>
              </a:rPr>
              <a:t>と解説</a:t>
            </a:r>
            <a:endParaRPr lang="en-US" sz="987" dirty="0"/>
          </a:p>
        </p:txBody>
      </p:sp>
      <p:sp>
        <p:nvSpPr>
          <p:cNvPr id="24" name="Text 17"/>
          <p:cNvSpPr/>
          <p:nvPr/>
        </p:nvSpPr>
        <p:spPr>
          <a:xfrm>
            <a:off x="571500" y="4171950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引用元:厚生労働省「家族介護支援」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Macintosh PowerPoint</Application>
  <PresentationFormat>画面に合わせる (16:9)</PresentationFormat>
  <Paragraphs>125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2025-11-25T05:15:49Z</dcterms:created>
  <dcterms:modified xsi:type="dcterms:W3CDTF">2025-11-25T05:17:20Z</dcterms:modified>
</cp:coreProperties>
</file>