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198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1.pn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1.pn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1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6.pn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1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9010" y="605796"/>
            <a:ext cx="428625" cy="3429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3385" y="605796"/>
            <a:ext cx="342900" cy="3429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2035" y="605796"/>
            <a:ext cx="342900" cy="342900"/>
          </a:xfrm>
          <a:prstGeom prst="rect">
            <a:avLst/>
          </a:prstGeom>
        </p:spPr>
      </p:pic>
      <p:sp>
        <p:nvSpPr>
          <p:cNvPr id="6" name="Text 0"/>
          <p:cNvSpPr/>
          <p:nvPr/>
        </p:nvSpPr>
        <p:spPr>
          <a:xfrm>
            <a:off x="2073836" y="1234446"/>
            <a:ext cx="4996300" cy="11887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4700"/>
              </a:lnSpc>
              <a:buNone/>
            </a:pPr>
            <a:r>
              <a:rPr lang="en-US" sz="3294" b="1" dirty="0">
                <a:solidFill>
                  <a:srgbClr val="2C3E50"/>
                </a:solidFill>
              </a:rPr>
              <a:t>初対面で好かれる
「第一印象の科学」</a:t>
            </a:r>
            <a:endParaRPr lang="en-US" sz="3294" dirty="0"/>
          </a:p>
        </p:txBody>
      </p:sp>
      <p:sp>
        <p:nvSpPr>
          <p:cNvPr id="7" name="Text 1"/>
          <p:cNvSpPr/>
          <p:nvPr/>
        </p:nvSpPr>
        <p:spPr>
          <a:xfrm>
            <a:off x="2073836" y="2708904"/>
            <a:ext cx="49963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704" dirty="0">
                <a:solidFill>
                  <a:srgbClr val="3498DB"/>
                </a:solidFill>
              </a:rPr>
              <a:t>人が相手を判断するしくみは"科学的根拠"がある</a:t>
            </a:r>
            <a:endParaRPr lang="en-US" sz="1704" dirty="0"/>
          </a:p>
        </p:txBody>
      </p:sp>
      <p:sp>
        <p:nvSpPr>
          <p:cNvPr id="8" name="Text 2"/>
          <p:cNvSpPr/>
          <p:nvPr/>
        </p:nvSpPr>
        <p:spPr>
          <a:xfrm>
            <a:off x="2073836" y="3623304"/>
            <a:ext cx="4996300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495E"/>
                </a:solidFill>
              </a:rPr>
              <a:t>引用元:</a:t>
            </a:r>
            <a:endParaRPr lang="en-US" sz="784" dirty="0"/>
          </a:p>
        </p:txBody>
      </p:sp>
      <p:sp>
        <p:nvSpPr>
          <p:cNvPr id="9" name="Text 3"/>
          <p:cNvSpPr/>
          <p:nvPr/>
        </p:nvSpPr>
        <p:spPr>
          <a:xfrm>
            <a:off x="2073836" y="3851904"/>
            <a:ext cx="49963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内閣府「国民性に関する世論調査」
 厚生労働省「コミュニケーション支援の指針」
 国立精神・神経医療研究センター(NCNP)
 国立研究開発法人 産業技術総合研究所(AIST)</a:t>
            </a:r>
            <a:endParaRPr lang="en-US" sz="8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今日からできる"第一印象アップ習慣"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571500" y="885825"/>
            <a:ext cx="8001000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498DB"/>
                </a:solidFill>
              </a:rPr>
              <a:t>公的機関の指針に基づく「好かれる行動」</a:t>
            </a:r>
            <a:endParaRPr lang="en-US" sz="1050" dirty="0"/>
          </a:p>
        </p:txBody>
      </p:sp>
      <p:sp>
        <p:nvSpPr>
          <p:cNvPr id="5" name="Shape 2"/>
          <p:cNvSpPr/>
          <p:nvPr/>
        </p:nvSpPr>
        <p:spPr>
          <a:xfrm>
            <a:off x="571500" y="1357313"/>
            <a:ext cx="8001000" cy="6286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Shape 3"/>
          <p:cNvSpPr/>
          <p:nvPr/>
        </p:nvSpPr>
        <p:spPr>
          <a:xfrm>
            <a:off x="742950" y="1525888"/>
            <a:ext cx="357188" cy="357188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4"/>
          <p:cNvSpPr/>
          <p:nvPr/>
        </p:nvSpPr>
        <p:spPr>
          <a:xfrm>
            <a:off x="742950" y="1525888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①</a:t>
            </a:r>
            <a:endParaRPr lang="en-US" sz="1193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1588" y="1575895"/>
            <a:ext cx="257175" cy="25717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700213" y="1471613"/>
            <a:ext cx="1778794" cy="2443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笑顔・穏やかな表情を意識</a:t>
            </a:r>
            <a:endParaRPr lang="en-US" sz="936" dirty="0"/>
          </a:p>
        </p:txBody>
      </p:sp>
      <p:sp>
        <p:nvSpPr>
          <p:cNvPr id="10" name="Text 6"/>
          <p:cNvSpPr/>
          <p:nvPr/>
        </p:nvSpPr>
        <p:spPr>
          <a:xfrm>
            <a:off x="1700213" y="1744498"/>
            <a:ext cx="1778794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柔らかい表情が信頼感を生む(厚労省)</a:t>
            </a:r>
            <a:endParaRPr lang="en-US" sz="780" dirty="0"/>
          </a:p>
        </p:txBody>
      </p:sp>
      <p:sp>
        <p:nvSpPr>
          <p:cNvPr id="11" name="Shape 7"/>
          <p:cNvSpPr/>
          <p:nvPr/>
        </p:nvSpPr>
        <p:spPr>
          <a:xfrm>
            <a:off x="571500" y="2071688"/>
            <a:ext cx="8001000" cy="6286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742950" y="2240263"/>
            <a:ext cx="357188" cy="357188"/>
          </a:xfrm>
          <a:prstGeom prst="ellipse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9"/>
          <p:cNvSpPr/>
          <p:nvPr/>
        </p:nvSpPr>
        <p:spPr>
          <a:xfrm>
            <a:off x="742950" y="2240263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②</a:t>
            </a:r>
            <a:endParaRPr lang="en-US" sz="1193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1588" y="2290270"/>
            <a:ext cx="257175" cy="257175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700213" y="2185988"/>
            <a:ext cx="1892647" cy="2443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相手の話を遮らない"傾聴姿勢"</a:t>
            </a:r>
            <a:endParaRPr lang="en-US" sz="936" dirty="0"/>
          </a:p>
        </p:txBody>
      </p:sp>
      <p:sp>
        <p:nvSpPr>
          <p:cNvPr id="16" name="Text 11"/>
          <p:cNvSpPr/>
          <p:nvPr/>
        </p:nvSpPr>
        <p:spPr>
          <a:xfrm>
            <a:off x="1700213" y="2458873"/>
            <a:ext cx="1892647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一度受け止めてから返す(厚労省)</a:t>
            </a:r>
            <a:endParaRPr lang="en-US" sz="780" dirty="0"/>
          </a:p>
        </p:txBody>
      </p:sp>
      <p:sp>
        <p:nvSpPr>
          <p:cNvPr id="17" name="Shape 12"/>
          <p:cNvSpPr/>
          <p:nvPr/>
        </p:nvSpPr>
        <p:spPr>
          <a:xfrm>
            <a:off x="571500" y="2786063"/>
            <a:ext cx="8001000" cy="6286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3"/>
          <p:cNvSpPr/>
          <p:nvPr/>
        </p:nvSpPr>
        <p:spPr>
          <a:xfrm>
            <a:off x="742950" y="2954638"/>
            <a:ext cx="357188" cy="357188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4"/>
          <p:cNvSpPr/>
          <p:nvPr/>
        </p:nvSpPr>
        <p:spPr>
          <a:xfrm>
            <a:off x="742950" y="2954638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③</a:t>
            </a:r>
            <a:endParaRPr lang="en-US" sz="1193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1588" y="3004645"/>
            <a:ext cx="321469" cy="257175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764506" y="2900363"/>
            <a:ext cx="1624729" cy="2443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清潔な身だしなみを整える</a:t>
            </a:r>
            <a:endParaRPr lang="en-US" sz="936" dirty="0"/>
          </a:p>
        </p:txBody>
      </p:sp>
      <p:sp>
        <p:nvSpPr>
          <p:cNvPr id="22" name="Text 16"/>
          <p:cNvSpPr/>
          <p:nvPr/>
        </p:nvSpPr>
        <p:spPr>
          <a:xfrm>
            <a:off x="1764506" y="3173248"/>
            <a:ext cx="1624729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社会的信頼の基礎(内閣府)</a:t>
            </a:r>
            <a:endParaRPr lang="en-US" sz="780" dirty="0"/>
          </a:p>
        </p:txBody>
      </p:sp>
      <p:sp>
        <p:nvSpPr>
          <p:cNvPr id="23" name="Shape 17"/>
          <p:cNvSpPr/>
          <p:nvPr/>
        </p:nvSpPr>
        <p:spPr>
          <a:xfrm>
            <a:off x="571500" y="3500438"/>
            <a:ext cx="8001000" cy="6286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18"/>
          <p:cNvSpPr/>
          <p:nvPr/>
        </p:nvSpPr>
        <p:spPr>
          <a:xfrm>
            <a:off x="742950" y="3669013"/>
            <a:ext cx="357188" cy="357188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19"/>
          <p:cNvSpPr/>
          <p:nvPr/>
        </p:nvSpPr>
        <p:spPr>
          <a:xfrm>
            <a:off x="742950" y="3669013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④</a:t>
            </a:r>
            <a:endParaRPr lang="en-US" sz="1193" dirty="0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1588" y="3719020"/>
            <a:ext cx="321469" cy="257175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764506" y="3614738"/>
            <a:ext cx="1757725" cy="2443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落ち着いた声のトーンで話す</a:t>
            </a:r>
            <a:endParaRPr lang="en-US" sz="936" dirty="0"/>
          </a:p>
        </p:txBody>
      </p:sp>
      <p:sp>
        <p:nvSpPr>
          <p:cNvPr id="28" name="Text 21"/>
          <p:cNvSpPr/>
          <p:nvPr/>
        </p:nvSpPr>
        <p:spPr>
          <a:xfrm>
            <a:off x="1764506" y="3887623"/>
            <a:ext cx="1757725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安心感を与える(NCNP)</a:t>
            </a:r>
            <a:endParaRPr lang="en-US" sz="780" dirty="0"/>
          </a:p>
        </p:txBody>
      </p:sp>
      <p:sp>
        <p:nvSpPr>
          <p:cNvPr id="29" name="Shape 22"/>
          <p:cNvSpPr/>
          <p:nvPr/>
        </p:nvSpPr>
        <p:spPr>
          <a:xfrm>
            <a:off x="571500" y="4214813"/>
            <a:ext cx="8001000" cy="6286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0" name="Shape 23"/>
          <p:cNvSpPr/>
          <p:nvPr/>
        </p:nvSpPr>
        <p:spPr>
          <a:xfrm>
            <a:off x="742950" y="4383388"/>
            <a:ext cx="357188" cy="357188"/>
          </a:xfrm>
          <a:prstGeom prst="ellipse">
            <a:avLst/>
          </a:prstGeom>
          <a:solidFill>
            <a:srgbClr val="F39C1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1" name="Text 24"/>
          <p:cNvSpPr/>
          <p:nvPr/>
        </p:nvSpPr>
        <p:spPr>
          <a:xfrm>
            <a:off x="742950" y="4383388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⑤</a:t>
            </a:r>
            <a:endParaRPr lang="en-US" sz="1193" dirty="0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1588" y="4433395"/>
            <a:ext cx="289322" cy="257175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1732359" y="4329113"/>
            <a:ext cx="1896191" cy="2443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姿勢と視線で「安心」を伝える</a:t>
            </a:r>
            <a:endParaRPr lang="en-US" sz="936" dirty="0"/>
          </a:p>
        </p:txBody>
      </p:sp>
      <p:sp>
        <p:nvSpPr>
          <p:cNvPr id="34" name="Text 26"/>
          <p:cNvSpPr/>
          <p:nvPr/>
        </p:nvSpPr>
        <p:spPr>
          <a:xfrm>
            <a:off x="1732359" y="4601998"/>
            <a:ext cx="1896191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非言語情報の活用(AIST 認知科学)</a:t>
            </a:r>
            <a:endParaRPr lang="en-US" sz="780" dirty="0"/>
          </a:p>
        </p:txBody>
      </p:sp>
      <p:sp>
        <p:nvSpPr>
          <p:cNvPr id="35" name="Text 27"/>
          <p:cNvSpPr/>
          <p:nvPr/>
        </p:nvSpPr>
        <p:spPr>
          <a:xfrm>
            <a:off x="571500" y="5014913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引用元:厚生労働省、内閣府、NCNP、AIST</a:t>
            </a:r>
            <a:endParaRPr lang="en-US" sz="62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285750"/>
            <a:ext cx="8286750" cy="407194"/>
          </a:xfrm>
          <a:prstGeom prst="rect">
            <a:avLst/>
          </a:prstGeom>
          <a:noFill/>
          <a:ln/>
        </p:spPr>
        <p:txBody>
          <a:bodyPr wrap="none" lIns="0" tIns="0" rIns="0" bIns="102108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総合免責事項（Comprehensive Disclaimer）</a:t>
            </a:r>
            <a:endParaRPr lang="en-US" sz="1397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5" y="892969"/>
            <a:ext cx="114300" cy="1143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628650" y="864394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本資料は、</a:t>
            </a:r>
            <a:r>
              <a:rPr lang="en-US" sz="683" b="1" dirty="0">
                <a:solidFill>
                  <a:srgbClr val="34495E"/>
                </a:solidFill>
              </a:rPr>
              <a:t>研修および一般的な情報提供のみを目的</a:t>
            </a:r>
            <a:r>
              <a:rPr lang="en-US" sz="727" dirty="0">
                <a:solidFill>
                  <a:srgbClr val="34495E"/>
                </a:solidFill>
              </a:rPr>
              <a:t>として作成されたものであり、特定の個人または団体に対する専門的助言（法律、税務、金融、投資、経営その他一切の専門的判断を含む）を提供するものではありません。</a:t>
            </a:r>
            <a:endParaRPr lang="en-US" sz="727" dirty="0"/>
          </a:p>
        </p:txBody>
      </p:sp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5" y="1318692"/>
            <a:ext cx="114300" cy="1143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628650" y="1290117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本資料に記載された内容は、作成時点において信頼できると判断した政府機関・公的機関等の情報に基づいていますが、</a:t>
            </a:r>
            <a:r>
              <a:rPr lang="en-US" sz="683" b="1" dirty="0">
                <a:solidFill>
                  <a:srgbClr val="34495E"/>
                </a:solidFill>
              </a:rPr>
              <a:t>その正確性、完全性、適時性を保証するものではありません</a:t>
            </a:r>
            <a:r>
              <a:rPr lang="en-US" sz="727" dirty="0">
                <a:solidFill>
                  <a:srgbClr val="34495E"/>
                </a:solidFill>
              </a:rPr>
              <a:t>。また、今後の法令改正、制度変更、経済環境の変動その他の事情により、内容が適合しない可能性があります。</a:t>
            </a:r>
            <a:endParaRPr lang="en-US" sz="727" dirty="0"/>
          </a:p>
        </p:txBody>
      </p:sp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625" y="1744414"/>
            <a:ext cx="142875" cy="114300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657225" y="1715839"/>
            <a:ext cx="8058150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本資料の内容に基づいて行われる一切の判断、行動、意思決定については、</a:t>
            </a:r>
            <a:r>
              <a:rPr lang="en-US" sz="683" b="1" dirty="0">
                <a:solidFill>
                  <a:srgbClr val="34495E"/>
                </a:solidFill>
              </a:rPr>
              <a:t>利用者自身の責任において行われるもの</a:t>
            </a:r>
            <a:r>
              <a:rPr lang="en-US" sz="727" dirty="0">
                <a:solidFill>
                  <a:srgbClr val="34495E"/>
                </a:solidFill>
              </a:rPr>
              <a:t>とし、本資料の作成者・提供者は、資料の使用または使用不能により直接的・間接的に生じた損害、結果、損失、不利益について、</a:t>
            </a:r>
            <a:r>
              <a:rPr lang="en-US" sz="683" b="1" dirty="0">
                <a:solidFill>
                  <a:srgbClr val="34495E"/>
                </a:solidFill>
              </a:rPr>
              <a:t>如何なる場合も責任を負わないものとします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2170137"/>
            <a:ext cx="114300" cy="114300"/>
          </a:xfrm>
          <a:prstGeom prst="rect">
            <a:avLst/>
          </a:prstGeom>
        </p:spPr>
      </p:pic>
      <p:sp>
        <p:nvSpPr>
          <p:cNvPr id="11" name="Text 4"/>
          <p:cNvSpPr/>
          <p:nvPr/>
        </p:nvSpPr>
        <p:spPr>
          <a:xfrm>
            <a:off x="628650" y="2141562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また、本資料の内容は</a:t>
            </a:r>
            <a:r>
              <a:rPr lang="en-US" sz="683" b="1" dirty="0">
                <a:solidFill>
                  <a:srgbClr val="34495E"/>
                </a:solidFill>
              </a:rPr>
              <a:t>将来の結果を保証するものではなく</a:t>
            </a:r>
            <a:r>
              <a:rPr lang="en-US" sz="727" dirty="0">
                <a:solidFill>
                  <a:srgbClr val="34495E"/>
                </a:solidFill>
              </a:rPr>
              <a:t>、利用者が本資料をどのように利用するかに関して、当方は一切の関与・管理を行いません。利用者は、</a:t>
            </a:r>
            <a:r>
              <a:rPr lang="en-US" sz="683" b="1" dirty="0">
                <a:solidFill>
                  <a:srgbClr val="34495E"/>
                </a:solidFill>
              </a:rPr>
              <a:t>必要に応じて専門家（弁護士、税理士、社会保険労務士、ファイナンシャルプランナー等）に相談の上、自己の判断で対応するものとします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8625" y="2595860"/>
            <a:ext cx="114300" cy="114300"/>
          </a:xfrm>
          <a:prstGeom prst="rect">
            <a:avLst/>
          </a:prstGeom>
        </p:spPr>
      </p:pic>
      <p:sp>
        <p:nvSpPr>
          <p:cNvPr id="13" name="Text 5"/>
          <p:cNvSpPr/>
          <p:nvPr/>
        </p:nvSpPr>
        <p:spPr>
          <a:xfrm>
            <a:off x="628650" y="2567285"/>
            <a:ext cx="7485952" cy="16999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</a:t>
            </a:r>
            <a:r>
              <a:rPr lang="en-US" sz="683" b="1" dirty="0">
                <a:solidFill>
                  <a:srgbClr val="34495E"/>
                </a:solidFill>
              </a:rPr>
              <a:t>複製、転載、引用等は自由</a:t>
            </a:r>
            <a:r>
              <a:rPr lang="en-US" sz="727" dirty="0">
                <a:solidFill>
                  <a:srgbClr val="34495E"/>
                </a:solidFill>
              </a:rPr>
              <a:t>ですが、それらの利用により発生したいかなるトラブル、紛争、法的問題についても、</a:t>
            </a:r>
            <a:r>
              <a:rPr lang="en-US" sz="683" b="1" dirty="0">
                <a:solidFill>
                  <a:srgbClr val="34495E"/>
                </a:solidFill>
              </a:rPr>
              <a:t>当方は一切の責任を負わないものとします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sp>
        <p:nvSpPr>
          <p:cNvPr id="14" name="Shape 6"/>
          <p:cNvSpPr/>
          <p:nvPr/>
        </p:nvSpPr>
        <p:spPr>
          <a:xfrm>
            <a:off x="428625" y="2851584"/>
            <a:ext cx="8286750" cy="500063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7"/>
          <p:cNvSpPr/>
          <p:nvPr/>
        </p:nvSpPr>
        <p:spPr>
          <a:xfrm>
            <a:off x="428625" y="2851584"/>
            <a:ext cx="28575" cy="500063"/>
          </a:xfrm>
          <a:prstGeom prst="rect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0" y="2994459"/>
            <a:ext cx="128588" cy="128588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785813" y="2965884"/>
            <a:ext cx="5561409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利用者は、本資料の利用に関し、当方が一切の責任を負わないことに同意のうえ、本資料を利用するものとします。</a:t>
            </a:r>
            <a:endParaRPr lang="en-US" sz="7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第一印象はなぜ重要なのか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2002" y="1365879"/>
            <a:ext cx="5715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144952" y="1285875"/>
            <a:ext cx="3597046" cy="6172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内閣府の調査によると、人は初対面で
 「信頼できるかどうか」を重視する傾向が強い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175022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60822" y="2343150"/>
            <a:ext cx="3625453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内閣府の調査によると、人は初対面で</a:t>
            </a:r>
            <a:r>
              <a:rPr lang="en-US" sz="834" b="1" dirty="0">
                <a:solidFill>
                  <a:srgbClr val="34495E"/>
                </a:solidFill>
              </a:rPr>
              <a:t>「信頼できるかどうか」を重視</a:t>
            </a:r>
            <a:r>
              <a:rPr lang="en-US" sz="888" dirty="0">
                <a:solidFill>
                  <a:srgbClr val="34495E"/>
                </a:solidFill>
              </a:rPr>
              <a:t>する傾向が強い</a:t>
            </a:r>
            <a:endParaRPr lang="en-US" sz="888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250031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5022056" y="2343150"/>
            <a:ext cx="2839194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これは、社会生活の中で</a:t>
            </a:r>
            <a:r>
              <a:rPr lang="en-US" sz="834" b="1" dirty="0">
                <a:solidFill>
                  <a:srgbClr val="34495E"/>
                </a:solidFill>
              </a:rPr>
              <a:t>「協力・安心」が必要</a:t>
            </a:r>
            <a:r>
              <a:rPr lang="en-US" sz="888" dirty="0">
                <a:solidFill>
                  <a:srgbClr val="34495E"/>
                </a:solidFill>
              </a:rPr>
              <a:t>なため</a:t>
            </a:r>
            <a:endParaRPr lang="en-US" sz="888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80339"/>
            <a:ext cx="250031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935831" y="2951764"/>
            <a:ext cx="3519525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第一印象は、</a:t>
            </a:r>
            <a:r>
              <a:rPr lang="en-US" sz="834" b="1" dirty="0">
                <a:solidFill>
                  <a:srgbClr val="34495E"/>
                </a:solidFill>
              </a:rPr>
              <a:t>その後のコミュニケーションを左右</a:t>
            </a:r>
            <a:r>
              <a:rPr lang="en-US" sz="888" dirty="0">
                <a:solidFill>
                  <a:srgbClr val="34495E"/>
                </a:solidFill>
              </a:rPr>
              <a:t>する大きな要素</a:t>
            </a:r>
            <a:endParaRPr lang="en-US" sz="888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980339"/>
            <a:ext cx="225028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4997053" y="2951764"/>
            <a:ext cx="2669418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初対面での判断が、</a:t>
            </a:r>
            <a:r>
              <a:rPr lang="en-US" sz="834" b="1" dirty="0">
                <a:solidFill>
                  <a:srgbClr val="34495E"/>
                </a:solidFill>
              </a:rPr>
              <a:t>長期的な関係構築に影響</a:t>
            </a:r>
            <a:r>
              <a:rPr lang="en-US" sz="888" dirty="0">
                <a:solidFill>
                  <a:srgbClr val="34495E"/>
                </a:solidFill>
              </a:rPr>
              <a:t>する</a:t>
            </a:r>
            <a:endParaRPr lang="en-US" sz="888" dirty="0"/>
          </a:p>
        </p:txBody>
      </p:sp>
      <p:sp>
        <p:nvSpPr>
          <p:cNvPr id="15" name="Text 7"/>
          <p:cNvSpPr/>
          <p:nvPr/>
        </p:nvSpPr>
        <p:spPr>
          <a:xfrm>
            <a:off x="571500" y="3608989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引用元:内閣府「国民性に関する世論調査」
 https://www8.cao.go.jp/survey/</a:t>
            </a:r>
            <a:endParaRPr lang="en-US" sz="62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人は"非言語情報"を重視する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FADBD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2541" y="1365879"/>
            <a:ext cx="51435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798341" y="1285875"/>
            <a:ext cx="4233118" cy="6172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公的機関は、コミュニケーションの中で
 姿勢・表情・視線などの"非言語情報"が重要であると明言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150019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35819" y="2343150"/>
            <a:ext cx="3650456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公的機関は、コミュニケーションの中で</a:t>
            </a:r>
            <a:r>
              <a:rPr lang="en-US" sz="834" b="1" dirty="0">
                <a:solidFill>
                  <a:srgbClr val="34495E"/>
                </a:solidFill>
              </a:rPr>
              <a:t>姿勢・表情・視線などの"非言語情報"が重要</a:t>
            </a:r>
            <a:r>
              <a:rPr lang="en-US" sz="888" dirty="0">
                <a:solidFill>
                  <a:srgbClr val="34495E"/>
                </a:solidFill>
              </a:rPr>
              <a:t>であると明言</a:t>
            </a:r>
            <a:endParaRPr lang="en-US" sz="888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250031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5022056" y="2343150"/>
            <a:ext cx="3550444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厚生労働省は医療・福祉の現場指針で</a:t>
            </a:r>
            <a:r>
              <a:rPr lang="en-US" sz="834" b="1" dirty="0">
                <a:solidFill>
                  <a:srgbClr val="34495E"/>
                </a:solidFill>
              </a:rPr>
              <a:t>「言葉以外のサインを理解することが重要」</a:t>
            </a:r>
            <a:r>
              <a:rPr lang="en-US" sz="888" dirty="0">
                <a:solidFill>
                  <a:srgbClr val="34495E"/>
                </a:solidFill>
              </a:rPr>
              <a:t>と記載</a:t>
            </a:r>
            <a:endParaRPr lang="en-US" sz="888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80339"/>
            <a:ext cx="200025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885825" y="2951764"/>
            <a:ext cx="2231947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表情・しぐさが安心感や信頼感</a:t>
            </a:r>
            <a:r>
              <a:rPr lang="en-US" sz="888" dirty="0">
                <a:solidFill>
                  <a:srgbClr val="34495E"/>
                </a:solidFill>
              </a:rPr>
              <a:t>につながる</a:t>
            </a:r>
            <a:endParaRPr lang="en-US" sz="834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980339"/>
            <a:ext cx="200025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4972050" y="2951764"/>
            <a:ext cx="2422875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非言語情報は、</a:t>
            </a:r>
            <a:r>
              <a:rPr lang="en-US" sz="834" b="1" dirty="0">
                <a:solidFill>
                  <a:srgbClr val="34495E"/>
                </a:solidFill>
              </a:rPr>
              <a:t>言葉よりも強い印象</a:t>
            </a:r>
            <a:r>
              <a:rPr lang="en-US" sz="888" dirty="0">
                <a:solidFill>
                  <a:srgbClr val="34495E"/>
                </a:solidFill>
              </a:rPr>
              <a:t>を与える</a:t>
            </a:r>
            <a:endParaRPr lang="en-US" sz="888" dirty="0"/>
          </a:p>
        </p:txBody>
      </p:sp>
      <p:sp>
        <p:nvSpPr>
          <p:cNvPr id="15" name="Text 7"/>
          <p:cNvSpPr/>
          <p:nvPr/>
        </p:nvSpPr>
        <p:spPr>
          <a:xfrm>
            <a:off x="571500" y="3608989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引用元:厚生労働省「医療的ケアにおけるコミュニケーションの指針」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第一印象は"脳の働き"で瞬時に形成される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1365879"/>
            <a:ext cx="4572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914650" y="1285875"/>
            <a:ext cx="3943350" cy="6172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国立研究機関は、人が物事を瞬時に判断する理由を
 「脳の情報処理の特性」として説明している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200025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85825" y="2343150"/>
            <a:ext cx="3600450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国立研究機関は、人が物事を瞬時に判断する理由を</a:t>
            </a:r>
            <a:r>
              <a:rPr lang="en-US" sz="834" b="1" dirty="0">
                <a:solidFill>
                  <a:srgbClr val="34495E"/>
                </a:solidFill>
              </a:rPr>
              <a:t>「脳の情報処理の特性」</a:t>
            </a:r>
            <a:r>
              <a:rPr lang="en-US" sz="888" dirty="0">
                <a:solidFill>
                  <a:srgbClr val="34495E"/>
                </a:solidFill>
              </a:rPr>
              <a:t>として説明</a:t>
            </a:r>
            <a:endParaRPr lang="en-US" sz="888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150019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4922044" y="2343150"/>
            <a:ext cx="3650456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AIST(産業技術総合研究所)による認知研究では、人は</a:t>
            </a:r>
            <a:r>
              <a:rPr lang="en-US" sz="834" b="1" dirty="0">
                <a:solidFill>
                  <a:srgbClr val="34495E"/>
                </a:solidFill>
              </a:rPr>
              <a:t>限られた情報から瞬時に判断</a:t>
            </a:r>
            <a:r>
              <a:rPr lang="en-US" sz="888" dirty="0">
                <a:solidFill>
                  <a:srgbClr val="34495E"/>
                </a:solidFill>
              </a:rPr>
              <a:t>を行う特性がある</a:t>
            </a:r>
            <a:endParaRPr lang="en-US" sz="888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80339"/>
            <a:ext cx="225028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910828" y="2951764"/>
            <a:ext cx="1936375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これが</a:t>
            </a:r>
            <a:r>
              <a:rPr lang="en-US" sz="834" b="1" dirty="0">
                <a:solidFill>
                  <a:srgbClr val="34495E"/>
                </a:solidFill>
              </a:rPr>
              <a:t>第一印象の"速さ"</a:t>
            </a:r>
            <a:r>
              <a:rPr lang="en-US" sz="888" dirty="0">
                <a:solidFill>
                  <a:srgbClr val="34495E"/>
                </a:solidFill>
              </a:rPr>
              <a:t>につながる</a:t>
            </a:r>
            <a:endParaRPr lang="en-US" sz="888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980339"/>
            <a:ext cx="250031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5022056" y="2951764"/>
            <a:ext cx="3036177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脳は効率的に情報を処理するため、</a:t>
            </a:r>
            <a:r>
              <a:rPr lang="en-US" sz="834" b="1" dirty="0">
                <a:solidFill>
                  <a:srgbClr val="34495E"/>
                </a:solidFill>
              </a:rPr>
              <a:t>初期情報を重視</a:t>
            </a:r>
            <a:r>
              <a:rPr lang="en-US" sz="888" dirty="0">
                <a:solidFill>
                  <a:srgbClr val="34495E"/>
                </a:solidFill>
              </a:rPr>
              <a:t>する</a:t>
            </a:r>
            <a:endParaRPr lang="en-US" sz="888" dirty="0"/>
          </a:p>
        </p:txBody>
      </p:sp>
      <p:sp>
        <p:nvSpPr>
          <p:cNvPr id="15" name="Text 7"/>
          <p:cNvSpPr/>
          <p:nvPr/>
        </p:nvSpPr>
        <p:spPr>
          <a:xfrm>
            <a:off x="571500" y="3608989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引用元:産業技術総合研究所(AIST) 認知科学関連資料
 https://www.aist.go.jp/</a:t>
            </a:r>
            <a:endParaRPr lang="en-US" sz="6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好印象を生む3つの非言語要素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2552691" cy="2857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2"/>
          <p:cNvSpPr/>
          <p:nvPr/>
        </p:nvSpPr>
        <p:spPr>
          <a:xfrm>
            <a:off x="1633519" y="1271588"/>
            <a:ext cx="428625" cy="428625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3"/>
          <p:cNvSpPr/>
          <p:nvPr/>
        </p:nvSpPr>
        <p:spPr>
          <a:xfrm>
            <a:off x="1633519" y="1271588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①</a:t>
            </a:r>
            <a:endParaRPr lang="en-US" sz="1602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2816" y="1843088"/>
            <a:ext cx="250031" cy="40005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14375" y="2386013"/>
            <a:ext cx="2266941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姿勢</a:t>
            </a:r>
            <a:endParaRPr lang="en-US" sz="987" dirty="0"/>
          </a:p>
        </p:txBody>
      </p:sp>
      <p:sp>
        <p:nvSpPr>
          <p:cNvPr id="9" name="Text 5"/>
          <p:cNvSpPr/>
          <p:nvPr/>
        </p:nvSpPr>
        <p:spPr>
          <a:xfrm>
            <a:off x="714375" y="2757488"/>
            <a:ext cx="226694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E74C3C"/>
                </a:solidFill>
              </a:rPr>
              <a:t>安心・協調のサイン</a:t>
            </a:r>
            <a:endParaRPr lang="en-US" sz="784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675" y="3122154"/>
            <a:ext cx="107156" cy="107156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92981" y="3100722"/>
            <a:ext cx="1313752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相手に向き合う姿勢が重要</a:t>
            </a:r>
            <a:endParaRPr lang="en-US" sz="78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675" y="3400760"/>
            <a:ext cx="107156" cy="107156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92981" y="3379329"/>
            <a:ext cx="1521619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オープンな姿勢が信頼感を生む</a:t>
            </a:r>
            <a:endParaRPr lang="en-US" sz="780" dirty="0"/>
          </a:p>
        </p:txBody>
      </p:sp>
      <p:sp>
        <p:nvSpPr>
          <p:cNvPr id="14" name="Shape 8"/>
          <p:cNvSpPr/>
          <p:nvPr/>
        </p:nvSpPr>
        <p:spPr>
          <a:xfrm>
            <a:off x="3295641" y="1057275"/>
            <a:ext cx="2552691" cy="2857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9"/>
          <p:cNvSpPr/>
          <p:nvPr/>
        </p:nvSpPr>
        <p:spPr>
          <a:xfrm>
            <a:off x="4357660" y="1271588"/>
            <a:ext cx="428625" cy="428625"/>
          </a:xfrm>
          <a:prstGeom prst="ellipse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0"/>
          <p:cNvSpPr/>
          <p:nvPr/>
        </p:nvSpPr>
        <p:spPr>
          <a:xfrm>
            <a:off x="4357660" y="1271588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②</a:t>
            </a:r>
            <a:endParaRPr lang="en-US" sz="1602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1947" y="1843088"/>
            <a:ext cx="400050" cy="40005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3438516" y="2386013"/>
            <a:ext cx="2266941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表情</a:t>
            </a:r>
            <a:endParaRPr lang="en-US" sz="987" dirty="0"/>
          </a:p>
        </p:txBody>
      </p:sp>
      <p:sp>
        <p:nvSpPr>
          <p:cNvPr id="19" name="Text 12"/>
          <p:cNvSpPr/>
          <p:nvPr/>
        </p:nvSpPr>
        <p:spPr>
          <a:xfrm>
            <a:off x="3438516" y="2757488"/>
            <a:ext cx="226694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E74C3C"/>
                </a:solidFill>
              </a:rPr>
              <a:t>柔らかい表情が信頼感に寄与</a:t>
            </a:r>
            <a:endParaRPr lang="en-US" sz="784" dirty="0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2816" y="3122154"/>
            <a:ext cx="107156" cy="107156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3717122" y="3100722"/>
            <a:ext cx="1849534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笑顔や穏やかな表情が好印象につなが</a:t>
            </a:r>
            <a:endParaRPr lang="en-US" sz="780" dirty="0"/>
          </a:p>
        </p:txBody>
      </p:sp>
      <p:sp>
        <p:nvSpPr>
          <p:cNvPr id="22" name="Text 14"/>
          <p:cNvSpPr/>
          <p:nvPr/>
        </p:nvSpPr>
        <p:spPr>
          <a:xfrm>
            <a:off x="3552816" y="3293604"/>
            <a:ext cx="107156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る</a:t>
            </a:r>
            <a:endParaRPr lang="en-US" sz="78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2816" y="3593641"/>
            <a:ext cx="107156" cy="107156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3717122" y="3572210"/>
            <a:ext cx="1524856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表情は感情を伝える重要な要素</a:t>
            </a:r>
            <a:endParaRPr lang="en-US" sz="780" dirty="0"/>
          </a:p>
        </p:txBody>
      </p:sp>
      <p:sp>
        <p:nvSpPr>
          <p:cNvPr id="25" name="Shape 16"/>
          <p:cNvSpPr/>
          <p:nvPr/>
        </p:nvSpPr>
        <p:spPr>
          <a:xfrm>
            <a:off x="6019781" y="1057275"/>
            <a:ext cx="2552719" cy="2857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Shape 17"/>
          <p:cNvSpPr/>
          <p:nvPr/>
        </p:nvSpPr>
        <p:spPr>
          <a:xfrm>
            <a:off x="7081828" y="1271588"/>
            <a:ext cx="428625" cy="428625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7" name="Text 18"/>
          <p:cNvSpPr/>
          <p:nvPr/>
        </p:nvSpPr>
        <p:spPr>
          <a:xfrm>
            <a:off x="7081828" y="1271588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③</a:t>
            </a:r>
            <a:endParaRPr lang="en-US" sz="1602" dirty="0"/>
          </a:p>
        </p:txBody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1113" y="1843088"/>
            <a:ext cx="450056" cy="400050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6162656" y="2386013"/>
            <a:ext cx="2266969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視線</a:t>
            </a:r>
            <a:endParaRPr lang="en-US" sz="987" dirty="0"/>
          </a:p>
        </p:txBody>
      </p:sp>
      <p:sp>
        <p:nvSpPr>
          <p:cNvPr id="30" name="Text 20"/>
          <p:cNvSpPr/>
          <p:nvPr/>
        </p:nvSpPr>
        <p:spPr>
          <a:xfrm>
            <a:off x="6162656" y="2757488"/>
            <a:ext cx="2266969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E74C3C"/>
                </a:solidFill>
              </a:rPr>
              <a:t>相手の存在を尊重する要素</a:t>
            </a:r>
            <a:endParaRPr lang="en-US" sz="784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76956" y="3122154"/>
            <a:ext cx="107156" cy="107156"/>
          </a:xfrm>
          <a:prstGeom prst="rect">
            <a:avLst/>
          </a:prstGeom>
        </p:spPr>
      </p:pic>
      <p:sp>
        <p:nvSpPr>
          <p:cNvPr id="32" name="Text 21"/>
          <p:cNvSpPr/>
          <p:nvPr/>
        </p:nvSpPr>
        <p:spPr>
          <a:xfrm>
            <a:off x="6441263" y="3100722"/>
            <a:ext cx="1737020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適切なアイコンタクトが信頼を生む</a:t>
            </a:r>
            <a:endParaRPr lang="en-US" sz="78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76956" y="3400760"/>
            <a:ext cx="107156" cy="107156"/>
          </a:xfrm>
          <a:prstGeom prst="rect">
            <a:avLst/>
          </a:prstGeom>
        </p:spPr>
      </p:pic>
      <p:sp>
        <p:nvSpPr>
          <p:cNvPr id="34" name="Text 22"/>
          <p:cNvSpPr/>
          <p:nvPr/>
        </p:nvSpPr>
        <p:spPr>
          <a:xfrm>
            <a:off x="6441263" y="3379329"/>
            <a:ext cx="1206596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視線は関心と尊重を示す</a:t>
            </a:r>
            <a:endParaRPr lang="en-US" sz="780" dirty="0"/>
          </a:p>
        </p:txBody>
      </p:sp>
      <p:sp>
        <p:nvSpPr>
          <p:cNvPr id="35" name="Text 23"/>
          <p:cNvSpPr/>
          <p:nvPr/>
        </p:nvSpPr>
        <p:spPr>
          <a:xfrm>
            <a:off x="571500" y="4200525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引用元:厚生労働省「医療的ケアにおけるコミュニケーション」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声のトーンは"関係の質"に影響する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9676" y="1365879"/>
            <a:ext cx="5715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392626" y="1285875"/>
            <a:ext cx="5101670" cy="6172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国立精神・神経医療研究センター(NCNP)は、
 声の強さ・速度・抑揚などの違いが相手への安心感に影響すると説明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250031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35831" y="2343150"/>
            <a:ext cx="3550444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国立精神・神経医療研究センター(NCNP)は、</a:t>
            </a:r>
            <a:r>
              <a:rPr lang="en-US" sz="834" b="1" dirty="0">
                <a:solidFill>
                  <a:srgbClr val="34495E"/>
                </a:solidFill>
              </a:rPr>
              <a:t>声の強さ・速度・抑揚などの違いが相手への安心感に影響</a:t>
            </a:r>
            <a:r>
              <a:rPr lang="en-US" sz="888" dirty="0">
                <a:solidFill>
                  <a:srgbClr val="34495E"/>
                </a:solidFill>
              </a:rPr>
              <a:t>すると説明</a:t>
            </a:r>
            <a:endParaRPr lang="en-US" sz="888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225028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4997053" y="2343150"/>
            <a:ext cx="2717722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ゆっくり・落ち着いた声は好印象</a:t>
            </a:r>
            <a:r>
              <a:rPr lang="en-US" sz="888" dirty="0">
                <a:solidFill>
                  <a:srgbClr val="34495E"/>
                </a:solidFill>
              </a:rPr>
              <a:t>につながりやすい</a:t>
            </a:r>
            <a:endParaRPr lang="en-US" sz="834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80339"/>
            <a:ext cx="200025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885825" y="2951764"/>
            <a:ext cx="2054861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声のトーンは</a:t>
            </a:r>
            <a:r>
              <a:rPr lang="en-US" sz="834" b="1" dirty="0">
                <a:solidFill>
                  <a:srgbClr val="34495E"/>
                </a:solidFill>
              </a:rPr>
              <a:t>感情を伝える重要な要素</a:t>
            </a:r>
            <a:endParaRPr lang="en-US" sz="888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980339"/>
            <a:ext cx="200025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4972050" y="2951764"/>
            <a:ext cx="2787179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適切な声の大きさと速度が、</a:t>
            </a:r>
            <a:r>
              <a:rPr lang="en-US" sz="834" b="1" dirty="0">
                <a:solidFill>
                  <a:srgbClr val="34495E"/>
                </a:solidFill>
              </a:rPr>
              <a:t>相手に安心感を与える</a:t>
            </a:r>
            <a:endParaRPr lang="en-US" sz="888" dirty="0"/>
          </a:p>
        </p:txBody>
      </p:sp>
      <p:sp>
        <p:nvSpPr>
          <p:cNvPr id="15" name="Text 7"/>
          <p:cNvSpPr/>
          <p:nvPr/>
        </p:nvSpPr>
        <p:spPr>
          <a:xfrm>
            <a:off x="571500" y="3608989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引用元:国立精神・神経医療研究センター(NCNP)
 https://www.ncnp.go.jp/</a:t>
            </a:r>
            <a:endParaRPr lang="en-US" sz="62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清潔感は「社会的信頼」に影響する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949" y="1365879"/>
            <a:ext cx="5715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029899" y="1285875"/>
            <a:ext cx="3827125" cy="6172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内閣府の調査では、"身だしなみ・清潔感の良さ"が
 相手への信頼形成に影響するという回答が多数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175022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60822" y="2343150"/>
            <a:ext cx="3625453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内閣府の調査では、</a:t>
            </a:r>
            <a:r>
              <a:rPr lang="en-US" sz="834" b="1" dirty="0">
                <a:solidFill>
                  <a:srgbClr val="34495E"/>
                </a:solidFill>
              </a:rPr>
              <a:t>"身だしなみ・清潔感の良さ"が相手への信頼形成に影響</a:t>
            </a:r>
            <a:r>
              <a:rPr lang="en-US" sz="888" dirty="0">
                <a:solidFill>
                  <a:srgbClr val="34495E"/>
                </a:solidFill>
              </a:rPr>
              <a:t>するという回答が多数</a:t>
            </a:r>
            <a:endParaRPr lang="en-US" sz="888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225028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4997053" y="2343150"/>
            <a:ext cx="2064600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第一印象で最初に認識されやすい</a:t>
            </a:r>
            <a:r>
              <a:rPr lang="en-US" sz="888" dirty="0">
                <a:solidFill>
                  <a:srgbClr val="34495E"/>
                </a:solidFill>
              </a:rPr>
              <a:t>要素</a:t>
            </a:r>
            <a:endParaRPr lang="en-US" sz="834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80339"/>
            <a:ext cx="250031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935831" y="2951764"/>
            <a:ext cx="1939528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清潔感は、</a:t>
            </a:r>
            <a:r>
              <a:rPr lang="en-US" sz="834" b="1" dirty="0">
                <a:solidFill>
                  <a:srgbClr val="34495E"/>
                </a:solidFill>
              </a:rPr>
              <a:t>社会的信頼の基礎</a:t>
            </a:r>
            <a:r>
              <a:rPr lang="en-US" sz="888" dirty="0">
                <a:solidFill>
                  <a:srgbClr val="34495E"/>
                </a:solidFill>
              </a:rPr>
              <a:t>となる</a:t>
            </a:r>
            <a:endParaRPr lang="en-US" sz="888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980339"/>
            <a:ext cx="200025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4972050" y="2951764"/>
            <a:ext cx="2186071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身だしなみは、</a:t>
            </a:r>
            <a:r>
              <a:rPr lang="en-US" sz="834" b="1" dirty="0">
                <a:solidFill>
                  <a:srgbClr val="34495E"/>
                </a:solidFill>
              </a:rPr>
              <a:t>相手への敬意を示す</a:t>
            </a:r>
            <a:r>
              <a:rPr lang="en-US" sz="888" dirty="0">
                <a:solidFill>
                  <a:srgbClr val="34495E"/>
                </a:solidFill>
              </a:rPr>
              <a:t>行動</a:t>
            </a:r>
            <a:endParaRPr lang="en-US" sz="888" dirty="0"/>
          </a:p>
        </p:txBody>
      </p:sp>
      <p:sp>
        <p:nvSpPr>
          <p:cNvPr id="15" name="Text 7"/>
          <p:cNvSpPr/>
          <p:nvPr/>
        </p:nvSpPr>
        <p:spPr>
          <a:xfrm>
            <a:off x="571500" y="3608989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引用元:内閣府「国民生活に関する世論調査」
 https://www8.cao.go.jp/survey/</a:t>
            </a:r>
            <a:endParaRPr lang="en-US" sz="6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話を聞く姿勢は"安心感"につながる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28700"/>
            <a:ext cx="8001000" cy="857250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3281" y="1311576"/>
            <a:ext cx="400050" cy="4000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894781" y="1228725"/>
            <a:ext cx="3925937" cy="565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厚生労働省は、人の話を聴く姿勢として
 「一度受け止めてから返す」コミュニケーションを推奨</a:t>
            </a:r>
            <a:endParaRPr lang="en-US" sz="1090" dirty="0"/>
          </a:p>
        </p:txBody>
      </p:sp>
      <p:sp>
        <p:nvSpPr>
          <p:cNvPr id="7" name="Shape 3"/>
          <p:cNvSpPr/>
          <p:nvPr/>
        </p:nvSpPr>
        <p:spPr>
          <a:xfrm>
            <a:off x="571500" y="2114550"/>
            <a:ext cx="2571750" cy="1034393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4500" y="2286000"/>
            <a:ext cx="285750" cy="28575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278703" y="2686050"/>
            <a:ext cx="115731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相手の話を遮らない</a:t>
            </a:r>
            <a:endParaRPr lang="en-US" sz="885" dirty="0"/>
          </a:p>
        </p:txBody>
      </p:sp>
      <p:sp>
        <p:nvSpPr>
          <p:cNvPr id="10" name="Shape 5"/>
          <p:cNvSpPr/>
          <p:nvPr/>
        </p:nvSpPr>
        <p:spPr>
          <a:xfrm>
            <a:off x="3286125" y="2114550"/>
            <a:ext cx="2571750" cy="1034393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9125" y="2286000"/>
            <a:ext cx="285750" cy="28575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4121916" y="2686050"/>
            <a:ext cx="900140" cy="46289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うなずきや
相づちを入れる</a:t>
            </a:r>
            <a:endParaRPr lang="en-US" sz="885" dirty="0"/>
          </a:p>
        </p:txBody>
      </p:sp>
      <p:sp>
        <p:nvSpPr>
          <p:cNvPr id="13" name="Shape 7"/>
          <p:cNvSpPr/>
          <p:nvPr/>
        </p:nvSpPr>
        <p:spPr>
          <a:xfrm>
            <a:off x="6000750" y="2114550"/>
            <a:ext cx="2571750" cy="1034393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08031" y="2286000"/>
            <a:ext cx="357188" cy="28575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6839778" y="2686050"/>
            <a:ext cx="893694" cy="46289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相手のペースを
尊重する</a:t>
            </a:r>
            <a:endParaRPr lang="en-US" sz="885" dirty="0"/>
          </a:p>
        </p:txBody>
      </p:sp>
      <p:sp>
        <p:nvSpPr>
          <p:cNvPr id="16" name="Shape 9"/>
          <p:cNvSpPr/>
          <p:nvPr/>
        </p:nvSpPr>
        <p:spPr>
          <a:xfrm>
            <a:off x="571500" y="3377543"/>
            <a:ext cx="8001000" cy="642938"/>
          </a:xfrm>
          <a:prstGeom prst="rect">
            <a:avLst/>
          </a:prstGeom>
          <a:solidFill>
            <a:srgbClr val="D5F4E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33369" y="3576117"/>
            <a:ext cx="171450" cy="22860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3619119" y="3548993"/>
            <a:ext cx="2191485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初対面での"安心感"につながる</a:t>
            </a:r>
            <a:endParaRPr lang="en-US" sz="1090" dirty="0"/>
          </a:p>
        </p:txBody>
      </p:sp>
      <p:sp>
        <p:nvSpPr>
          <p:cNvPr id="19" name="Text 11"/>
          <p:cNvSpPr/>
          <p:nvPr/>
        </p:nvSpPr>
        <p:spPr>
          <a:xfrm>
            <a:off x="571500" y="4249080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引用元:厚生労働省「医療・福祉のコミュニケーションガイド」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第一印象を高める公的研究からのポイント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2"/>
          <p:cNvSpPr/>
          <p:nvPr/>
        </p:nvSpPr>
        <p:spPr>
          <a:xfrm>
            <a:off x="2350294" y="1171575"/>
            <a:ext cx="357188" cy="357188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3"/>
          <p:cNvSpPr/>
          <p:nvPr/>
        </p:nvSpPr>
        <p:spPr>
          <a:xfrm>
            <a:off x="2350294" y="1171575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①</a:t>
            </a:r>
            <a:endParaRPr lang="en-US" sz="1397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0300" y="1614488"/>
            <a:ext cx="257175" cy="3429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500160" y="2043113"/>
            <a:ext cx="2057428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人は少ない情報から瞬時に判断する</a:t>
            </a:r>
            <a:endParaRPr lang="en-US" sz="885" dirty="0"/>
          </a:p>
        </p:txBody>
      </p:sp>
      <p:sp>
        <p:nvSpPr>
          <p:cNvPr id="9" name="Text 5"/>
          <p:cNvSpPr/>
          <p:nvPr/>
        </p:nvSpPr>
        <p:spPr>
          <a:xfrm>
            <a:off x="2374181" y="2360284"/>
            <a:ext cx="309386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34" b="1" dirty="0">
                <a:solidFill>
                  <a:srgbClr val="3498DB"/>
                </a:solidFill>
              </a:rPr>
              <a:t>(AIST)</a:t>
            </a:r>
            <a:endParaRPr lang="en-US" sz="734" dirty="0"/>
          </a:p>
        </p:txBody>
      </p:sp>
      <p:sp>
        <p:nvSpPr>
          <p:cNvPr id="10" name="Text 6"/>
          <p:cNvSpPr/>
          <p:nvPr/>
        </p:nvSpPr>
        <p:spPr>
          <a:xfrm>
            <a:off x="2078831" y="2588884"/>
            <a:ext cx="900113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脳の情報処理の特性</a:t>
            </a:r>
            <a:endParaRPr lang="en-US" sz="727" dirty="0"/>
          </a:p>
        </p:txBody>
      </p:sp>
      <p:sp>
        <p:nvSpPr>
          <p:cNvPr id="11" name="Shape 7"/>
          <p:cNvSpPr/>
          <p:nvPr/>
        </p:nvSpPr>
        <p:spPr>
          <a:xfrm>
            <a:off x="4657725" y="105727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6436519" y="1171575"/>
            <a:ext cx="357188" cy="357188"/>
          </a:xfrm>
          <a:prstGeom prst="ellipse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9"/>
          <p:cNvSpPr/>
          <p:nvPr/>
        </p:nvSpPr>
        <p:spPr>
          <a:xfrm>
            <a:off x="6436519" y="1171575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②</a:t>
            </a:r>
            <a:endParaRPr lang="en-US" sz="1397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0" y="1614488"/>
            <a:ext cx="428625" cy="3429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497813" y="2043113"/>
            <a:ext cx="2234598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安心・協調のサインが好印象につながる</a:t>
            </a:r>
            <a:endParaRPr lang="en-US" sz="885" dirty="0"/>
          </a:p>
        </p:txBody>
      </p:sp>
      <p:sp>
        <p:nvSpPr>
          <p:cNvPr id="16" name="Text 11"/>
          <p:cNvSpPr/>
          <p:nvPr/>
        </p:nvSpPr>
        <p:spPr>
          <a:xfrm>
            <a:off x="6418045" y="2360284"/>
            <a:ext cx="394134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34" b="1" dirty="0">
                <a:solidFill>
                  <a:srgbClr val="E74C3C"/>
                </a:solidFill>
              </a:rPr>
              <a:t>(厚労省)</a:t>
            </a:r>
            <a:endParaRPr lang="en-US" sz="734" dirty="0"/>
          </a:p>
        </p:txBody>
      </p:sp>
      <p:sp>
        <p:nvSpPr>
          <p:cNvPr id="17" name="Text 12"/>
          <p:cNvSpPr/>
          <p:nvPr/>
        </p:nvSpPr>
        <p:spPr>
          <a:xfrm>
            <a:off x="6215063" y="2588884"/>
            <a:ext cx="80010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姿勢や表情が重要</a:t>
            </a:r>
            <a:endParaRPr lang="en-US" sz="727" dirty="0"/>
          </a:p>
        </p:txBody>
      </p:sp>
      <p:sp>
        <p:nvSpPr>
          <p:cNvPr id="18" name="Shape 13"/>
          <p:cNvSpPr/>
          <p:nvPr/>
        </p:nvSpPr>
        <p:spPr>
          <a:xfrm>
            <a:off x="571500" y="294322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4"/>
          <p:cNvSpPr/>
          <p:nvPr/>
        </p:nvSpPr>
        <p:spPr>
          <a:xfrm>
            <a:off x="2350294" y="3057525"/>
            <a:ext cx="357188" cy="357188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5"/>
          <p:cNvSpPr/>
          <p:nvPr/>
        </p:nvSpPr>
        <p:spPr>
          <a:xfrm>
            <a:off x="2350294" y="3057525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③</a:t>
            </a:r>
            <a:endParaRPr lang="en-US" sz="1397" dirty="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36006" y="3500438"/>
            <a:ext cx="385763" cy="3429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580164" y="3929063"/>
            <a:ext cx="1897447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視線・姿勢・表情が信頼形成に影響</a:t>
            </a:r>
            <a:endParaRPr lang="en-US" sz="885" dirty="0"/>
          </a:p>
        </p:txBody>
      </p:sp>
      <p:sp>
        <p:nvSpPr>
          <p:cNvPr id="23" name="Text 17"/>
          <p:cNvSpPr/>
          <p:nvPr/>
        </p:nvSpPr>
        <p:spPr>
          <a:xfrm>
            <a:off x="2156659" y="4246234"/>
            <a:ext cx="744429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34" b="1" dirty="0">
                <a:solidFill>
                  <a:srgbClr val="52BE80"/>
                </a:solidFill>
              </a:rPr>
              <a:t>(厚労省・NCNP)</a:t>
            </a:r>
            <a:endParaRPr lang="en-US" sz="734" dirty="0"/>
          </a:p>
        </p:txBody>
      </p:sp>
      <p:sp>
        <p:nvSpPr>
          <p:cNvPr id="24" name="Text 18"/>
          <p:cNvSpPr/>
          <p:nvPr/>
        </p:nvSpPr>
        <p:spPr>
          <a:xfrm>
            <a:off x="2078831" y="4474834"/>
            <a:ext cx="900113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非言語情報の重要性</a:t>
            </a:r>
            <a:endParaRPr lang="en-US" sz="727" dirty="0"/>
          </a:p>
        </p:txBody>
      </p:sp>
      <p:sp>
        <p:nvSpPr>
          <p:cNvPr id="25" name="Shape 19"/>
          <p:cNvSpPr/>
          <p:nvPr/>
        </p:nvSpPr>
        <p:spPr>
          <a:xfrm>
            <a:off x="4657725" y="294322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Shape 20"/>
          <p:cNvSpPr/>
          <p:nvPr/>
        </p:nvSpPr>
        <p:spPr>
          <a:xfrm>
            <a:off x="6436519" y="3057525"/>
            <a:ext cx="357188" cy="357188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7" name="Text 21"/>
          <p:cNvSpPr/>
          <p:nvPr/>
        </p:nvSpPr>
        <p:spPr>
          <a:xfrm>
            <a:off x="6436519" y="3057525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④</a:t>
            </a:r>
            <a:endParaRPr lang="en-US" sz="1397" dirty="0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0" y="3500438"/>
            <a:ext cx="428625" cy="342900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5782503" y="3929063"/>
            <a:ext cx="1665219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声のトーンが関係構築に影響</a:t>
            </a:r>
            <a:endParaRPr lang="en-US" sz="885" dirty="0"/>
          </a:p>
        </p:txBody>
      </p:sp>
      <p:sp>
        <p:nvSpPr>
          <p:cNvPr id="30" name="Text 23"/>
          <p:cNvSpPr/>
          <p:nvPr/>
        </p:nvSpPr>
        <p:spPr>
          <a:xfrm>
            <a:off x="6423878" y="4246234"/>
            <a:ext cx="382442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34" b="1" dirty="0">
                <a:solidFill>
                  <a:srgbClr val="9B59B6"/>
                </a:solidFill>
              </a:rPr>
              <a:t>(NCNP)</a:t>
            </a:r>
            <a:endParaRPr lang="en-US" sz="734" dirty="0"/>
          </a:p>
        </p:txBody>
      </p:sp>
      <p:sp>
        <p:nvSpPr>
          <p:cNvPr id="31" name="Text 24"/>
          <p:cNvSpPr/>
          <p:nvPr/>
        </p:nvSpPr>
        <p:spPr>
          <a:xfrm>
            <a:off x="6115050" y="4474834"/>
            <a:ext cx="1000125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声の質が安心感を生む</a:t>
            </a:r>
            <a:endParaRPr lang="en-US" sz="727" dirty="0"/>
          </a:p>
        </p:txBody>
      </p:sp>
      <p:sp>
        <p:nvSpPr>
          <p:cNvPr id="32" name="Text 25"/>
          <p:cNvSpPr/>
          <p:nvPr/>
        </p:nvSpPr>
        <p:spPr>
          <a:xfrm>
            <a:off x="571500" y="4886325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引用元:産業技術総合研究所、厚生労働省、国立精神・神経医療研究センター</a:t>
            </a:r>
            <a:endParaRPr lang="en-US" sz="6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661</Words>
  <Application>Microsoft Macintosh PowerPoint</Application>
  <PresentationFormat>画面に合わせる (16:9)</PresentationFormat>
  <Paragraphs>118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弘樹 齊藤</cp:lastModifiedBy>
  <cp:revision>2</cp:revision>
  <dcterms:created xsi:type="dcterms:W3CDTF">2025-11-25T02:38:54Z</dcterms:created>
  <dcterms:modified xsi:type="dcterms:W3CDTF">2025-11-25T05:17:04Z</dcterms:modified>
</cp:coreProperties>
</file>