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283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5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5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5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5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5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86150" y="1089450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13" y="1246612"/>
            <a:ext cx="257175" cy="257175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4286250" y="1089450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3413" y="1246612"/>
            <a:ext cx="257175" cy="257175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5086350" y="1089450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1366" y="1246612"/>
            <a:ext cx="321469" cy="257175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1971675" y="1946700"/>
            <a:ext cx="5200650" cy="104008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100"/>
              </a:lnSpc>
              <a:buNone/>
            </a:pPr>
            <a:r>
              <a:rPr lang="en-US" sz="2862" b="1" dirty="0">
                <a:solidFill>
                  <a:srgbClr val="2C3E50"/>
                </a:solidFill>
              </a:rPr>
              <a:t>家族を守る
「認知症リスク完全ガイド」</a:t>
            </a:r>
            <a:endParaRPr lang="en-US" sz="2862" dirty="0"/>
          </a:p>
        </p:txBody>
      </p:sp>
      <p:sp>
        <p:nvSpPr>
          <p:cNvPr id="10" name="Text 4"/>
          <p:cNvSpPr/>
          <p:nvPr/>
        </p:nvSpPr>
        <p:spPr>
          <a:xfrm>
            <a:off x="1971675" y="3201098"/>
            <a:ext cx="5200650" cy="274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269" dirty="0">
                <a:solidFill>
                  <a:srgbClr val="34495E"/>
                </a:solidFill>
              </a:rPr>
              <a:t>日本の現状・リスク・家族が今できる備えをやさしく解説</a:t>
            </a:r>
            <a:endParaRPr lang="en-US" sz="1269" dirty="0"/>
          </a:p>
        </p:txBody>
      </p:sp>
      <p:sp>
        <p:nvSpPr>
          <p:cNvPr id="11" name="Text 5"/>
          <p:cNvSpPr/>
          <p:nvPr/>
        </p:nvSpPr>
        <p:spPr>
          <a:xfrm>
            <a:off x="1971675" y="3904031"/>
            <a:ext cx="5200650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2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引用元:厚生労働省、内閣府、国立長寿医療研究センター</a:t>
            </a:r>
            <a:endParaRPr lang="en-US" sz="7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今日からできる"家庭の認知症対策"まとめ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38862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742950" y="1228725"/>
            <a:ext cx="500063" cy="500063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106" y="1364456"/>
            <a:ext cx="285750" cy="2286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357313" y="1228725"/>
            <a:ext cx="292893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家族で認知症の知識を共有する</a:t>
            </a:r>
            <a:endParaRPr lang="en-US" sz="885" dirty="0"/>
          </a:p>
        </p:txBody>
      </p:sp>
      <p:sp>
        <p:nvSpPr>
          <p:cNvPr id="8" name="Text 4"/>
          <p:cNvSpPr/>
          <p:nvPr/>
        </p:nvSpPr>
        <p:spPr>
          <a:xfrm>
            <a:off x="1357313" y="1517321"/>
            <a:ext cx="29289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認知症は誰にでも起こりうることを理解し、早期発見のサインを家族で確認</a:t>
            </a:r>
            <a:endParaRPr lang="en-US" sz="727" dirty="0"/>
          </a:p>
        </p:txBody>
      </p:sp>
      <p:sp>
        <p:nvSpPr>
          <p:cNvPr id="9" name="Shape 5"/>
          <p:cNvSpPr/>
          <p:nvPr/>
        </p:nvSpPr>
        <p:spPr>
          <a:xfrm>
            <a:off x="4686300" y="1057275"/>
            <a:ext cx="38862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4857750" y="1228725"/>
            <a:ext cx="500063" cy="500063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194" y="1364456"/>
            <a:ext cx="257175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472113" y="1228725"/>
            <a:ext cx="292893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生活習慣(運動・食事)の見直しをする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5472113" y="1517321"/>
            <a:ext cx="29289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適度な運動を習慣化し、バランスの良い食事を心がけ、生活習慣病を管理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571500" y="2286000"/>
            <a:ext cx="38862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0"/>
          <p:cNvSpPr/>
          <p:nvPr/>
        </p:nvSpPr>
        <p:spPr>
          <a:xfrm>
            <a:off x="742950" y="2457450"/>
            <a:ext cx="500063" cy="500063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4394" y="2593181"/>
            <a:ext cx="257175" cy="2286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357313" y="2457450"/>
            <a:ext cx="292893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重要書類の整理を進める</a:t>
            </a:r>
            <a:endParaRPr lang="en-US" sz="885" dirty="0"/>
          </a:p>
        </p:txBody>
      </p:sp>
      <p:sp>
        <p:nvSpPr>
          <p:cNvPr id="18" name="Text 12"/>
          <p:cNvSpPr/>
          <p:nvPr/>
        </p:nvSpPr>
        <p:spPr>
          <a:xfrm>
            <a:off x="1357313" y="2746046"/>
            <a:ext cx="29289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銀行口座、保険、不動産などの情報を整理し、家族で保管場所を共有</a:t>
            </a:r>
            <a:endParaRPr lang="en-US" sz="727" dirty="0"/>
          </a:p>
        </p:txBody>
      </p:sp>
      <p:sp>
        <p:nvSpPr>
          <p:cNvPr id="19" name="Shape 13"/>
          <p:cNvSpPr/>
          <p:nvPr/>
        </p:nvSpPr>
        <p:spPr>
          <a:xfrm>
            <a:off x="4686300" y="2286000"/>
            <a:ext cx="38862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4857750" y="2457450"/>
            <a:ext cx="500063" cy="500063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3481" y="2593181"/>
            <a:ext cx="228600" cy="2286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5472113" y="2457450"/>
            <a:ext cx="292893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困ったときの相談先を把握</a:t>
            </a:r>
            <a:endParaRPr lang="en-US" sz="885" dirty="0"/>
          </a:p>
        </p:txBody>
      </p:sp>
      <p:sp>
        <p:nvSpPr>
          <p:cNvPr id="23" name="Text 16"/>
          <p:cNvSpPr/>
          <p:nvPr/>
        </p:nvSpPr>
        <p:spPr>
          <a:xfrm>
            <a:off x="5472113" y="2746046"/>
            <a:ext cx="29289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地域包括支援センターは介護や認知症の相談窓口。電話やメールで気軽に相談可能</a:t>
            </a:r>
            <a:endParaRPr lang="en-US" sz="727" dirty="0"/>
          </a:p>
        </p:txBody>
      </p:sp>
      <p:sp>
        <p:nvSpPr>
          <p:cNvPr id="24" name="Shape 17"/>
          <p:cNvSpPr/>
          <p:nvPr/>
        </p:nvSpPr>
        <p:spPr>
          <a:xfrm>
            <a:off x="571500" y="3514725"/>
            <a:ext cx="8001000" cy="68580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38152" y="3814763"/>
            <a:ext cx="257175" cy="257175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2909627" y="3686175"/>
            <a:ext cx="3696193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認知症は予防と早期発見、そして家族の備えが重要です。
今日から一歩ずつ始めましょう。</a:t>
            </a:r>
            <a:endParaRPr lang="en-US" sz="987" dirty="0"/>
          </a:p>
        </p:txBody>
      </p:sp>
      <p:sp>
        <p:nvSpPr>
          <p:cNvPr id="27" name="Text 19"/>
          <p:cNvSpPr/>
          <p:nvPr/>
        </p:nvSpPr>
        <p:spPr>
          <a:xfrm>
            <a:off x="571500" y="437197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引用元:厚生労働省「地域包括支援センターについて」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85750"/>
            <a:ext cx="8286750" cy="407194"/>
          </a:xfrm>
          <a:prstGeom prst="rect">
            <a:avLst/>
          </a:prstGeom>
          <a:noFill/>
          <a:ln/>
        </p:spPr>
        <p:txBody>
          <a:bodyPr wrap="none" lIns="0" tIns="0" rIns="0" bIns="102108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総合免責事項（Comprehensive Disclaimer）</a:t>
            </a:r>
            <a:endParaRPr lang="en-US" sz="1397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892969"/>
            <a:ext cx="114300" cy="114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650" y="864394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本資料は、</a:t>
            </a:r>
            <a:r>
              <a:rPr lang="en-US" sz="683" b="1" dirty="0">
                <a:solidFill>
                  <a:srgbClr val="34495E"/>
                </a:solidFill>
              </a:rPr>
              <a:t>研修および一般的な情報提供のみを目的</a:t>
            </a:r>
            <a:r>
              <a:rPr lang="en-US" sz="727" dirty="0">
                <a:solidFill>
                  <a:srgbClr val="34495E"/>
                </a:solidFill>
              </a:rPr>
              <a:t>として作成されたものであり、特定の個人または団体に対する専門的助言（法律、税務、金融、投資、経営その他一切の専門的判断を含む）を提供するものではありません。</a:t>
            </a:r>
            <a:endParaRPr lang="en-US" sz="727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1318692"/>
            <a:ext cx="114300" cy="114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28650" y="1290117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本資料に記載された内容は、作成時点において信頼できると判断した政府機関・公的機関等の情報に基づいていますが、</a:t>
            </a:r>
            <a:r>
              <a:rPr lang="en-US" sz="683" b="1" dirty="0">
                <a:solidFill>
                  <a:srgbClr val="34495E"/>
                </a:solidFill>
              </a:rPr>
              <a:t>その正確性、完全性、適時性を保証するものではありません</a:t>
            </a:r>
            <a:r>
              <a:rPr lang="en-US" sz="727" dirty="0">
                <a:solidFill>
                  <a:srgbClr val="34495E"/>
                </a:solidFill>
              </a:rPr>
              <a:t>。また、今後の法令改正、制度変更、経済環境の変動その他の事情により、内容が適合しない可能性があります。</a:t>
            </a:r>
            <a:endParaRPr lang="en-US" sz="727" dirty="0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1744414"/>
            <a:ext cx="142875" cy="114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57225" y="1715839"/>
            <a:ext cx="8058150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本資料の内容に基づいて行われる一切の判断、行動、意思決定については、</a:t>
            </a:r>
            <a:r>
              <a:rPr lang="en-US" sz="683" b="1" dirty="0">
                <a:solidFill>
                  <a:srgbClr val="34495E"/>
                </a:solidFill>
              </a:rPr>
              <a:t>利用者自身の責任において行われるもの</a:t>
            </a:r>
            <a:r>
              <a:rPr lang="en-US" sz="727" dirty="0">
                <a:solidFill>
                  <a:srgbClr val="34495E"/>
                </a:solidFill>
              </a:rPr>
              <a:t>とし、本資料の作成者・提供者は、資料の使用または使用不能により直接的・間接的に生じた損害、結果、損失、不利益について、</a:t>
            </a:r>
            <a:r>
              <a:rPr lang="en-US" sz="683" b="1" dirty="0">
                <a:solidFill>
                  <a:srgbClr val="34495E"/>
                </a:solidFill>
              </a:rPr>
              <a:t>如何なる場合も責任を負わないものとします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2170137"/>
            <a:ext cx="114300" cy="1143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28650" y="2141562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また、本資料の内容は</a:t>
            </a:r>
            <a:r>
              <a:rPr lang="en-US" sz="683" b="1" dirty="0">
                <a:solidFill>
                  <a:srgbClr val="34495E"/>
                </a:solidFill>
              </a:rPr>
              <a:t>将来の結果を保証するものではなく</a:t>
            </a:r>
            <a:r>
              <a:rPr lang="en-US" sz="727" dirty="0">
                <a:solidFill>
                  <a:srgbClr val="34495E"/>
                </a:solidFill>
              </a:rPr>
              <a:t>、利用者が本資料をどのように利用するかに関して、当方は一切の関与・管理を行いません。利用者は、</a:t>
            </a:r>
            <a:r>
              <a:rPr lang="en-US" sz="683" b="1" dirty="0">
                <a:solidFill>
                  <a:srgbClr val="34495E"/>
                </a:solidFill>
              </a:rPr>
              <a:t>必要に応じて専門家（弁護士、税理士、社会保険労務士、ファイナンシャルプランナー等）に相談の上、自己の判断で対応するものとします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5" y="2595860"/>
            <a:ext cx="114300" cy="114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28650" y="2567285"/>
            <a:ext cx="7485952" cy="16999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</a:t>
            </a:r>
            <a:r>
              <a:rPr lang="en-US" sz="683" b="1" dirty="0">
                <a:solidFill>
                  <a:srgbClr val="34495E"/>
                </a:solidFill>
              </a:rPr>
              <a:t>複製、転載、引用等は自由</a:t>
            </a:r>
            <a:r>
              <a:rPr lang="en-US" sz="727" dirty="0">
                <a:solidFill>
                  <a:srgbClr val="34495E"/>
                </a:solidFill>
              </a:rPr>
              <a:t>ですが、それらの利用により発生したいかなるトラブル、紛争、法的問題についても、</a:t>
            </a:r>
            <a:r>
              <a:rPr lang="en-US" sz="683" b="1" dirty="0">
                <a:solidFill>
                  <a:srgbClr val="34495E"/>
                </a:solidFill>
              </a:rPr>
              <a:t>当方は一切の責任を負わないものとします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sp>
        <p:nvSpPr>
          <p:cNvPr id="14" name="Shape 6"/>
          <p:cNvSpPr/>
          <p:nvPr/>
        </p:nvSpPr>
        <p:spPr>
          <a:xfrm>
            <a:off x="428625" y="2851584"/>
            <a:ext cx="828675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7"/>
          <p:cNvSpPr/>
          <p:nvPr/>
        </p:nvSpPr>
        <p:spPr>
          <a:xfrm>
            <a:off x="428625" y="2851584"/>
            <a:ext cx="28575" cy="500063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2994459"/>
            <a:ext cx="128588" cy="128588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785813" y="2965884"/>
            <a:ext cx="55614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利用者は、本資料の利用に関し、当方が一切の責任を負わないことに同意のうえ、本資料を利用するものとします。</a:t>
            </a:r>
            <a:endParaRPr lang="en-US" sz="7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日本の認知症の現状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128713"/>
            <a:ext cx="400050" cy="40005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369" y="1243013"/>
            <a:ext cx="214313" cy="1714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114425" y="1128713"/>
            <a:ext cx="2181634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65歳以上の約6人に1人が認知症(推計)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1114425" y="1417309"/>
            <a:ext cx="2181634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2020年時点で約600万人が認知症と推計</a:t>
            </a:r>
            <a:endParaRPr lang="en-US" sz="834" dirty="0"/>
          </a:p>
        </p:txBody>
      </p:sp>
      <p:sp>
        <p:nvSpPr>
          <p:cNvPr id="8" name="Shape 4"/>
          <p:cNvSpPr/>
          <p:nvPr/>
        </p:nvSpPr>
        <p:spPr>
          <a:xfrm>
            <a:off x="571500" y="1851627"/>
            <a:ext cx="400050" cy="40005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1965927"/>
            <a:ext cx="171450" cy="1714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14425" y="1851627"/>
            <a:ext cx="210336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2025年には約700万人に増加見込み</a:t>
            </a:r>
            <a:endParaRPr lang="en-US" sz="885" dirty="0"/>
          </a:p>
        </p:txBody>
      </p:sp>
      <p:sp>
        <p:nvSpPr>
          <p:cNvPr id="11" name="Text 6"/>
          <p:cNvSpPr/>
          <p:nvPr/>
        </p:nvSpPr>
        <p:spPr>
          <a:xfrm>
            <a:off x="1114425" y="2140223"/>
            <a:ext cx="210336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団塊の世代が75歳以上となる2025年問題</a:t>
            </a:r>
            <a:endParaRPr lang="en-US" sz="834" dirty="0"/>
          </a:p>
        </p:txBody>
      </p:sp>
      <p:sp>
        <p:nvSpPr>
          <p:cNvPr id="12" name="Shape 7"/>
          <p:cNvSpPr/>
          <p:nvPr/>
        </p:nvSpPr>
        <p:spPr>
          <a:xfrm>
            <a:off x="571500" y="2574541"/>
            <a:ext cx="400050" cy="40005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31" y="2688841"/>
            <a:ext cx="128588" cy="1714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14425" y="2574541"/>
            <a:ext cx="205742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高齢化とともに認知症リスクは上昇</a:t>
            </a:r>
            <a:endParaRPr lang="en-US" sz="885" dirty="0"/>
          </a:p>
        </p:txBody>
      </p:sp>
      <p:sp>
        <p:nvSpPr>
          <p:cNvPr id="15" name="Text 9"/>
          <p:cNvSpPr/>
          <p:nvPr/>
        </p:nvSpPr>
        <p:spPr>
          <a:xfrm>
            <a:off x="1114425" y="2863137"/>
            <a:ext cx="205742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年齢が上がるほど発症率が高まる</a:t>
            </a:r>
            <a:endParaRPr lang="en-US" sz="834" dirty="0"/>
          </a:p>
        </p:txBody>
      </p:sp>
      <p:sp>
        <p:nvSpPr>
          <p:cNvPr id="16" name="Shape 10"/>
          <p:cNvSpPr/>
          <p:nvPr/>
        </p:nvSpPr>
        <p:spPr>
          <a:xfrm>
            <a:off x="4800600" y="1128713"/>
            <a:ext cx="3771900" cy="347755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1"/>
          <p:cNvSpPr/>
          <p:nvPr/>
        </p:nvSpPr>
        <p:spPr>
          <a:xfrm>
            <a:off x="5086350" y="1557338"/>
            <a:ext cx="32004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65歳以上の約6人に1人</a:t>
            </a:r>
            <a:endParaRPr lang="en-US" sz="987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6350" y="2028825"/>
            <a:ext cx="952491" cy="342900"/>
          </a:xfrm>
          <a:prstGeom prst="rect">
            <a:avLst/>
          </a:prstGeom>
        </p:spPr>
      </p:pic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0291" y="2028825"/>
            <a:ext cx="952491" cy="342900"/>
          </a:xfrm>
          <a:prstGeom prst="rect">
            <a:avLst/>
          </a:prstGeom>
        </p:spPr>
      </p:pic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34231" y="2028825"/>
            <a:ext cx="952491" cy="342900"/>
          </a:xfrm>
          <a:prstGeom prst="rect">
            <a:avLst/>
          </a:prstGeom>
        </p:spPr>
      </p:pic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86350" y="2543175"/>
            <a:ext cx="952491" cy="342900"/>
          </a:xfrm>
          <a:prstGeom prst="rect">
            <a:avLst/>
          </a:prstGeom>
        </p:spPr>
      </p:pic>
      <p:pic>
        <p:nvPicPr>
          <p:cNvPr id="22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0291" y="2543175"/>
            <a:ext cx="952491" cy="342900"/>
          </a:xfrm>
          <a:prstGeom prst="rect">
            <a:avLst/>
          </a:prstGeom>
        </p:spPr>
      </p:pic>
      <p:pic>
        <p:nvPicPr>
          <p:cNvPr id="23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34231" y="2543175"/>
            <a:ext cx="952491" cy="342900"/>
          </a:xfrm>
          <a:prstGeom prst="rect">
            <a:avLst/>
          </a:prstGeom>
        </p:spPr>
      </p:pic>
      <p:sp>
        <p:nvSpPr>
          <p:cNvPr id="24" name="Shape 12"/>
          <p:cNvSpPr/>
          <p:nvPr/>
        </p:nvSpPr>
        <p:spPr>
          <a:xfrm>
            <a:off x="5086350" y="3171825"/>
            <a:ext cx="3200400" cy="660071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3"/>
          <p:cNvSpPr/>
          <p:nvPr/>
        </p:nvSpPr>
        <p:spPr>
          <a:xfrm>
            <a:off x="5257800" y="3314700"/>
            <a:ext cx="2857500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EC7063"/>
                </a:solidFill>
              </a:rPr>
              <a:t>約600万人</a:t>
            </a:r>
            <a:endParaRPr lang="en-US" sz="1193" dirty="0"/>
          </a:p>
        </p:txBody>
      </p:sp>
      <p:sp>
        <p:nvSpPr>
          <p:cNvPr id="26" name="Text 14"/>
          <p:cNvSpPr/>
          <p:nvPr/>
        </p:nvSpPr>
        <p:spPr>
          <a:xfrm>
            <a:off x="5257800" y="3651879"/>
            <a:ext cx="28575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2020年時点</a:t>
            </a:r>
            <a:endParaRPr lang="en-US" sz="727" dirty="0"/>
          </a:p>
        </p:txBody>
      </p:sp>
      <p:sp>
        <p:nvSpPr>
          <p:cNvPr id="27" name="Shape 15"/>
          <p:cNvSpPr/>
          <p:nvPr/>
        </p:nvSpPr>
        <p:spPr>
          <a:xfrm>
            <a:off x="5086350" y="3946196"/>
            <a:ext cx="3200400" cy="660071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16"/>
          <p:cNvSpPr/>
          <p:nvPr/>
        </p:nvSpPr>
        <p:spPr>
          <a:xfrm>
            <a:off x="5257800" y="4089071"/>
            <a:ext cx="2857500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5DADE2"/>
                </a:solidFill>
              </a:rPr>
              <a:t>約700万人</a:t>
            </a:r>
            <a:endParaRPr lang="en-US" sz="1193" dirty="0"/>
          </a:p>
        </p:txBody>
      </p:sp>
      <p:sp>
        <p:nvSpPr>
          <p:cNvPr id="29" name="Text 17"/>
          <p:cNvSpPr/>
          <p:nvPr/>
        </p:nvSpPr>
        <p:spPr>
          <a:xfrm>
            <a:off x="5257800" y="4426251"/>
            <a:ext cx="28575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2025年見込み</a:t>
            </a:r>
            <a:endParaRPr lang="en-US" sz="727" dirty="0"/>
          </a:p>
        </p:txBody>
      </p:sp>
      <p:sp>
        <p:nvSpPr>
          <p:cNvPr id="30" name="Text 18"/>
          <p:cNvSpPr/>
          <p:nvPr/>
        </p:nvSpPr>
        <p:spPr>
          <a:xfrm>
            <a:off x="571500" y="4834868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引用元:厚生労働省「認知症施策推進総合戦略(新オレンジプラン)」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認知症とは何か?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85725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260" y="1271588"/>
            <a:ext cx="342900" cy="3429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757460" y="1301586"/>
            <a:ext cx="4086253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記憶障害、判断力の低下、日常生活への支障が生じる状態</a:t>
            </a:r>
            <a:endParaRPr lang="en-US" sz="1090" dirty="0"/>
          </a:p>
        </p:txBody>
      </p:sp>
      <p:sp>
        <p:nvSpPr>
          <p:cNvPr id="7" name="Text 3"/>
          <p:cNvSpPr/>
          <p:nvPr/>
        </p:nvSpPr>
        <p:spPr>
          <a:xfrm>
            <a:off x="571500" y="2200275"/>
            <a:ext cx="382905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主な認知症の種類</a:t>
            </a:r>
            <a:endParaRPr lang="en-US" sz="885" dirty="0"/>
          </a:p>
        </p:txBody>
      </p:sp>
      <p:sp>
        <p:nvSpPr>
          <p:cNvPr id="8" name="Shape 4"/>
          <p:cNvSpPr/>
          <p:nvPr/>
        </p:nvSpPr>
        <p:spPr>
          <a:xfrm>
            <a:off x="571500" y="2603171"/>
            <a:ext cx="38290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Shape 5"/>
          <p:cNvSpPr/>
          <p:nvPr/>
        </p:nvSpPr>
        <p:spPr>
          <a:xfrm>
            <a:off x="742950" y="2746046"/>
            <a:ext cx="428625" cy="428625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6"/>
          <p:cNvSpPr/>
          <p:nvPr/>
        </p:nvSpPr>
        <p:spPr>
          <a:xfrm>
            <a:off x="742950" y="2746046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60-70%</a:t>
            </a:r>
            <a:endParaRPr lang="en-US" sz="784" dirty="0"/>
          </a:p>
        </p:txBody>
      </p:sp>
      <p:sp>
        <p:nvSpPr>
          <p:cNvPr id="11" name="Text 7"/>
          <p:cNvSpPr/>
          <p:nvPr/>
        </p:nvSpPr>
        <p:spPr>
          <a:xfrm>
            <a:off x="1257300" y="2746772"/>
            <a:ext cx="96792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アルツハイマー型</a:t>
            </a:r>
            <a:endParaRPr lang="en-US" sz="834" dirty="0"/>
          </a:p>
        </p:txBody>
      </p:sp>
      <p:sp>
        <p:nvSpPr>
          <p:cNvPr id="12" name="Text 8"/>
          <p:cNvSpPr/>
          <p:nvPr/>
        </p:nvSpPr>
        <p:spPr>
          <a:xfrm>
            <a:off x="1257300" y="2993929"/>
            <a:ext cx="967922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最も多いタイプ</a:t>
            </a:r>
            <a:endParaRPr lang="en-US" sz="727" dirty="0"/>
          </a:p>
        </p:txBody>
      </p:sp>
      <p:sp>
        <p:nvSpPr>
          <p:cNvPr id="13" name="Shape 9"/>
          <p:cNvSpPr/>
          <p:nvPr/>
        </p:nvSpPr>
        <p:spPr>
          <a:xfrm>
            <a:off x="571500" y="3288971"/>
            <a:ext cx="38290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0"/>
          <p:cNvSpPr/>
          <p:nvPr/>
        </p:nvSpPr>
        <p:spPr>
          <a:xfrm>
            <a:off x="742950" y="3431846"/>
            <a:ext cx="428625" cy="428625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/>
          <p:cNvSpPr/>
          <p:nvPr/>
        </p:nvSpPr>
        <p:spPr>
          <a:xfrm>
            <a:off x="742950" y="3431846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約20%</a:t>
            </a:r>
            <a:endParaRPr lang="en-US" sz="784" dirty="0"/>
          </a:p>
        </p:txBody>
      </p:sp>
      <p:sp>
        <p:nvSpPr>
          <p:cNvPr id="16" name="Text 12"/>
          <p:cNvSpPr/>
          <p:nvPr/>
        </p:nvSpPr>
        <p:spPr>
          <a:xfrm>
            <a:off x="1257300" y="3432572"/>
            <a:ext cx="80010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血管性認知症</a:t>
            </a:r>
            <a:endParaRPr lang="en-US" sz="834" dirty="0"/>
          </a:p>
        </p:txBody>
      </p:sp>
      <p:sp>
        <p:nvSpPr>
          <p:cNvPr id="17" name="Text 13"/>
          <p:cNvSpPr/>
          <p:nvPr/>
        </p:nvSpPr>
        <p:spPr>
          <a:xfrm>
            <a:off x="1257300" y="3679729"/>
            <a:ext cx="8001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脳血管障害が原因</a:t>
            </a:r>
            <a:endParaRPr lang="en-US" sz="727" dirty="0"/>
          </a:p>
        </p:txBody>
      </p:sp>
      <p:sp>
        <p:nvSpPr>
          <p:cNvPr id="18" name="Shape 14"/>
          <p:cNvSpPr/>
          <p:nvPr/>
        </p:nvSpPr>
        <p:spPr>
          <a:xfrm>
            <a:off x="571500" y="3974771"/>
            <a:ext cx="3829050" cy="571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5"/>
          <p:cNvSpPr/>
          <p:nvPr/>
        </p:nvSpPr>
        <p:spPr>
          <a:xfrm>
            <a:off x="742950" y="4117646"/>
            <a:ext cx="428625" cy="428625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6"/>
          <p:cNvSpPr/>
          <p:nvPr/>
        </p:nvSpPr>
        <p:spPr>
          <a:xfrm>
            <a:off x="742950" y="4117646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10-15%</a:t>
            </a:r>
            <a:endParaRPr lang="en-US" sz="784" dirty="0"/>
          </a:p>
        </p:txBody>
      </p:sp>
      <p:sp>
        <p:nvSpPr>
          <p:cNvPr id="21" name="Text 17"/>
          <p:cNvSpPr/>
          <p:nvPr/>
        </p:nvSpPr>
        <p:spPr>
          <a:xfrm>
            <a:off x="1257300" y="4118372"/>
            <a:ext cx="72869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レビー小体型</a:t>
            </a:r>
            <a:endParaRPr lang="en-US" sz="834" dirty="0"/>
          </a:p>
        </p:txBody>
      </p:sp>
      <p:sp>
        <p:nvSpPr>
          <p:cNvPr id="22" name="Text 18"/>
          <p:cNvSpPr/>
          <p:nvPr/>
        </p:nvSpPr>
        <p:spPr>
          <a:xfrm>
            <a:off x="1257300" y="4365529"/>
            <a:ext cx="72869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幻視などの症状</a:t>
            </a:r>
            <a:endParaRPr lang="en-US" sz="727" dirty="0"/>
          </a:p>
        </p:txBody>
      </p:sp>
      <p:sp>
        <p:nvSpPr>
          <p:cNvPr id="23" name="Text 19"/>
          <p:cNvSpPr/>
          <p:nvPr/>
        </p:nvSpPr>
        <p:spPr>
          <a:xfrm>
            <a:off x="4743450" y="2200275"/>
            <a:ext cx="382905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加齢による"もの忘れ"とは異なる</a:t>
            </a:r>
            <a:endParaRPr lang="en-US" sz="885" dirty="0"/>
          </a:p>
        </p:txBody>
      </p:sp>
      <p:sp>
        <p:nvSpPr>
          <p:cNvPr id="24" name="Shape 20"/>
          <p:cNvSpPr/>
          <p:nvPr/>
        </p:nvSpPr>
        <p:spPr>
          <a:xfrm>
            <a:off x="4743450" y="2603171"/>
            <a:ext cx="3829050" cy="1000125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4900" y="2803196"/>
            <a:ext cx="171450" cy="17145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172075" y="2774621"/>
            <a:ext cx="1212959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52BE80"/>
                </a:solidFill>
              </a:rPr>
              <a:t>正常な加齢</a:t>
            </a:r>
            <a:endParaRPr lang="en-US" sz="834" dirty="0"/>
          </a:p>
        </p:txBody>
      </p:sp>
      <p:sp>
        <p:nvSpPr>
          <p:cNvPr id="27" name="Text 22"/>
          <p:cNvSpPr/>
          <p:nvPr/>
        </p:nvSpPr>
        <p:spPr>
          <a:xfrm>
            <a:off x="5172075" y="3050353"/>
            <a:ext cx="1212959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体験の一部を忘れる
</a:t>
            </a:r>
            <a:r>
              <a:rPr lang="en-US" sz="727" dirty="0">
                <a:solidFill>
                  <a:srgbClr val="7F8C8D"/>
                </a:solidFill>
              </a:rPr>
              <a:t>(例: 昨日の夕食のメニュー)</a:t>
            </a:r>
            <a:endParaRPr lang="en-US" sz="780" dirty="0"/>
          </a:p>
        </p:txBody>
      </p:sp>
      <p:sp>
        <p:nvSpPr>
          <p:cNvPr id="28" name="Shape 23"/>
          <p:cNvSpPr/>
          <p:nvPr/>
        </p:nvSpPr>
        <p:spPr>
          <a:xfrm>
            <a:off x="4743450" y="3717596"/>
            <a:ext cx="3829050" cy="1000125"/>
          </a:xfrm>
          <a:prstGeom prst="rect">
            <a:avLst/>
          </a:prstGeom>
          <a:solidFill>
            <a:srgbClr val="FFEBEE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4900" y="3917621"/>
            <a:ext cx="171450" cy="17145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172075" y="3889046"/>
            <a:ext cx="141298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EC7063"/>
                </a:solidFill>
              </a:rPr>
              <a:t>認知症</a:t>
            </a:r>
            <a:endParaRPr lang="en-US" sz="834" dirty="0"/>
          </a:p>
        </p:txBody>
      </p:sp>
      <p:sp>
        <p:nvSpPr>
          <p:cNvPr id="31" name="Text 25"/>
          <p:cNvSpPr/>
          <p:nvPr/>
        </p:nvSpPr>
        <p:spPr>
          <a:xfrm>
            <a:off x="5172075" y="4164778"/>
            <a:ext cx="1412984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体験そのものを忘れる
</a:t>
            </a:r>
            <a:r>
              <a:rPr lang="en-US" sz="727" dirty="0">
                <a:solidFill>
                  <a:srgbClr val="7F8C8D"/>
                </a:solidFill>
              </a:rPr>
              <a:t>(例: 昨日夕食を食べたこと自体)</a:t>
            </a:r>
            <a:endParaRPr lang="en-US" sz="780" dirty="0"/>
          </a:p>
        </p:txBody>
      </p:sp>
      <p:sp>
        <p:nvSpPr>
          <p:cNvPr id="32" name="Text 26"/>
          <p:cNvSpPr/>
          <p:nvPr/>
        </p:nvSpPr>
        <p:spPr>
          <a:xfrm>
            <a:off x="571500" y="4832021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引用元:国立長寿医療研究センター「認知症の基礎知識」
 https://www.ncgg.go.jp/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認知症は誰にでも起こる?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1057275"/>
            <a:ext cx="37719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年齢とともに発症率が上昇</a:t>
            </a:r>
            <a:endParaRPr lang="en-US" sz="885" dirty="0"/>
          </a:p>
        </p:txBody>
      </p:sp>
      <p:sp>
        <p:nvSpPr>
          <p:cNvPr id="5" name="Text 2"/>
          <p:cNvSpPr/>
          <p:nvPr/>
        </p:nvSpPr>
        <p:spPr>
          <a:xfrm>
            <a:off x="571500" y="1522679"/>
            <a:ext cx="1000125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13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65歳〜69歳</a:t>
            </a:r>
            <a:endParaRPr lang="en-US" sz="734" dirty="0"/>
          </a:p>
        </p:txBody>
      </p:sp>
      <p:sp>
        <p:nvSpPr>
          <p:cNvPr id="6" name="Shape 3"/>
          <p:cNvSpPr/>
          <p:nvPr/>
        </p:nvSpPr>
        <p:spPr>
          <a:xfrm>
            <a:off x="1685925" y="1460171"/>
            <a:ext cx="428625" cy="285750"/>
          </a:xfrm>
          <a:prstGeom prst="rect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1685925" y="1460171"/>
            <a:ext cx="428625" cy="285750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1.5%</a:t>
            </a:r>
            <a:endParaRPr lang="en-US" sz="784" dirty="0"/>
          </a:p>
        </p:txBody>
      </p:sp>
      <p:sp>
        <p:nvSpPr>
          <p:cNvPr id="8" name="Text 5"/>
          <p:cNvSpPr/>
          <p:nvPr/>
        </p:nvSpPr>
        <p:spPr>
          <a:xfrm>
            <a:off x="571500" y="1922729"/>
            <a:ext cx="1000125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13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70歳〜74歳</a:t>
            </a:r>
            <a:endParaRPr lang="en-US" sz="734" dirty="0"/>
          </a:p>
        </p:txBody>
      </p:sp>
      <p:sp>
        <p:nvSpPr>
          <p:cNvPr id="9" name="Shape 6"/>
          <p:cNvSpPr/>
          <p:nvPr/>
        </p:nvSpPr>
        <p:spPr>
          <a:xfrm>
            <a:off x="1685925" y="1860221"/>
            <a:ext cx="714375" cy="285750"/>
          </a:xfrm>
          <a:prstGeom prst="rect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7"/>
          <p:cNvSpPr/>
          <p:nvPr/>
        </p:nvSpPr>
        <p:spPr>
          <a:xfrm>
            <a:off x="1685925" y="1860221"/>
            <a:ext cx="714375" cy="285750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3.6%</a:t>
            </a:r>
            <a:endParaRPr lang="en-US" sz="784" dirty="0"/>
          </a:p>
        </p:txBody>
      </p:sp>
      <p:sp>
        <p:nvSpPr>
          <p:cNvPr id="11" name="Text 8"/>
          <p:cNvSpPr/>
          <p:nvPr/>
        </p:nvSpPr>
        <p:spPr>
          <a:xfrm>
            <a:off x="571500" y="2322779"/>
            <a:ext cx="1000125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13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75歳〜79歳</a:t>
            </a:r>
            <a:endParaRPr lang="en-US" sz="734" dirty="0"/>
          </a:p>
        </p:txBody>
      </p:sp>
      <p:sp>
        <p:nvSpPr>
          <p:cNvPr id="12" name="Shape 9"/>
          <p:cNvSpPr/>
          <p:nvPr/>
        </p:nvSpPr>
        <p:spPr>
          <a:xfrm>
            <a:off x="1685925" y="2260271"/>
            <a:ext cx="1143000" cy="285750"/>
          </a:xfrm>
          <a:prstGeom prst="rect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0"/>
          <p:cNvSpPr/>
          <p:nvPr/>
        </p:nvSpPr>
        <p:spPr>
          <a:xfrm>
            <a:off x="1685925" y="2260271"/>
            <a:ext cx="1143000" cy="285750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7.1%</a:t>
            </a:r>
            <a:endParaRPr lang="en-US" sz="784" dirty="0"/>
          </a:p>
        </p:txBody>
      </p:sp>
      <p:sp>
        <p:nvSpPr>
          <p:cNvPr id="14" name="Text 11"/>
          <p:cNvSpPr/>
          <p:nvPr/>
        </p:nvSpPr>
        <p:spPr>
          <a:xfrm>
            <a:off x="571500" y="2722829"/>
            <a:ext cx="1000125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13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80歳〜84歳</a:t>
            </a:r>
            <a:endParaRPr lang="en-US" sz="734" dirty="0"/>
          </a:p>
        </p:txBody>
      </p:sp>
      <p:sp>
        <p:nvSpPr>
          <p:cNvPr id="15" name="Shape 12"/>
          <p:cNvSpPr/>
          <p:nvPr/>
        </p:nvSpPr>
        <p:spPr>
          <a:xfrm>
            <a:off x="1685925" y="2660321"/>
            <a:ext cx="1714500" cy="285750"/>
          </a:xfrm>
          <a:prstGeom prst="rect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3"/>
          <p:cNvSpPr/>
          <p:nvPr/>
        </p:nvSpPr>
        <p:spPr>
          <a:xfrm>
            <a:off x="1685925" y="2660321"/>
            <a:ext cx="1714500" cy="285750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14.6%</a:t>
            </a:r>
            <a:endParaRPr lang="en-US" sz="784" dirty="0"/>
          </a:p>
        </p:txBody>
      </p:sp>
      <p:sp>
        <p:nvSpPr>
          <p:cNvPr id="17" name="Text 14"/>
          <p:cNvSpPr/>
          <p:nvPr/>
        </p:nvSpPr>
        <p:spPr>
          <a:xfrm>
            <a:off x="571500" y="3122879"/>
            <a:ext cx="1000125" cy="160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13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85歳以上</a:t>
            </a:r>
            <a:endParaRPr lang="en-US" sz="734" dirty="0"/>
          </a:p>
        </p:txBody>
      </p:sp>
      <p:sp>
        <p:nvSpPr>
          <p:cNvPr id="18" name="Shape 15"/>
          <p:cNvSpPr/>
          <p:nvPr/>
        </p:nvSpPr>
        <p:spPr>
          <a:xfrm>
            <a:off x="1685925" y="3060371"/>
            <a:ext cx="2286000" cy="285750"/>
          </a:xfrm>
          <a:prstGeom prst="rect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6"/>
          <p:cNvSpPr/>
          <p:nvPr/>
        </p:nvSpPr>
        <p:spPr>
          <a:xfrm>
            <a:off x="1685925" y="3060371"/>
            <a:ext cx="2286000" cy="285750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</a:rPr>
              <a:t>30%以上</a:t>
            </a:r>
            <a:endParaRPr lang="en-US" sz="784" dirty="0"/>
          </a:p>
        </p:txBody>
      </p:sp>
      <p:sp>
        <p:nvSpPr>
          <p:cNvPr id="20" name="Shape 17"/>
          <p:cNvSpPr/>
          <p:nvPr/>
        </p:nvSpPr>
        <p:spPr>
          <a:xfrm>
            <a:off x="4800600" y="1057275"/>
            <a:ext cx="3771900" cy="161446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8"/>
          <p:cNvSpPr/>
          <p:nvPr/>
        </p:nvSpPr>
        <p:spPr>
          <a:xfrm>
            <a:off x="5029200" y="1285875"/>
            <a:ext cx="33147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性別では女性の罹患率が高い傾向</a:t>
            </a:r>
            <a:endParaRPr lang="en-US" sz="885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88" y="1688771"/>
            <a:ext cx="285750" cy="45720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915025" y="2231696"/>
            <a:ext cx="6000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EC7063"/>
                </a:solidFill>
              </a:rPr>
              <a:t>女性</a:t>
            </a:r>
            <a:endParaRPr lang="en-US" sz="885" dirty="0"/>
          </a:p>
        </p:txBody>
      </p:sp>
      <p:sp>
        <p:nvSpPr>
          <p:cNvPr id="24" name="Text 20"/>
          <p:cNvSpPr/>
          <p:nvPr/>
        </p:nvSpPr>
        <p:spPr>
          <a:xfrm>
            <a:off x="5915025" y="2491718"/>
            <a:ext cx="600075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罹患率が高い</a:t>
            </a:r>
            <a:endParaRPr lang="en-US" sz="727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163" y="1688771"/>
            <a:ext cx="285750" cy="45720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858000" y="2231696"/>
            <a:ext cx="6000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5DADE2"/>
                </a:solidFill>
              </a:rPr>
              <a:t>男性</a:t>
            </a:r>
            <a:endParaRPr lang="en-US" sz="885" dirty="0"/>
          </a:p>
        </p:txBody>
      </p:sp>
      <p:sp>
        <p:nvSpPr>
          <p:cNvPr id="27" name="Text 22"/>
          <p:cNvSpPr/>
          <p:nvPr/>
        </p:nvSpPr>
        <p:spPr>
          <a:xfrm>
            <a:off x="6858000" y="2491718"/>
            <a:ext cx="600075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相対的に低い</a:t>
            </a:r>
            <a:endParaRPr lang="en-US" sz="727" dirty="0"/>
          </a:p>
        </p:txBody>
      </p:sp>
      <p:sp>
        <p:nvSpPr>
          <p:cNvPr id="28" name="Shape 23"/>
          <p:cNvSpPr/>
          <p:nvPr/>
        </p:nvSpPr>
        <p:spPr>
          <a:xfrm>
            <a:off x="4800600" y="2843185"/>
            <a:ext cx="3771900" cy="1025826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050" y="3043210"/>
            <a:ext cx="171450" cy="17145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229225" y="3014635"/>
            <a:ext cx="317182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E67E22"/>
                </a:solidFill>
              </a:rPr>
              <a:t>誰にでも起こりうる</a:t>
            </a:r>
            <a:endParaRPr lang="en-US" sz="834" dirty="0"/>
          </a:p>
        </p:txBody>
      </p:sp>
      <p:sp>
        <p:nvSpPr>
          <p:cNvPr id="31" name="Text 25"/>
          <p:cNvSpPr/>
          <p:nvPr/>
        </p:nvSpPr>
        <p:spPr>
          <a:xfrm>
            <a:off x="5229225" y="3290367"/>
            <a:ext cx="317182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認知症は加齢に伴うリスクが高まる疾患で、誰にでも起こる可能性があります。女性の方が平均寿命が長いため、高齢期の認知症リスクが高い傾向にあります。</a:t>
            </a:r>
            <a:endParaRPr lang="en-US" sz="780" dirty="0"/>
          </a:p>
        </p:txBody>
      </p:sp>
      <p:sp>
        <p:nvSpPr>
          <p:cNvPr id="32" name="Text 26"/>
          <p:cNvSpPr/>
          <p:nvPr/>
        </p:nvSpPr>
        <p:spPr>
          <a:xfrm>
            <a:off x="571500" y="409761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引用元:内閣府「令和5年版 高齢社会白書」
 https://www8.cao.go.jp/kourei/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認知症になると何が起きる?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971550"/>
            <a:ext cx="3914775" cy="1585913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2243138" y="1114425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6373" y="1271588"/>
            <a:ext cx="225028" cy="2571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42950" y="1828800"/>
            <a:ext cx="357187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銀行口座の凍結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742950" y="2171700"/>
            <a:ext cx="357187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本人の意思確認ができなくなると、金融機関が口座を凍結
 家族でも自由に引き出しができなくなる</a:t>
            </a:r>
            <a:endParaRPr lang="en-US" sz="780" dirty="0"/>
          </a:p>
        </p:txBody>
      </p:sp>
      <p:sp>
        <p:nvSpPr>
          <p:cNvPr id="9" name="Shape 5"/>
          <p:cNvSpPr/>
          <p:nvPr/>
        </p:nvSpPr>
        <p:spPr>
          <a:xfrm>
            <a:off x="4657725" y="971550"/>
            <a:ext cx="3914775" cy="1585913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6329363" y="1114425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8672" y="1271588"/>
            <a:ext cx="192881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829175" y="1828800"/>
            <a:ext cx="357187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不動産や契約の手続きができなくなる</a:t>
            </a:r>
            <a:endParaRPr lang="en-US" sz="987" dirty="0"/>
          </a:p>
        </p:txBody>
      </p:sp>
      <p:sp>
        <p:nvSpPr>
          <p:cNvPr id="13" name="Text 8"/>
          <p:cNvSpPr/>
          <p:nvPr/>
        </p:nvSpPr>
        <p:spPr>
          <a:xfrm>
            <a:off x="4829175" y="2171700"/>
            <a:ext cx="357187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法律行為(売買、賃貸契約など)が困難に
 成年後見制度の利用が必要になる場合も</a:t>
            </a:r>
            <a:endParaRPr lang="en-US" sz="780" dirty="0"/>
          </a:p>
        </p:txBody>
      </p:sp>
      <p:sp>
        <p:nvSpPr>
          <p:cNvPr id="14" name="Shape 9"/>
          <p:cNvSpPr/>
          <p:nvPr/>
        </p:nvSpPr>
        <p:spPr>
          <a:xfrm>
            <a:off x="571500" y="2728913"/>
            <a:ext cx="3914775" cy="177879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0"/>
          <p:cNvSpPr/>
          <p:nvPr/>
        </p:nvSpPr>
        <p:spPr>
          <a:xfrm>
            <a:off x="2243138" y="2871788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8153" y="3028950"/>
            <a:ext cx="321469" cy="25717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42950" y="3586163"/>
            <a:ext cx="357187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介護負担の増加</a:t>
            </a:r>
            <a:endParaRPr lang="en-US" sz="987" dirty="0"/>
          </a:p>
        </p:txBody>
      </p:sp>
      <p:sp>
        <p:nvSpPr>
          <p:cNvPr id="18" name="Text 12"/>
          <p:cNvSpPr/>
          <p:nvPr/>
        </p:nvSpPr>
        <p:spPr>
          <a:xfrm>
            <a:off x="742950" y="3929063"/>
            <a:ext cx="357187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24時間体制の見守りが必要になることも
 家族の時間・費用・心身への負担が大きい</a:t>
            </a:r>
            <a:endParaRPr lang="en-US" sz="780" dirty="0"/>
          </a:p>
        </p:txBody>
      </p:sp>
      <p:sp>
        <p:nvSpPr>
          <p:cNvPr id="19" name="Shape 13"/>
          <p:cNvSpPr/>
          <p:nvPr/>
        </p:nvSpPr>
        <p:spPr>
          <a:xfrm>
            <a:off x="4657725" y="2728913"/>
            <a:ext cx="3914775" cy="177879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6329363" y="2871788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3852" y="3028950"/>
            <a:ext cx="162520" cy="25717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4829175" y="3586163"/>
            <a:ext cx="357187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経済的リスクが非常に大きい</a:t>
            </a:r>
            <a:endParaRPr lang="en-US" sz="987" dirty="0"/>
          </a:p>
        </p:txBody>
      </p:sp>
      <p:sp>
        <p:nvSpPr>
          <p:cNvPr id="23" name="Text 16"/>
          <p:cNvSpPr/>
          <p:nvPr/>
        </p:nvSpPr>
        <p:spPr>
          <a:xfrm>
            <a:off x="4829175" y="3929063"/>
            <a:ext cx="357187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介護費用: 月額平均8万円〜15万円以上
 施設入所: 月額15万円〜30万円以上
 長期化すると数百万円〜数千万円の負担</a:t>
            </a:r>
            <a:endParaRPr lang="en-US" sz="780" dirty="0"/>
          </a:p>
        </p:txBody>
      </p:sp>
      <p:sp>
        <p:nvSpPr>
          <p:cNvPr id="24" name="Text 17"/>
          <p:cNvSpPr/>
          <p:nvPr/>
        </p:nvSpPr>
        <p:spPr>
          <a:xfrm>
            <a:off x="571500" y="4622006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引用元:厚生労働省「認知症の人や家族を支える施策」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認知症のリスク要因(科学的根拠に基づく)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971550"/>
            <a:ext cx="2514600" cy="142584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1543050" y="1143000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6286" y="1300163"/>
            <a:ext cx="225028" cy="2571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42950" y="1828800"/>
            <a:ext cx="21717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加齢</a:t>
            </a:r>
            <a:endParaRPr lang="en-US" sz="885" dirty="0"/>
          </a:p>
        </p:txBody>
      </p:sp>
      <p:sp>
        <p:nvSpPr>
          <p:cNvPr id="8" name="Text 4"/>
          <p:cNvSpPr/>
          <p:nvPr/>
        </p:nvSpPr>
        <p:spPr>
          <a:xfrm>
            <a:off x="742950" y="2077380"/>
            <a:ext cx="217170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最も大きなリスク要因
年齢とともに脳の機能が低下</a:t>
            </a:r>
            <a:endParaRPr lang="en-US" sz="727" dirty="0"/>
          </a:p>
        </p:txBody>
      </p:sp>
      <p:sp>
        <p:nvSpPr>
          <p:cNvPr id="9" name="Shape 5"/>
          <p:cNvSpPr/>
          <p:nvPr/>
        </p:nvSpPr>
        <p:spPr>
          <a:xfrm>
            <a:off x="3314700" y="971550"/>
            <a:ext cx="2514600" cy="142584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4286250" y="1143000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7339" y="1300163"/>
            <a:ext cx="289322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486150" y="1828800"/>
            <a:ext cx="21717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生活習慣病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3486150" y="2077380"/>
            <a:ext cx="217170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高血圧・糖尿病など
脳血管や神経にダメージ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6057900" y="971550"/>
            <a:ext cx="2514600" cy="142584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0"/>
          <p:cNvSpPr/>
          <p:nvPr/>
        </p:nvSpPr>
        <p:spPr>
          <a:xfrm>
            <a:off x="7029450" y="1143000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2686" y="1300163"/>
            <a:ext cx="225028" cy="25717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229350" y="1828800"/>
            <a:ext cx="21717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運動不足</a:t>
            </a:r>
            <a:endParaRPr lang="en-US" sz="885" dirty="0"/>
          </a:p>
        </p:txBody>
      </p:sp>
      <p:sp>
        <p:nvSpPr>
          <p:cNvPr id="18" name="Text 12"/>
          <p:cNvSpPr/>
          <p:nvPr/>
        </p:nvSpPr>
        <p:spPr>
          <a:xfrm>
            <a:off x="6229350" y="2077380"/>
            <a:ext cx="217170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運動不足は認知機能の低下と関連
身体活動が脳の健康維持に重要</a:t>
            </a:r>
            <a:endParaRPr lang="en-US" sz="727" dirty="0"/>
          </a:p>
        </p:txBody>
      </p:sp>
      <p:sp>
        <p:nvSpPr>
          <p:cNvPr id="19" name="Shape 13"/>
          <p:cNvSpPr/>
          <p:nvPr/>
        </p:nvSpPr>
        <p:spPr>
          <a:xfrm>
            <a:off x="1714500" y="2483123"/>
            <a:ext cx="2743200" cy="142584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2800350" y="2654573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25366" y="2811735"/>
            <a:ext cx="321469" cy="25717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885950" y="3340373"/>
            <a:ext cx="24003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社会的孤立</a:t>
            </a:r>
            <a:endParaRPr lang="en-US" sz="885" dirty="0"/>
          </a:p>
        </p:txBody>
      </p:sp>
      <p:sp>
        <p:nvSpPr>
          <p:cNvPr id="23" name="Text 16"/>
          <p:cNvSpPr/>
          <p:nvPr/>
        </p:nvSpPr>
        <p:spPr>
          <a:xfrm>
            <a:off x="1885950" y="3588953"/>
            <a:ext cx="240030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人との交流が少ないと認知機能が低下しやすい
コミュニケーションが脳を刺激</a:t>
            </a:r>
            <a:endParaRPr lang="en-US" sz="727" dirty="0"/>
          </a:p>
        </p:txBody>
      </p:sp>
      <p:sp>
        <p:nvSpPr>
          <p:cNvPr id="24" name="Shape 17"/>
          <p:cNvSpPr/>
          <p:nvPr/>
        </p:nvSpPr>
        <p:spPr>
          <a:xfrm>
            <a:off x="4686300" y="2483123"/>
            <a:ext cx="2743200" cy="1425848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18"/>
          <p:cNvSpPr/>
          <p:nvPr/>
        </p:nvSpPr>
        <p:spPr>
          <a:xfrm>
            <a:off x="5772150" y="2654573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9313" y="2811735"/>
            <a:ext cx="257175" cy="257175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4857750" y="3340373"/>
            <a:ext cx="24003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喫煙</a:t>
            </a:r>
            <a:endParaRPr lang="en-US" sz="885" dirty="0"/>
          </a:p>
        </p:txBody>
      </p:sp>
      <p:sp>
        <p:nvSpPr>
          <p:cNvPr id="28" name="Text 20"/>
          <p:cNvSpPr/>
          <p:nvPr/>
        </p:nvSpPr>
        <p:spPr>
          <a:xfrm>
            <a:off x="4857750" y="3588953"/>
            <a:ext cx="2400300" cy="3200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喫煙は脳血管障害のリスクを高める
禁煙により認知症リスクが低減</a:t>
            </a:r>
            <a:endParaRPr lang="en-US" sz="727" dirty="0"/>
          </a:p>
        </p:txBody>
      </p:sp>
      <p:sp>
        <p:nvSpPr>
          <p:cNvPr id="29" name="Shape 21"/>
          <p:cNvSpPr/>
          <p:nvPr/>
        </p:nvSpPr>
        <p:spPr>
          <a:xfrm>
            <a:off x="571500" y="4023271"/>
            <a:ext cx="8001000" cy="365754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10784" y="4160788"/>
            <a:ext cx="121444" cy="121444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3189377" y="4135785"/>
            <a:ext cx="2943811" cy="1660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834" b="1" dirty="0">
                <a:solidFill>
                  <a:srgbClr val="E67E22"/>
                </a:solidFill>
              </a:rPr>
              <a:t>完全に防ぐ方法はないが、リスクを下げることは可能</a:t>
            </a:r>
            <a:endParaRPr lang="en-US" sz="834" dirty="0"/>
          </a:p>
        </p:txBody>
      </p:sp>
      <p:sp>
        <p:nvSpPr>
          <p:cNvPr id="32" name="Text 23"/>
          <p:cNvSpPr/>
          <p:nvPr/>
        </p:nvSpPr>
        <p:spPr>
          <a:xfrm>
            <a:off x="571500" y="447475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引用元:国立長寿医療研究センター「認知症予防のエビデンス」
 https://www.ncgg.go.jp/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認知症予防のために科学的に推奨されていること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2590781" cy="14287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1581141" y="1228725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4377" y="1385888"/>
            <a:ext cx="225028" cy="2571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14375" y="1914525"/>
            <a:ext cx="2305031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適度な運動</a:t>
            </a:r>
            <a:endParaRPr lang="en-US" sz="885" dirty="0"/>
          </a:p>
        </p:txBody>
      </p:sp>
      <p:sp>
        <p:nvSpPr>
          <p:cNvPr id="8" name="Text 4"/>
          <p:cNvSpPr/>
          <p:nvPr/>
        </p:nvSpPr>
        <p:spPr>
          <a:xfrm>
            <a:off x="714375" y="2203121"/>
            <a:ext cx="2305031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週3回以上、1回30分程度の有酸素運動</a:t>
            </a:r>
            <a:endParaRPr lang="en-US" sz="727" dirty="0"/>
          </a:p>
        </p:txBody>
      </p:sp>
      <p:sp>
        <p:nvSpPr>
          <p:cNvPr id="9" name="Shape 5"/>
          <p:cNvSpPr/>
          <p:nvPr/>
        </p:nvSpPr>
        <p:spPr>
          <a:xfrm>
            <a:off x="3276581" y="1057275"/>
            <a:ext cx="2590809" cy="14287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4286222" y="1228725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9458" y="1385888"/>
            <a:ext cx="225028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419456" y="1914525"/>
            <a:ext cx="2305059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バランスの良い食事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3419456" y="2203121"/>
            <a:ext cx="2305059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地中海式食事、減塩、糖質・脂質の適正摂取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5981691" y="1057275"/>
            <a:ext cx="2590781" cy="14287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0"/>
          <p:cNvSpPr/>
          <p:nvPr/>
        </p:nvSpPr>
        <p:spPr>
          <a:xfrm>
            <a:off x="6991331" y="1228725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6347" y="1385888"/>
            <a:ext cx="321469" cy="25717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124566" y="1914525"/>
            <a:ext cx="2305031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コミュニティ参加</a:t>
            </a:r>
            <a:endParaRPr lang="en-US" sz="885" dirty="0"/>
          </a:p>
        </p:txBody>
      </p:sp>
      <p:sp>
        <p:nvSpPr>
          <p:cNvPr id="18" name="Text 12"/>
          <p:cNvSpPr/>
          <p:nvPr/>
        </p:nvSpPr>
        <p:spPr>
          <a:xfrm>
            <a:off x="6124566" y="2203121"/>
            <a:ext cx="2305031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地域活動、趣味のサークル、ボランティア</a:t>
            </a:r>
            <a:endParaRPr lang="en-US" sz="727" dirty="0"/>
          </a:p>
        </p:txBody>
      </p:sp>
      <p:sp>
        <p:nvSpPr>
          <p:cNvPr id="19" name="Shape 13"/>
          <p:cNvSpPr/>
          <p:nvPr/>
        </p:nvSpPr>
        <p:spPr>
          <a:xfrm>
            <a:off x="571500" y="2600325"/>
            <a:ext cx="2590781" cy="14287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1581141" y="2771775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2230" y="2928938"/>
            <a:ext cx="289322" cy="25717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714375" y="3457575"/>
            <a:ext cx="2305031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血圧・血糖の管理</a:t>
            </a:r>
            <a:endParaRPr lang="en-US" sz="885" dirty="0"/>
          </a:p>
        </p:txBody>
      </p:sp>
      <p:sp>
        <p:nvSpPr>
          <p:cNvPr id="23" name="Text 16"/>
          <p:cNvSpPr/>
          <p:nvPr/>
        </p:nvSpPr>
        <p:spPr>
          <a:xfrm>
            <a:off x="714375" y="3746171"/>
            <a:ext cx="2305031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定期的な健康診断、生活習慣病の早期発見</a:t>
            </a:r>
            <a:endParaRPr lang="en-US" sz="727" dirty="0"/>
          </a:p>
        </p:txBody>
      </p:sp>
      <p:sp>
        <p:nvSpPr>
          <p:cNvPr id="24" name="Shape 17"/>
          <p:cNvSpPr/>
          <p:nvPr/>
        </p:nvSpPr>
        <p:spPr>
          <a:xfrm>
            <a:off x="3276581" y="2600325"/>
            <a:ext cx="2590809" cy="14287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18"/>
          <p:cNvSpPr/>
          <p:nvPr/>
        </p:nvSpPr>
        <p:spPr>
          <a:xfrm>
            <a:off x="4286222" y="2771775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3385" y="2928938"/>
            <a:ext cx="257175" cy="257175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3419456" y="3457575"/>
            <a:ext cx="2305059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脳を使う活動</a:t>
            </a:r>
            <a:endParaRPr lang="en-US" sz="885" dirty="0"/>
          </a:p>
        </p:txBody>
      </p:sp>
      <p:sp>
        <p:nvSpPr>
          <p:cNvPr id="28" name="Text 20"/>
          <p:cNvSpPr/>
          <p:nvPr/>
        </p:nvSpPr>
        <p:spPr>
          <a:xfrm>
            <a:off x="3419456" y="3746171"/>
            <a:ext cx="2305059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読書、パズル、楽器演奏、新しいことへの挑戦</a:t>
            </a:r>
            <a:endParaRPr lang="en-US" sz="727" dirty="0"/>
          </a:p>
        </p:txBody>
      </p:sp>
      <p:sp>
        <p:nvSpPr>
          <p:cNvPr id="29" name="Shape 21"/>
          <p:cNvSpPr/>
          <p:nvPr/>
        </p:nvSpPr>
        <p:spPr>
          <a:xfrm>
            <a:off x="571500" y="4200525"/>
            <a:ext cx="8001000" cy="500063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3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0921" y="4393406"/>
            <a:ext cx="128588" cy="128588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2466659" y="4370189"/>
            <a:ext cx="439642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5DADE2"/>
                </a:solidFill>
              </a:rPr>
              <a:t>これらの習慣を組み合わせることで、認知症リスクを下げることができます</a:t>
            </a:r>
            <a:endParaRPr lang="en-US" sz="885" dirty="0"/>
          </a:p>
        </p:txBody>
      </p:sp>
      <p:sp>
        <p:nvSpPr>
          <p:cNvPr id="32" name="Text 23"/>
          <p:cNvSpPr/>
          <p:nvPr/>
        </p:nvSpPr>
        <p:spPr>
          <a:xfrm>
            <a:off x="571500" y="4872038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引用元:厚生労働省「健康日本21」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家族ができる"早期発見"のポイント</a:t>
            </a:r>
            <a:endParaRPr lang="en-US" sz="1602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1114425"/>
            <a:ext cx="107156" cy="14287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64381" y="1087636"/>
            <a:ext cx="160879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気になる行動のチェック</a:t>
            </a:r>
            <a:endParaRPr lang="en-US" sz="987" dirty="0"/>
          </a:p>
        </p:txBody>
      </p:sp>
      <p:sp>
        <p:nvSpPr>
          <p:cNvPr id="6" name="Shape 2"/>
          <p:cNvSpPr/>
          <p:nvPr/>
        </p:nvSpPr>
        <p:spPr>
          <a:xfrm>
            <a:off x="571500" y="1485900"/>
            <a:ext cx="2514600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Shape 3"/>
          <p:cNvSpPr/>
          <p:nvPr/>
        </p:nvSpPr>
        <p:spPr>
          <a:xfrm>
            <a:off x="1543050" y="1700213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0213" y="1857375"/>
            <a:ext cx="257175" cy="2571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742950" y="2414588"/>
            <a:ext cx="21717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同じことを何度も聞く</a:t>
            </a:r>
            <a:endParaRPr lang="en-US" sz="885" dirty="0"/>
          </a:p>
        </p:txBody>
      </p:sp>
      <p:sp>
        <p:nvSpPr>
          <p:cNvPr id="10" name="Text 5"/>
          <p:cNvSpPr/>
          <p:nvPr/>
        </p:nvSpPr>
        <p:spPr>
          <a:xfrm>
            <a:off x="742950" y="2731759"/>
            <a:ext cx="2171700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体験そのものを忘れているため、繰り返し質問する</a:t>
            </a:r>
            <a:endParaRPr lang="en-US" sz="727" dirty="0"/>
          </a:p>
        </p:txBody>
      </p:sp>
      <p:sp>
        <p:nvSpPr>
          <p:cNvPr id="11" name="Shape 6"/>
          <p:cNvSpPr/>
          <p:nvPr/>
        </p:nvSpPr>
        <p:spPr>
          <a:xfrm>
            <a:off x="3314700" y="1485900"/>
            <a:ext cx="2514600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7"/>
          <p:cNvSpPr/>
          <p:nvPr/>
        </p:nvSpPr>
        <p:spPr>
          <a:xfrm>
            <a:off x="4286250" y="1700213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3413" y="1857375"/>
            <a:ext cx="257175" cy="257175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3486150" y="2414588"/>
            <a:ext cx="21717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段取りが急に苦手になる</a:t>
            </a:r>
            <a:endParaRPr lang="en-US" sz="885" dirty="0"/>
          </a:p>
        </p:txBody>
      </p:sp>
      <p:sp>
        <p:nvSpPr>
          <p:cNvPr id="15" name="Text 9"/>
          <p:cNvSpPr/>
          <p:nvPr/>
        </p:nvSpPr>
        <p:spPr>
          <a:xfrm>
            <a:off x="3486150" y="2731759"/>
            <a:ext cx="2171700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料理や買い物など、複数の手順を要する作業が困難に</a:t>
            </a:r>
            <a:endParaRPr lang="en-US" sz="727" dirty="0"/>
          </a:p>
        </p:txBody>
      </p:sp>
      <p:sp>
        <p:nvSpPr>
          <p:cNvPr id="16" name="Shape 10"/>
          <p:cNvSpPr/>
          <p:nvPr/>
        </p:nvSpPr>
        <p:spPr>
          <a:xfrm>
            <a:off x="6057900" y="1485900"/>
            <a:ext cx="2514600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1"/>
          <p:cNvSpPr/>
          <p:nvPr/>
        </p:nvSpPr>
        <p:spPr>
          <a:xfrm>
            <a:off x="7029450" y="1700213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6613" y="1857375"/>
            <a:ext cx="257175" cy="257175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6229350" y="2414588"/>
            <a:ext cx="21717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物の管理が急にできなくなる</a:t>
            </a:r>
            <a:endParaRPr lang="en-US" sz="885" dirty="0"/>
          </a:p>
        </p:txBody>
      </p:sp>
      <p:sp>
        <p:nvSpPr>
          <p:cNvPr id="20" name="Text 13"/>
          <p:cNvSpPr/>
          <p:nvPr/>
        </p:nvSpPr>
        <p:spPr>
          <a:xfrm>
            <a:off x="6229350" y="2731759"/>
            <a:ext cx="21717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財布や鍵をよく失くす、置き場所を忘れる</a:t>
            </a:r>
            <a:endParaRPr lang="en-US" sz="727" dirty="0"/>
          </a:p>
        </p:txBody>
      </p:sp>
      <p:sp>
        <p:nvSpPr>
          <p:cNvPr id="21" name="Shape 14"/>
          <p:cNvSpPr/>
          <p:nvPr/>
        </p:nvSpPr>
        <p:spPr>
          <a:xfrm>
            <a:off x="571500" y="3486150"/>
            <a:ext cx="8001000" cy="714375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60315" y="3749018"/>
            <a:ext cx="321469" cy="257175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2596083" y="3657600"/>
            <a:ext cx="4387574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受診は「もの忘れ外来」「神経内科」が一般的</a:t>
            </a:r>
            <a:endParaRPr lang="en-US" sz="885" dirty="0"/>
          </a:p>
        </p:txBody>
      </p:sp>
      <p:sp>
        <p:nvSpPr>
          <p:cNvPr id="24" name="Text 16"/>
          <p:cNvSpPr/>
          <p:nvPr/>
        </p:nvSpPr>
        <p:spPr>
          <a:xfrm>
            <a:off x="2596083" y="3917621"/>
            <a:ext cx="4387574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早期発見により、進行を遅らせる治療が可能。かかりつけ医や地域包括支援センターでも相談可能</a:t>
            </a:r>
            <a:endParaRPr lang="en-US" sz="727" dirty="0"/>
          </a:p>
        </p:txBody>
      </p:sp>
      <p:sp>
        <p:nvSpPr>
          <p:cNvPr id="25" name="Text 17"/>
          <p:cNvSpPr/>
          <p:nvPr/>
        </p:nvSpPr>
        <p:spPr>
          <a:xfrm>
            <a:off x="571500" y="437197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引用元:厚生労働省「認知症の理解と対応」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認知症に備えるための家族の準備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2"/>
          <p:cNvSpPr/>
          <p:nvPr/>
        </p:nvSpPr>
        <p:spPr>
          <a:xfrm>
            <a:off x="2243138" y="1228725"/>
            <a:ext cx="571500" cy="571500"/>
          </a:xfrm>
          <a:prstGeom prst="ellipse">
            <a:avLst/>
          </a:prstGeom>
          <a:solidFill>
            <a:srgbClr val="5DADE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8153" y="1385888"/>
            <a:ext cx="321469" cy="2571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42950" y="1914525"/>
            <a:ext cx="35718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早めの情報共有(家族会議)</a:t>
            </a:r>
            <a:endParaRPr lang="en-US" sz="885" dirty="0"/>
          </a:p>
        </p:txBody>
      </p:sp>
      <p:sp>
        <p:nvSpPr>
          <p:cNvPr id="8" name="Text 4"/>
          <p:cNvSpPr/>
          <p:nvPr/>
        </p:nvSpPr>
        <p:spPr>
          <a:xfrm>
            <a:off x="742950" y="2231696"/>
            <a:ext cx="3571875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認知症の可能性について家族で話し合う
 介護の役割分担を事前に検討</a:t>
            </a:r>
            <a:endParaRPr lang="en-US" sz="727" dirty="0"/>
          </a:p>
        </p:txBody>
      </p:sp>
      <p:sp>
        <p:nvSpPr>
          <p:cNvPr id="9" name="Shape 5"/>
          <p:cNvSpPr/>
          <p:nvPr/>
        </p:nvSpPr>
        <p:spPr>
          <a:xfrm>
            <a:off x="4657725" y="105727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6329363" y="1228725"/>
            <a:ext cx="571500" cy="571500"/>
          </a:xfrm>
          <a:prstGeom prst="ellipse">
            <a:avLst/>
          </a:prstGeom>
          <a:solidFill>
            <a:srgbClr val="EC7063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8672" y="1385888"/>
            <a:ext cx="192881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829175" y="1914525"/>
            <a:ext cx="35718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本人の意思確認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4829175" y="2231696"/>
            <a:ext cx="3571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元気なうちに本人の希望を聞いておく
 介護施設の希望、延命治療の意思など
 エンディングノートの活用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571500" y="29432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0"/>
          <p:cNvSpPr/>
          <p:nvPr/>
        </p:nvSpPr>
        <p:spPr>
          <a:xfrm>
            <a:off x="2243138" y="3114675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4227" y="3271838"/>
            <a:ext cx="289322" cy="25717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42950" y="3800475"/>
            <a:ext cx="35718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重要書類の整理</a:t>
            </a:r>
            <a:endParaRPr lang="en-US" sz="885" dirty="0"/>
          </a:p>
        </p:txBody>
      </p:sp>
      <p:sp>
        <p:nvSpPr>
          <p:cNvPr id="18" name="Text 12"/>
          <p:cNvSpPr/>
          <p:nvPr/>
        </p:nvSpPr>
        <p:spPr>
          <a:xfrm>
            <a:off x="742950" y="4117646"/>
            <a:ext cx="3571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銀行口座、保険証券、不動産の権利書など
 重要書類の保管場所を家族で共有
 資産の一覧表を作成</a:t>
            </a:r>
            <a:endParaRPr lang="en-US" sz="727" dirty="0"/>
          </a:p>
        </p:txBody>
      </p:sp>
      <p:sp>
        <p:nvSpPr>
          <p:cNvPr id="19" name="Shape 13"/>
          <p:cNvSpPr/>
          <p:nvPr/>
        </p:nvSpPr>
        <p:spPr>
          <a:xfrm>
            <a:off x="4657725" y="2943225"/>
            <a:ext cx="3914775" cy="171450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4"/>
          <p:cNvSpPr/>
          <p:nvPr/>
        </p:nvSpPr>
        <p:spPr>
          <a:xfrm>
            <a:off x="6329363" y="3114675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6525" y="3271838"/>
            <a:ext cx="257175" cy="25717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4829175" y="3800475"/>
            <a:ext cx="357187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成年後見制度・任意後見制度の理解</a:t>
            </a:r>
            <a:endParaRPr lang="en-US" sz="885" dirty="0"/>
          </a:p>
        </p:txBody>
      </p:sp>
      <p:sp>
        <p:nvSpPr>
          <p:cNvPr id="23" name="Text 16"/>
          <p:cNvSpPr/>
          <p:nvPr/>
        </p:nvSpPr>
        <p:spPr>
          <a:xfrm>
            <a:off x="4829175" y="4117646"/>
            <a:ext cx="3571875" cy="54005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成年後見制度: 判断能力が不十分になった後に利用
 任意後見制度: 元気なうちに将来の後見人を決めておく
 専門家(弁護士、司法書士)への相談も検討</a:t>
            </a:r>
            <a:endParaRPr lang="en-US" sz="727" dirty="0"/>
          </a:p>
        </p:txBody>
      </p:sp>
      <p:sp>
        <p:nvSpPr>
          <p:cNvPr id="24" name="Text 17"/>
          <p:cNvSpPr/>
          <p:nvPr/>
        </p:nvSpPr>
        <p:spPr>
          <a:xfrm>
            <a:off x="571500" y="4857750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引用元:法務省「成年後見制度」
 https://www.moj.go.jp/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719</Words>
  <Application>Microsoft Macintosh PowerPoint</Application>
  <PresentationFormat>画面に合わせる (16:9)</PresentationFormat>
  <Paragraphs>140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2025-11-22T01:39:21Z</dcterms:created>
  <dcterms:modified xsi:type="dcterms:W3CDTF">2025-11-25T05:16:35Z</dcterms:modified>
</cp:coreProperties>
</file>