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54" d="100"/>
          <a:sy n="154" d="100"/>
        </p:scale>
        <p:origin x="3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329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1.png"/><Relationship Id="rId7" Type="http://schemas.openxmlformats.org/officeDocument/2006/relationships/image" Target="../media/image5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png"/><Relationship Id="rId3" Type="http://schemas.openxmlformats.org/officeDocument/2006/relationships/image" Target="../media/image1.png"/><Relationship Id="rId7" Type="http://schemas.openxmlformats.org/officeDocument/2006/relationships/image" Target="../media/image6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1.png"/><Relationship Id="rId5" Type="http://schemas.openxmlformats.org/officeDocument/2006/relationships/image" Target="../media/image60.png"/><Relationship Id="rId4" Type="http://schemas.openxmlformats.org/officeDocument/2006/relationships/image" Target="../media/image59.png"/><Relationship Id="rId9" Type="http://schemas.openxmlformats.org/officeDocument/2006/relationships/image" Target="../media/image6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7.png"/><Relationship Id="rId3" Type="http://schemas.openxmlformats.org/officeDocument/2006/relationships/image" Target="../media/image1.png"/><Relationship Id="rId7" Type="http://schemas.openxmlformats.org/officeDocument/2006/relationships/image" Target="../media/image21.png"/><Relationship Id="rId12" Type="http://schemas.openxmlformats.org/officeDocument/2006/relationships/image" Target="../media/image26.png"/><Relationship Id="rId17" Type="http://schemas.openxmlformats.org/officeDocument/2006/relationships/image" Target="../media/image31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5" Type="http://schemas.openxmlformats.org/officeDocument/2006/relationships/image" Target="../media/image2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Relationship Id="rId1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1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1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1900" y="862971"/>
            <a:ext cx="342900" cy="342900"/>
          </a:xfrm>
          <a:prstGeom prst="rect">
            <a:avLst/>
          </a:prstGeom>
        </p:spPr>
      </p:pic>
      <p:pic>
        <p:nvPicPr>
          <p:cNvPr id="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0550" y="862971"/>
            <a:ext cx="342900" cy="342900"/>
          </a:xfrm>
          <a:prstGeom prst="rect">
            <a:avLst/>
          </a:prstGeom>
        </p:spPr>
      </p:pic>
      <p:pic>
        <p:nvPicPr>
          <p:cNvPr id="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0" y="862971"/>
            <a:ext cx="342900" cy="342900"/>
          </a:xfrm>
          <a:prstGeom prst="rect">
            <a:avLst/>
          </a:prstGeom>
        </p:spPr>
      </p:pic>
      <p:sp>
        <p:nvSpPr>
          <p:cNvPr id="6" name="Text 0"/>
          <p:cNvSpPr/>
          <p:nvPr/>
        </p:nvSpPr>
        <p:spPr>
          <a:xfrm>
            <a:off x="2082543" y="1491621"/>
            <a:ext cx="4978915" cy="11887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4700"/>
              </a:lnSpc>
              <a:buNone/>
            </a:pPr>
            <a:r>
              <a:rPr lang="en-US" sz="3294" b="1" dirty="0">
                <a:solidFill>
                  <a:srgbClr val="2C3E50"/>
                </a:solidFill>
              </a:rPr>
              <a:t>忙しくても時間が増える
"逆算思考" の使い方</a:t>
            </a:r>
            <a:endParaRPr lang="en-US" sz="3294" dirty="0"/>
          </a:p>
        </p:txBody>
      </p:sp>
      <p:sp>
        <p:nvSpPr>
          <p:cNvPr id="7" name="Text 1"/>
          <p:cNvSpPr/>
          <p:nvPr/>
        </p:nvSpPr>
        <p:spPr>
          <a:xfrm>
            <a:off x="2082543" y="2966079"/>
            <a:ext cx="4978915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1704" dirty="0">
                <a:solidFill>
                  <a:srgbClr val="3498DB"/>
                </a:solidFill>
              </a:rPr>
              <a:t>公的データに基づく「計画力・時間管理」の科学</a:t>
            </a:r>
            <a:endParaRPr lang="en-US" sz="1704" dirty="0"/>
          </a:p>
        </p:txBody>
      </p:sp>
      <p:sp>
        <p:nvSpPr>
          <p:cNvPr id="8" name="Text 2"/>
          <p:cNvSpPr/>
          <p:nvPr/>
        </p:nvSpPr>
        <p:spPr>
          <a:xfrm>
            <a:off x="2082543" y="3880479"/>
            <a:ext cx="4978915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784" b="1" dirty="0">
                <a:solidFill>
                  <a:srgbClr val="34495E"/>
                </a:solidFill>
              </a:rPr>
              <a:t>引用元:</a:t>
            </a:r>
            <a:endParaRPr lang="en-US" sz="784" dirty="0"/>
          </a:p>
        </p:txBody>
      </p:sp>
      <p:sp>
        <p:nvSpPr>
          <p:cNvPr id="9" name="Text 3"/>
          <p:cNvSpPr/>
          <p:nvPr/>
        </p:nvSpPr>
        <p:spPr>
          <a:xfrm>
            <a:off x="2082543" y="4109079"/>
            <a:ext cx="4978915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厚生労働省、内閣府、総務省、JILPT</a:t>
            </a:r>
            <a:endParaRPr lang="en-US" sz="8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今日からできる"逆算思考の実践"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571500" y="885825"/>
            <a:ext cx="8001000" cy="214313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dirty="0">
                <a:solidFill>
                  <a:srgbClr val="3498DB"/>
                </a:solidFill>
              </a:rPr>
              <a:t>公的機関のデータにもとづく行動ポイント</a:t>
            </a:r>
            <a:endParaRPr lang="en-US" sz="1050" dirty="0"/>
          </a:p>
        </p:txBody>
      </p:sp>
      <p:sp>
        <p:nvSpPr>
          <p:cNvPr id="5" name="Shape 2"/>
          <p:cNvSpPr/>
          <p:nvPr/>
        </p:nvSpPr>
        <p:spPr>
          <a:xfrm>
            <a:off x="571500" y="1271588"/>
            <a:ext cx="8001000" cy="53148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6" name="Shape 3"/>
          <p:cNvSpPr/>
          <p:nvPr/>
        </p:nvSpPr>
        <p:spPr>
          <a:xfrm>
            <a:off x="742950" y="1358736"/>
            <a:ext cx="357188" cy="357188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4"/>
          <p:cNvSpPr/>
          <p:nvPr/>
        </p:nvSpPr>
        <p:spPr>
          <a:xfrm>
            <a:off x="835819" y="1408742"/>
            <a:ext cx="1714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①</a:t>
            </a:r>
            <a:endParaRPr lang="en-US" sz="1193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1588" y="1408742"/>
            <a:ext cx="257175" cy="257175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700213" y="1328738"/>
            <a:ext cx="1885950" cy="21715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ゴールを明確に書く</a:t>
            </a:r>
            <a:endParaRPr lang="en-US" sz="936" dirty="0"/>
          </a:p>
        </p:txBody>
      </p:sp>
      <p:sp>
        <p:nvSpPr>
          <p:cNvPr id="10" name="Text 6"/>
          <p:cNvSpPr/>
          <p:nvPr/>
        </p:nvSpPr>
        <p:spPr>
          <a:xfrm>
            <a:off x="1700213" y="1574471"/>
            <a:ext cx="1885950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0" dirty="0">
                <a:solidFill>
                  <a:srgbClr val="7F8C8D"/>
                </a:solidFill>
              </a:rPr>
              <a:t>具体的で測定可能な目標を設定(総務省)</a:t>
            </a:r>
            <a:endParaRPr lang="en-US" sz="780" dirty="0"/>
          </a:p>
        </p:txBody>
      </p:sp>
      <p:sp>
        <p:nvSpPr>
          <p:cNvPr id="11" name="Shape 7"/>
          <p:cNvSpPr/>
          <p:nvPr/>
        </p:nvSpPr>
        <p:spPr>
          <a:xfrm>
            <a:off x="571500" y="1860221"/>
            <a:ext cx="8001000" cy="53148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2" name="Shape 8"/>
          <p:cNvSpPr/>
          <p:nvPr/>
        </p:nvSpPr>
        <p:spPr>
          <a:xfrm>
            <a:off x="742950" y="1947370"/>
            <a:ext cx="357188" cy="357188"/>
          </a:xfrm>
          <a:prstGeom prst="ellipse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3" name="Text 9"/>
          <p:cNvSpPr/>
          <p:nvPr/>
        </p:nvSpPr>
        <p:spPr>
          <a:xfrm>
            <a:off x="835819" y="1997376"/>
            <a:ext cx="1714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②</a:t>
            </a:r>
            <a:endParaRPr lang="en-US" sz="1193" dirty="0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1588" y="1997376"/>
            <a:ext cx="289322" cy="257175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732359" y="1917371"/>
            <a:ext cx="2016379" cy="21715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作業を細かく分解・見える化</a:t>
            </a:r>
            <a:endParaRPr lang="en-US" sz="936" dirty="0"/>
          </a:p>
        </p:txBody>
      </p:sp>
      <p:sp>
        <p:nvSpPr>
          <p:cNvPr id="16" name="Text 11"/>
          <p:cNvSpPr/>
          <p:nvPr/>
        </p:nvSpPr>
        <p:spPr>
          <a:xfrm>
            <a:off x="1732359" y="2163105"/>
            <a:ext cx="2016379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0" dirty="0">
                <a:solidFill>
                  <a:srgbClr val="7F8C8D"/>
                </a:solidFill>
              </a:rPr>
              <a:t>タスクを細分化して、全体像を把握(JILPT)</a:t>
            </a:r>
            <a:endParaRPr lang="en-US" sz="780" dirty="0"/>
          </a:p>
        </p:txBody>
      </p:sp>
      <p:sp>
        <p:nvSpPr>
          <p:cNvPr id="17" name="Shape 12"/>
          <p:cNvSpPr/>
          <p:nvPr/>
        </p:nvSpPr>
        <p:spPr>
          <a:xfrm>
            <a:off x="571500" y="2448855"/>
            <a:ext cx="8001000" cy="53148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8" name="Shape 13"/>
          <p:cNvSpPr/>
          <p:nvPr/>
        </p:nvSpPr>
        <p:spPr>
          <a:xfrm>
            <a:off x="742950" y="2536003"/>
            <a:ext cx="357188" cy="357188"/>
          </a:xfrm>
          <a:prstGeom prst="ellipse">
            <a:avLst/>
          </a:prstGeom>
          <a:solidFill>
            <a:srgbClr val="52BE8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9" name="Text 14"/>
          <p:cNvSpPr/>
          <p:nvPr/>
        </p:nvSpPr>
        <p:spPr>
          <a:xfrm>
            <a:off x="835819" y="2586010"/>
            <a:ext cx="1714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③</a:t>
            </a:r>
            <a:endParaRPr lang="en-US" sz="1193" dirty="0"/>
          </a:p>
        </p:txBody>
      </p:sp>
      <p:pic>
        <p:nvPicPr>
          <p:cNvPr id="2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71588" y="2586010"/>
            <a:ext cx="289322" cy="257175"/>
          </a:xfrm>
          <a:prstGeom prst="rect">
            <a:avLst/>
          </a:prstGeom>
        </p:spPr>
      </p:pic>
      <p:sp>
        <p:nvSpPr>
          <p:cNvPr id="21" name="Text 15"/>
          <p:cNvSpPr/>
          <p:nvPr/>
        </p:nvSpPr>
        <p:spPr>
          <a:xfrm>
            <a:off x="1732359" y="2506005"/>
            <a:ext cx="1708082" cy="21715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優先順位を決めてから動く</a:t>
            </a:r>
            <a:endParaRPr lang="en-US" sz="936" dirty="0"/>
          </a:p>
        </p:txBody>
      </p:sp>
      <p:sp>
        <p:nvSpPr>
          <p:cNvPr id="22" name="Text 16"/>
          <p:cNvSpPr/>
          <p:nvPr/>
        </p:nvSpPr>
        <p:spPr>
          <a:xfrm>
            <a:off x="1732359" y="2751739"/>
            <a:ext cx="1708082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0" dirty="0">
                <a:solidFill>
                  <a:srgbClr val="7F8C8D"/>
                </a:solidFill>
              </a:rPr>
              <a:t>重要性・緊急性を基準に判断(厚労省)</a:t>
            </a:r>
            <a:endParaRPr lang="en-US" sz="780" dirty="0"/>
          </a:p>
        </p:txBody>
      </p:sp>
      <p:sp>
        <p:nvSpPr>
          <p:cNvPr id="23" name="Shape 17"/>
          <p:cNvSpPr/>
          <p:nvPr/>
        </p:nvSpPr>
        <p:spPr>
          <a:xfrm>
            <a:off x="571500" y="3037489"/>
            <a:ext cx="8001000" cy="53148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4" name="Shape 18"/>
          <p:cNvSpPr/>
          <p:nvPr/>
        </p:nvSpPr>
        <p:spPr>
          <a:xfrm>
            <a:off x="742950" y="3124637"/>
            <a:ext cx="357188" cy="357188"/>
          </a:xfrm>
          <a:prstGeom prst="ellipse">
            <a:avLst/>
          </a:prstGeom>
          <a:solidFill>
            <a:srgbClr val="9B59B6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25" name="Text 19"/>
          <p:cNvSpPr/>
          <p:nvPr/>
        </p:nvSpPr>
        <p:spPr>
          <a:xfrm>
            <a:off x="835819" y="3174643"/>
            <a:ext cx="1714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④</a:t>
            </a:r>
            <a:endParaRPr lang="en-US" sz="1193" dirty="0"/>
          </a:p>
        </p:txBody>
      </p:sp>
      <p:pic>
        <p:nvPicPr>
          <p:cNvPr id="26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71588" y="3174643"/>
            <a:ext cx="225028" cy="257175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1668066" y="3094639"/>
            <a:ext cx="1750135" cy="21715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予定に"枠"を作って組み込む</a:t>
            </a:r>
            <a:endParaRPr lang="en-US" sz="936" dirty="0"/>
          </a:p>
        </p:txBody>
      </p:sp>
      <p:sp>
        <p:nvSpPr>
          <p:cNvPr id="28" name="Text 21"/>
          <p:cNvSpPr/>
          <p:nvPr/>
        </p:nvSpPr>
        <p:spPr>
          <a:xfrm>
            <a:off x="1668066" y="3340373"/>
            <a:ext cx="1750135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0" dirty="0">
                <a:solidFill>
                  <a:srgbClr val="7F8C8D"/>
                </a:solidFill>
              </a:rPr>
              <a:t>計画的に業務時間を確保(内閣府)</a:t>
            </a:r>
            <a:endParaRPr lang="en-US" sz="780" dirty="0"/>
          </a:p>
        </p:txBody>
      </p:sp>
      <p:sp>
        <p:nvSpPr>
          <p:cNvPr id="29" name="Shape 22"/>
          <p:cNvSpPr/>
          <p:nvPr/>
        </p:nvSpPr>
        <p:spPr>
          <a:xfrm>
            <a:off x="571500" y="3626123"/>
            <a:ext cx="8001000" cy="531484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0" name="Shape 23"/>
          <p:cNvSpPr/>
          <p:nvPr/>
        </p:nvSpPr>
        <p:spPr>
          <a:xfrm>
            <a:off x="742950" y="3713271"/>
            <a:ext cx="357188" cy="357188"/>
          </a:xfrm>
          <a:prstGeom prst="ellipse">
            <a:avLst/>
          </a:prstGeom>
          <a:solidFill>
            <a:srgbClr val="F39C12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1" name="Text 24"/>
          <p:cNvSpPr/>
          <p:nvPr/>
        </p:nvSpPr>
        <p:spPr>
          <a:xfrm>
            <a:off x="835819" y="3763277"/>
            <a:ext cx="17145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⑤</a:t>
            </a:r>
            <a:endParaRPr lang="en-US" sz="1193" dirty="0"/>
          </a:p>
        </p:txBody>
      </p:sp>
      <p:pic>
        <p:nvPicPr>
          <p:cNvPr id="3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71588" y="3763277"/>
            <a:ext cx="257175" cy="257175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1700213" y="3683273"/>
            <a:ext cx="1885950" cy="21715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振り返りと調整を行う</a:t>
            </a:r>
            <a:endParaRPr lang="en-US" sz="936" dirty="0"/>
          </a:p>
        </p:txBody>
      </p:sp>
      <p:sp>
        <p:nvSpPr>
          <p:cNvPr id="34" name="Text 26"/>
          <p:cNvSpPr/>
          <p:nvPr/>
        </p:nvSpPr>
        <p:spPr>
          <a:xfrm>
            <a:off x="1700213" y="3929007"/>
            <a:ext cx="1885950" cy="1714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80" dirty="0">
                <a:solidFill>
                  <a:srgbClr val="7F8C8D"/>
                </a:solidFill>
              </a:rPr>
              <a:t>定期的に計画を見直す(行政計画と同じ)</a:t>
            </a:r>
            <a:endParaRPr lang="en-US" sz="780" dirty="0"/>
          </a:p>
        </p:txBody>
      </p:sp>
      <p:sp>
        <p:nvSpPr>
          <p:cNvPr id="35" name="Shape 27"/>
          <p:cNvSpPr/>
          <p:nvPr/>
        </p:nvSpPr>
        <p:spPr>
          <a:xfrm>
            <a:off x="571500" y="4300482"/>
            <a:ext cx="8001000" cy="422904"/>
          </a:xfrm>
          <a:prstGeom prst="rect">
            <a:avLst/>
          </a:prstGeom>
          <a:solidFill>
            <a:srgbClr val="E8F8F5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36" name="Text 28"/>
          <p:cNvSpPr/>
          <p:nvPr/>
        </p:nvSpPr>
        <p:spPr>
          <a:xfrm>
            <a:off x="800100" y="4386207"/>
            <a:ext cx="7543800" cy="25145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→ 忙しくても</a:t>
            </a:r>
            <a:r>
              <a:rPr lang="en-US" sz="1090" b="1" dirty="0">
                <a:solidFill>
                  <a:srgbClr val="52BE80"/>
                </a:solidFill>
              </a:rPr>
              <a:t>「時間が増えたように感じる」</a:t>
            </a:r>
            <a:r>
              <a:rPr lang="en-US" sz="1090" b="1" dirty="0">
                <a:solidFill>
                  <a:srgbClr val="2C3E50"/>
                </a:solidFill>
              </a:rPr>
              <a:t>状態をつくれる</a:t>
            </a:r>
            <a:endParaRPr lang="en-US" sz="1090" dirty="0"/>
          </a:p>
        </p:txBody>
      </p:sp>
      <p:sp>
        <p:nvSpPr>
          <p:cNvPr id="37" name="Text 29"/>
          <p:cNvSpPr/>
          <p:nvPr/>
        </p:nvSpPr>
        <p:spPr>
          <a:xfrm>
            <a:off x="571500" y="4837686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引用元:厚生労働省、内閣府、総務省、JILPT</a:t>
            </a:r>
            <a:endParaRPr lang="en-US" sz="62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285750"/>
            <a:ext cx="8286750" cy="407194"/>
          </a:xfrm>
          <a:prstGeom prst="rect">
            <a:avLst/>
          </a:prstGeom>
          <a:noFill/>
          <a:ln/>
        </p:spPr>
        <p:txBody>
          <a:bodyPr wrap="none" lIns="0" tIns="0" rIns="0" bIns="102108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397" b="1" dirty="0">
                <a:solidFill>
                  <a:srgbClr val="2C3E50"/>
                </a:solidFill>
              </a:rPr>
              <a:t>総合免責事項（Comprehensive Disclaimer）</a:t>
            </a:r>
            <a:endParaRPr lang="en-US" sz="1397" dirty="0"/>
          </a:p>
        </p:txBody>
      </p:sp>
      <p:pic>
        <p:nvPicPr>
          <p:cNvPr id="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25" y="892969"/>
            <a:ext cx="114300" cy="1143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628650" y="864394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本資料は、</a:t>
            </a:r>
            <a:r>
              <a:rPr lang="en-US" sz="683" b="1" dirty="0">
                <a:solidFill>
                  <a:srgbClr val="34495E"/>
                </a:solidFill>
              </a:rPr>
              <a:t>研修および一般的な情報提供のみを目的</a:t>
            </a:r>
            <a:r>
              <a:rPr lang="en-US" sz="727" dirty="0">
                <a:solidFill>
                  <a:srgbClr val="34495E"/>
                </a:solidFill>
              </a:rPr>
              <a:t>として作成されたものであり、特定の個人または団体に対する専門的助言（法律、税務、金融、投資、経営その他一切の専門的判断を含む）を提供するものではありません。</a:t>
            </a:r>
            <a:endParaRPr lang="en-US" sz="727" dirty="0"/>
          </a:p>
        </p:txBody>
      </p:sp>
      <p:pic>
        <p:nvPicPr>
          <p:cNvPr id="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25" y="1318692"/>
            <a:ext cx="114300" cy="114300"/>
          </a:xfrm>
          <a:prstGeom prst="rect">
            <a:avLst/>
          </a:prstGeom>
        </p:spPr>
      </p:pic>
      <p:sp>
        <p:nvSpPr>
          <p:cNvPr id="7" name="Text 2"/>
          <p:cNvSpPr/>
          <p:nvPr/>
        </p:nvSpPr>
        <p:spPr>
          <a:xfrm>
            <a:off x="628650" y="1290117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本資料に記載された内容は、作成時点において信頼できると判断した政府機関・公的機関等の情報に基づいていますが、</a:t>
            </a:r>
            <a:r>
              <a:rPr lang="en-US" sz="683" b="1" dirty="0">
                <a:solidFill>
                  <a:srgbClr val="34495E"/>
                </a:solidFill>
              </a:rPr>
              <a:t>その正確性、完全性、適時性を保証するものではありません</a:t>
            </a:r>
            <a:r>
              <a:rPr lang="en-US" sz="727" dirty="0">
                <a:solidFill>
                  <a:srgbClr val="34495E"/>
                </a:solidFill>
              </a:rPr>
              <a:t>。また、今後の法令改正、制度変更、経済環境の変動その他の事情により、内容が適合しない可能性があります。</a:t>
            </a:r>
            <a:endParaRPr lang="en-US" sz="727" dirty="0"/>
          </a:p>
        </p:txBody>
      </p:sp>
      <p:pic>
        <p:nvPicPr>
          <p:cNvPr id="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8625" y="1744414"/>
            <a:ext cx="142875" cy="114300"/>
          </a:xfrm>
          <a:prstGeom prst="rect">
            <a:avLst/>
          </a:prstGeom>
        </p:spPr>
      </p:pic>
      <p:sp>
        <p:nvSpPr>
          <p:cNvPr id="9" name="Text 3"/>
          <p:cNvSpPr/>
          <p:nvPr/>
        </p:nvSpPr>
        <p:spPr>
          <a:xfrm>
            <a:off x="657225" y="1715839"/>
            <a:ext cx="8058150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本資料の内容に基づいて行われる一切の判断、行動、意思決定については、</a:t>
            </a:r>
            <a:r>
              <a:rPr lang="en-US" sz="683" b="1" dirty="0">
                <a:solidFill>
                  <a:srgbClr val="34495E"/>
                </a:solidFill>
              </a:rPr>
              <a:t>利用者自身の責任において行われるもの</a:t>
            </a:r>
            <a:r>
              <a:rPr lang="en-US" sz="727" dirty="0">
                <a:solidFill>
                  <a:srgbClr val="34495E"/>
                </a:solidFill>
              </a:rPr>
              <a:t>とし、本資料の作成者・提供者は、資料の使用または使用不能により直接的・間接的に生じた損害、結果、損失、不利益について、</a:t>
            </a:r>
            <a:r>
              <a:rPr lang="en-US" sz="683" b="1" dirty="0">
                <a:solidFill>
                  <a:srgbClr val="34495E"/>
                </a:solidFill>
              </a:rPr>
              <a:t>如何なる場合も責任を負わないものとします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pic>
        <p:nvPicPr>
          <p:cNvPr id="10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625" y="2170137"/>
            <a:ext cx="114300" cy="114300"/>
          </a:xfrm>
          <a:prstGeom prst="rect">
            <a:avLst/>
          </a:prstGeom>
        </p:spPr>
      </p:pic>
      <p:sp>
        <p:nvSpPr>
          <p:cNvPr id="11" name="Text 4"/>
          <p:cNvSpPr/>
          <p:nvPr/>
        </p:nvSpPr>
        <p:spPr>
          <a:xfrm>
            <a:off x="628650" y="2141562"/>
            <a:ext cx="8086725" cy="33999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また、本資料の内容は</a:t>
            </a:r>
            <a:r>
              <a:rPr lang="en-US" sz="683" b="1" dirty="0">
                <a:solidFill>
                  <a:srgbClr val="34495E"/>
                </a:solidFill>
              </a:rPr>
              <a:t>将来の結果を保証するものではなく</a:t>
            </a:r>
            <a:r>
              <a:rPr lang="en-US" sz="727" dirty="0">
                <a:solidFill>
                  <a:srgbClr val="34495E"/>
                </a:solidFill>
              </a:rPr>
              <a:t>、利用者が本資料をどのように利用するかに関して、当方は一切の関与・管理を行いません。利用者は、</a:t>
            </a:r>
            <a:r>
              <a:rPr lang="en-US" sz="683" b="1" dirty="0">
                <a:solidFill>
                  <a:srgbClr val="34495E"/>
                </a:solidFill>
              </a:rPr>
              <a:t>必要に応じて専門家（弁護士、税理士、社会保険労務士、ファイナンシャルプランナー等）に相談の上、自己の判断で対応するものとします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pic>
        <p:nvPicPr>
          <p:cNvPr id="12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8625" y="2595860"/>
            <a:ext cx="114300" cy="114300"/>
          </a:xfrm>
          <a:prstGeom prst="rect">
            <a:avLst/>
          </a:prstGeom>
        </p:spPr>
      </p:pic>
      <p:sp>
        <p:nvSpPr>
          <p:cNvPr id="13" name="Text 5"/>
          <p:cNvSpPr/>
          <p:nvPr/>
        </p:nvSpPr>
        <p:spPr>
          <a:xfrm>
            <a:off x="628650" y="2567285"/>
            <a:ext cx="7485952" cy="16999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727" dirty="0">
                <a:solidFill>
                  <a:srgbClr val="34495E"/>
                </a:solidFill>
              </a:rPr>
              <a:t>本資料の</a:t>
            </a:r>
            <a:r>
              <a:rPr lang="en-US" sz="683" b="1" dirty="0">
                <a:solidFill>
                  <a:srgbClr val="34495E"/>
                </a:solidFill>
              </a:rPr>
              <a:t>複製、転載、引用等は自由</a:t>
            </a:r>
            <a:r>
              <a:rPr lang="en-US" sz="727" dirty="0">
                <a:solidFill>
                  <a:srgbClr val="34495E"/>
                </a:solidFill>
              </a:rPr>
              <a:t>ですが、それらの利用により発生したいかなるトラブル、紛争、法的問題についても、</a:t>
            </a:r>
            <a:r>
              <a:rPr lang="en-US" sz="683" b="1" dirty="0">
                <a:solidFill>
                  <a:srgbClr val="34495E"/>
                </a:solidFill>
              </a:rPr>
              <a:t>当方は一切の責任を負わないものとします</a:t>
            </a:r>
            <a:r>
              <a:rPr lang="en-US" sz="727" dirty="0">
                <a:solidFill>
                  <a:srgbClr val="34495E"/>
                </a:solidFill>
              </a:rPr>
              <a:t>。</a:t>
            </a:r>
            <a:endParaRPr lang="en-US" sz="727" dirty="0"/>
          </a:p>
        </p:txBody>
      </p:sp>
      <p:sp>
        <p:nvSpPr>
          <p:cNvPr id="14" name="Shape 6"/>
          <p:cNvSpPr/>
          <p:nvPr/>
        </p:nvSpPr>
        <p:spPr>
          <a:xfrm>
            <a:off x="428625" y="2851584"/>
            <a:ext cx="8286750" cy="500063"/>
          </a:xfrm>
          <a:prstGeom prst="rect">
            <a:avLst/>
          </a:prstGeom>
          <a:solidFill>
            <a:srgbClr val="FFF3E0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Shape 7"/>
          <p:cNvSpPr/>
          <p:nvPr/>
        </p:nvSpPr>
        <p:spPr>
          <a:xfrm>
            <a:off x="428625" y="2851584"/>
            <a:ext cx="28575" cy="500063"/>
          </a:xfrm>
          <a:prstGeom prst="rect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1500" y="2994459"/>
            <a:ext cx="128588" cy="128588"/>
          </a:xfrm>
          <a:prstGeom prst="rect">
            <a:avLst/>
          </a:prstGeom>
        </p:spPr>
      </p:pic>
      <p:sp>
        <p:nvSpPr>
          <p:cNvPr id="17" name="Text 8"/>
          <p:cNvSpPr/>
          <p:nvPr/>
        </p:nvSpPr>
        <p:spPr>
          <a:xfrm>
            <a:off x="785813" y="2965884"/>
            <a:ext cx="5561409" cy="18216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734" b="1" dirty="0">
                <a:solidFill>
                  <a:srgbClr val="2C3E50"/>
                </a:solidFill>
              </a:rPr>
              <a:t>利用者は、本資料の利用に関し、当方が一切の責任を負わないことに同意のうえ、本資料を利用するものとします。</a:t>
            </a:r>
            <a:endParaRPr lang="en-US" sz="73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なぜ逆算思考が必要なのか?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57275"/>
            <a:ext cx="8001000" cy="1000125"/>
          </a:xfrm>
          <a:prstGeom prst="rect">
            <a:avLst/>
          </a:prstGeom>
          <a:solidFill>
            <a:srgbClr val="EBF5F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71613" y="1365879"/>
            <a:ext cx="457200" cy="45720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2100263" y="1285875"/>
            <a:ext cx="5572125" cy="6172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2C3E50"/>
                </a:solidFill>
              </a:rPr>
              <a:t>厚生労働省は、働き方改革の中で
 「業務の優先順位づけ」「業務の可視化」が生産性向上に直結すると明示</a:t>
            </a:r>
            <a:endParaRPr lang="en-US" sz="1193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371725"/>
            <a:ext cx="200025" cy="20002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885825" y="2343150"/>
            <a:ext cx="3600450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厚生労働省は、働き方改革の中で</a:t>
            </a:r>
            <a:r>
              <a:rPr lang="en-US" sz="834" b="1" dirty="0">
                <a:solidFill>
                  <a:srgbClr val="34495E"/>
                </a:solidFill>
              </a:rPr>
              <a:t>「業務の優先順位づけ」「業務の可視化」が生産性向上に直結</a:t>
            </a:r>
            <a:r>
              <a:rPr lang="en-US" sz="888" dirty="0">
                <a:solidFill>
                  <a:srgbClr val="34495E"/>
                </a:solidFill>
              </a:rPr>
              <a:t>すると明示</a:t>
            </a:r>
            <a:endParaRPr lang="en-US" sz="888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7725" y="2371725"/>
            <a:ext cx="200025" cy="200025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4972050" y="2343150"/>
            <a:ext cx="3600450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逆算思考は、</a:t>
            </a:r>
            <a:r>
              <a:rPr lang="en-US" sz="834" b="1" dirty="0">
                <a:solidFill>
                  <a:srgbClr val="34495E"/>
                </a:solidFill>
              </a:rPr>
              <a:t>"ゴール → やること → 今すべきこと"</a:t>
            </a:r>
            <a:r>
              <a:rPr lang="en-US" sz="888" dirty="0">
                <a:solidFill>
                  <a:srgbClr val="34495E"/>
                </a:solidFill>
              </a:rPr>
              <a:t> に整理する手法</a:t>
            </a:r>
            <a:endParaRPr lang="en-US" sz="888" dirty="0"/>
          </a:p>
        </p:txBody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980339"/>
            <a:ext cx="200025" cy="200025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885825" y="2951764"/>
            <a:ext cx="2550375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限られた時間でも成果を出す</a:t>
            </a:r>
            <a:r>
              <a:rPr lang="en-US" sz="888" dirty="0">
                <a:solidFill>
                  <a:srgbClr val="34495E"/>
                </a:solidFill>
              </a:rPr>
              <a:t>ための基本になる</a:t>
            </a:r>
            <a:endParaRPr lang="en-US" sz="834" dirty="0"/>
          </a:p>
        </p:txBody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7725" y="2980339"/>
            <a:ext cx="175022" cy="200025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4947047" y="2951764"/>
            <a:ext cx="2669418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計画的な業務遂行が、</a:t>
            </a:r>
            <a:r>
              <a:rPr lang="en-US" sz="834" b="1" dirty="0">
                <a:solidFill>
                  <a:srgbClr val="34495E"/>
                </a:solidFill>
              </a:rPr>
              <a:t>時間の有効活用</a:t>
            </a:r>
            <a:r>
              <a:rPr lang="en-US" sz="888" dirty="0">
                <a:solidFill>
                  <a:srgbClr val="34495E"/>
                </a:solidFill>
              </a:rPr>
              <a:t>につながる</a:t>
            </a:r>
            <a:endParaRPr lang="en-US" sz="888" dirty="0"/>
          </a:p>
        </p:txBody>
      </p:sp>
      <p:sp>
        <p:nvSpPr>
          <p:cNvPr id="15" name="Text 7"/>
          <p:cNvSpPr/>
          <p:nvPr/>
        </p:nvSpPr>
        <p:spPr>
          <a:xfrm>
            <a:off x="571500" y="3608989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引用元:厚生労働省「働き方改革推進支援」
 https://www.mhlw.go.jp/</a:t>
            </a:r>
            <a:endParaRPr lang="en-US" sz="62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逆算思考とは?(公的情報に基づく定義)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571500" y="1000125"/>
            <a:ext cx="8001000" cy="5143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公的機関では「逆算思考」という単語は使わないが、
 以下の考え方が一致している:</a:t>
            </a:r>
            <a:endParaRPr lang="en-US" sz="987" dirty="0"/>
          </a:p>
        </p:txBody>
      </p:sp>
      <p:sp>
        <p:nvSpPr>
          <p:cNvPr id="5" name="Shape 2"/>
          <p:cNvSpPr/>
          <p:nvPr/>
        </p:nvSpPr>
        <p:spPr>
          <a:xfrm>
            <a:off x="571500" y="1743075"/>
            <a:ext cx="8001000" cy="1000125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100" y="1914525"/>
            <a:ext cx="342900" cy="34290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314450" y="1914525"/>
            <a:ext cx="3660167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3498DB"/>
                </a:solidFill>
              </a:rPr>
              <a:t>内閣府:</a:t>
            </a:r>
            <a:endParaRPr lang="en-US" sz="987" dirty="0"/>
          </a:p>
        </p:txBody>
      </p:sp>
      <p:sp>
        <p:nvSpPr>
          <p:cNvPr id="8" name="Text 4"/>
          <p:cNvSpPr/>
          <p:nvPr/>
        </p:nvSpPr>
        <p:spPr>
          <a:xfrm>
            <a:off x="1314450" y="2228850"/>
            <a:ext cx="3660167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42" dirty="0">
                <a:solidFill>
                  <a:srgbClr val="34495E"/>
                </a:solidFill>
              </a:rPr>
              <a:t>計画立案では </a:t>
            </a:r>
            <a:r>
              <a:rPr lang="en-US" sz="885" b="1" dirty="0">
                <a:solidFill>
                  <a:srgbClr val="34495E"/>
                </a:solidFill>
              </a:rPr>
              <a:t>"目的→手段→行動"</a:t>
            </a:r>
            <a:r>
              <a:rPr lang="en-US" sz="942" dirty="0">
                <a:solidFill>
                  <a:srgbClr val="34495E"/>
                </a:solidFill>
              </a:rPr>
              <a:t> の順で整理することが効果的</a:t>
            </a:r>
            <a:endParaRPr lang="en-US" sz="942" dirty="0"/>
          </a:p>
        </p:txBody>
      </p:sp>
      <p:sp>
        <p:nvSpPr>
          <p:cNvPr id="9" name="Shape 5"/>
          <p:cNvSpPr/>
          <p:nvPr/>
        </p:nvSpPr>
        <p:spPr>
          <a:xfrm>
            <a:off x="571500" y="2914650"/>
            <a:ext cx="8001000" cy="1000125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0100" y="3086100"/>
            <a:ext cx="257175" cy="3429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1228725" y="3086100"/>
            <a:ext cx="3593306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E74C3C"/>
                </a:solidFill>
              </a:rPr>
              <a:t>JILPT(労働政策研究・研修機構):</a:t>
            </a:r>
            <a:endParaRPr lang="en-US" sz="987" dirty="0"/>
          </a:p>
        </p:txBody>
      </p:sp>
      <p:sp>
        <p:nvSpPr>
          <p:cNvPr id="12" name="Text 7"/>
          <p:cNvSpPr/>
          <p:nvPr/>
        </p:nvSpPr>
        <p:spPr>
          <a:xfrm>
            <a:off x="1228725" y="3400425"/>
            <a:ext cx="3593306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42" dirty="0">
                <a:solidFill>
                  <a:srgbClr val="34495E"/>
                </a:solidFill>
              </a:rPr>
              <a:t>成果を高めるには</a:t>
            </a:r>
            <a:r>
              <a:rPr lang="en-US" sz="885" b="1" dirty="0">
                <a:solidFill>
                  <a:srgbClr val="34495E"/>
                </a:solidFill>
              </a:rPr>
              <a:t>"目標から逆に工程を組み立てる"</a:t>
            </a:r>
            <a:r>
              <a:rPr lang="en-US" sz="942" dirty="0">
                <a:solidFill>
                  <a:srgbClr val="34495E"/>
                </a:solidFill>
              </a:rPr>
              <a:t>ことが重要</a:t>
            </a:r>
            <a:endParaRPr lang="en-US" sz="942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" y="4171950"/>
            <a:ext cx="171450" cy="17145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857250" y="4143375"/>
            <a:ext cx="3279037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公的機関の計画手法と逆算思考は、</a:t>
            </a:r>
            <a:r>
              <a:rPr lang="en-US" sz="834" b="1" dirty="0">
                <a:solidFill>
                  <a:srgbClr val="34495E"/>
                </a:solidFill>
              </a:rPr>
              <a:t>本質的に同じアプローチ</a:t>
            </a:r>
            <a:endParaRPr lang="en-US" sz="888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57725" y="4171950"/>
            <a:ext cx="171450" cy="17145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4943475" y="4143375"/>
            <a:ext cx="2782323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ゴールから逆算することで、</a:t>
            </a:r>
            <a:r>
              <a:rPr lang="en-US" sz="834" b="1" dirty="0">
                <a:solidFill>
                  <a:srgbClr val="34495E"/>
                </a:solidFill>
              </a:rPr>
              <a:t>無駄な作業を減らせる</a:t>
            </a:r>
            <a:endParaRPr lang="en-US" sz="888" dirty="0"/>
          </a:p>
        </p:txBody>
      </p:sp>
      <p:sp>
        <p:nvSpPr>
          <p:cNvPr id="17" name="Text 10"/>
          <p:cNvSpPr/>
          <p:nvPr/>
        </p:nvSpPr>
        <p:spPr>
          <a:xfrm>
            <a:off x="571500" y="4704857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引用元:内閣府「政策評価のための計画立案指針」、JILPT「ワーク・ライフ・バランスと生産性」</a:t>
            </a:r>
            <a:endParaRPr lang="en-US" sz="62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71500" y="428625"/>
            <a:ext cx="571500" cy="571500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4" name="Text 1"/>
          <p:cNvSpPr/>
          <p:nvPr/>
        </p:nvSpPr>
        <p:spPr>
          <a:xfrm>
            <a:off x="571500" y="428625"/>
            <a:ext cx="571500" cy="571500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4100"/>
              </a:lnSpc>
              <a:buNone/>
            </a:pPr>
            <a:r>
              <a:rPr lang="en-US" sz="2436" b="1" dirty="0">
                <a:solidFill>
                  <a:srgbClr val="FFFFFF"/>
                </a:solidFill>
              </a:rPr>
              <a:t>①</a:t>
            </a:r>
            <a:endParaRPr lang="en-US" sz="2436" dirty="0"/>
          </a:p>
        </p:txBody>
      </p:sp>
      <p:sp>
        <p:nvSpPr>
          <p:cNvPr id="5" name="Text 2"/>
          <p:cNvSpPr/>
          <p:nvPr/>
        </p:nvSpPr>
        <p:spPr>
          <a:xfrm>
            <a:off x="1314450" y="542925"/>
            <a:ext cx="3488438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逆算思考のステップ① ゴール設定</a:t>
            </a:r>
            <a:endParaRPr lang="en-US" sz="1602" dirty="0"/>
          </a:p>
        </p:txBody>
      </p:sp>
      <p:sp>
        <p:nvSpPr>
          <p:cNvPr id="6" name="Shape 3"/>
          <p:cNvSpPr/>
          <p:nvPr/>
        </p:nvSpPr>
        <p:spPr>
          <a:xfrm>
            <a:off x="571500" y="1228725"/>
            <a:ext cx="8001000" cy="714375"/>
          </a:xfrm>
          <a:prstGeom prst="rect">
            <a:avLst/>
          </a:prstGeom>
          <a:solidFill>
            <a:srgbClr val="EBF5F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7" name="Text 4"/>
          <p:cNvSpPr/>
          <p:nvPr/>
        </p:nvSpPr>
        <p:spPr>
          <a:xfrm>
            <a:off x="800100" y="1400175"/>
            <a:ext cx="7543800" cy="48862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総務省は行政計画策定で
 「具体的で測定可能な目標設定(SMARTに近い考え方)」を推奨している</a:t>
            </a:r>
            <a:endParaRPr lang="en-US" sz="936" dirty="0"/>
          </a:p>
        </p:txBody>
      </p:sp>
      <p:sp>
        <p:nvSpPr>
          <p:cNvPr id="8" name="Text 5"/>
          <p:cNvSpPr/>
          <p:nvPr/>
        </p:nvSpPr>
        <p:spPr>
          <a:xfrm>
            <a:off x="571500" y="2171700"/>
            <a:ext cx="8001000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2C3E50"/>
                </a:solidFill>
              </a:rPr>
              <a:t>逆算思考では、まず以下を明確にする:</a:t>
            </a:r>
            <a:endParaRPr lang="en-US" sz="885" dirty="0"/>
          </a:p>
        </p:txBody>
      </p:sp>
      <p:sp>
        <p:nvSpPr>
          <p:cNvPr id="9" name="Shape 6"/>
          <p:cNvSpPr/>
          <p:nvPr/>
        </p:nvSpPr>
        <p:spPr>
          <a:xfrm>
            <a:off x="571500" y="2574596"/>
            <a:ext cx="2590781" cy="1135856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6872" y="2746046"/>
            <a:ext cx="300038" cy="34290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1509703" y="3203246"/>
            <a:ext cx="714375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いつまでに</a:t>
            </a:r>
            <a:endParaRPr lang="en-US" sz="987" dirty="0"/>
          </a:p>
        </p:txBody>
      </p:sp>
      <p:sp>
        <p:nvSpPr>
          <p:cNvPr id="12" name="Text 8"/>
          <p:cNvSpPr/>
          <p:nvPr/>
        </p:nvSpPr>
        <p:spPr>
          <a:xfrm>
            <a:off x="1438266" y="3517571"/>
            <a:ext cx="857250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期限を明確に設定</a:t>
            </a:r>
            <a:endParaRPr lang="en-US" sz="780" dirty="0"/>
          </a:p>
        </p:txBody>
      </p:sp>
      <p:sp>
        <p:nvSpPr>
          <p:cNvPr id="13" name="Shape 9"/>
          <p:cNvSpPr/>
          <p:nvPr/>
        </p:nvSpPr>
        <p:spPr>
          <a:xfrm>
            <a:off x="3276581" y="2574596"/>
            <a:ext cx="2590809" cy="1135856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0522" y="2746046"/>
            <a:ext cx="342900" cy="34290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4071910" y="3203246"/>
            <a:ext cx="1000125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何を達成するか</a:t>
            </a:r>
            <a:endParaRPr lang="en-US" sz="987" dirty="0"/>
          </a:p>
        </p:txBody>
      </p:sp>
      <p:sp>
        <p:nvSpPr>
          <p:cNvPr id="16" name="Text 11"/>
          <p:cNvSpPr/>
          <p:nvPr/>
        </p:nvSpPr>
        <p:spPr>
          <a:xfrm>
            <a:off x="4089769" y="3517571"/>
            <a:ext cx="964406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具体的な成果を定義</a:t>
            </a:r>
            <a:endParaRPr lang="en-US" sz="780" dirty="0"/>
          </a:p>
        </p:txBody>
      </p:sp>
      <p:sp>
        <p:nvSpPr>
          <p:cNvPr id="17" name="Shape 12"/>
          <p:cNvSpPr/>
          <p:nvPr/>
        </p:nvSpPr>
        <p:spPr>
          <a:xfrm>
            <a:off x="5981691" y="2574596"/>
            <a:ext cx="2590781" cy="1135856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05631" y="2746046"/>
            <a:ext cx="342900" cy="34290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6319093" y="3203246"/>
            <a:ext cx="1915976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どの状態になっていればOKか</a:t>
            </a:r>
            <a:endParaRPr lang="en-US" sz="987" dirty="0"/>
          </a:p>
        </p:txBody>
      </p:sp>
      <p:sp>
        <p:nvSpPr>
          <p:cNvPr id="20" name="Text 14"/>
          <p:cNvSpPr/>
          <p:nvPr/>
        </p:nvSpPr>
        <p:spPr>
          <a:xfrm>
            <a:off x="6848456" y="3517571"/>
            <a:ext cx="857250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達成基準を明確化</a:t>
            </a:r>
            <a:endParaRPr lang="en-US" sz="780" dirty="0"/>
          </a:p>
        </p:txBody>
      </p:sp>
      <p:pic>
        <p:nvPicPr>
          <p:cNvPr id="2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3967628"/>
            <a:ext cx="171450" cy="17145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857250" y="3939053"/>
            <a:ext cx="1700240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曖昧な目標では、逆算できない</a:t>
            </a:r>
            <a:endParaRPr lang="en-US" sz="888" dirty="0"/>
          </a:p>
        </p:txBody>
      </p:sp>
      <p:pic>
        <p:nvPicPr>
          <p:cNvPr id="2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57725" y="3967628"/>
            <a:ext cx="171450" cy="17145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4943475" y="3939053"/>
            <a:ext cx="2305031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具体的な目標設定が、計画の精度を高める</a:t>
            </a:r>
            <a:endParaRPr lang="en-US" sz="888" dirty="0"/>
          </a:p>
        </p:txBody>
      </p:sp>
      <p:sp>
        <p:nvSpPr>
          <p:cNvPr id="25" name="Text 17"/>
          <p:cNvSpPr/>
          <p:nvPr/>
        </p:nvSpPr>
        <p:spPr>
          <a:xfrm>
            <a:off x="571500" y="4500535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引用元:総務省「行政評価の計画作成における目標設定」
 https://www.soumu.go.jp/</a:t>
            </a:r>
            <a:endParaRPr lang="en-US" sz="62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逆算思考のステップ② 工程の分解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28700"/>
            <a:ext cx="8001000" cy="857250"/>
          </a:xfrm>
          <a:prstGeom prst="rect">
            <a:avLst/>
          </a:prstGeom>
          <a:solidFill>
            <a:srgbClr val="EBF5F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0100" y="1283001"/>
            <a:ext cx="450056" cy="4000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421606" y="1200150"/>
            <a:ext cx="3790457" cy="5657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JILPTは、業務効率化のポイントとして
 「タスクの分解(細分化)」「見える化」を強調している</a:t>
            </a:r>
            <a:endParaRPr lang="en-US" sz="1090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2171700"/>
            <a:ext cx="171450" cy="171450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857250" y="2143125"/>
            <a:ext cx="4811176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42" dirty="0">
                <a:solidFill>
                  <a:srgbClr val="34495E"/>
                </a:solidFill>
              </a:rPr>
              <a:t>JILPTは、業務効率化のポイントとして</a:t>
            </a:r>
            <a:r>
              <a:rPr lang="en-US" sz="885" b="1" dirty="0">
                <a:solidFill>
                  <a:srgbClr val="34495E"/>
                </a:solidFill>
              </a:rPr>
              <a:t>「タスクの分解(細分化)」「見える化」</a:t>
            </a:r>
            <a:r>
              <a:rPr lang="en-US" sz="942" dirty="0">
                <a:solidFill>
                  <a:srgbClr val="34495E"/>
                </a:solidFill>
              </a:rPr>
              <a:t>を強調</a:t>
            </a:r>
            <a:endParaRPr lang="en-US" sz="942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" y="2517446"/>
            <a:ext cx="171450" cy="171450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857250" y="2515660"/>
            <a:ext cx="205742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34495E"/>
                </a:solidFill>
              </a:rPr>
              <a:t>ゴールを達成するための要素を分解</a:t>
            </a:r>
            <a:endParaRPr lang="en-US" sz="885" dirty="0"/>
          </a:p>
        </p:txBody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1500" y="2863193"/>
            <a:ext cx="171450" cy="171450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857250" y="2861407"/>
            <a:ext cx="1926245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34495E"/>
                </a:solidFill>
              </a:rPr>
              <a:t>今日できるレベルまで細かくする</a:t>
            </a:r>
            <a:endParaRPr lang="en-US" sz="885" dirty="0"/>
          </a:p>
        </p:txBody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1500" y="3208939"/>
            <a:ext cx="171450" cy="171450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857250" y="3207153"/>
            <a:ext cx="2175718" cy="17502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34495E"/>
                </a:solidFill>
              </a:rPr>
              <a:t>抜け漏れを減らすことで時間が増える</a:t>
            </a:r>
            <a:endParaRPr lang="en-US" sz="885" dirty="0"/>
          </a:p>
        </p:txBody>
      </p:sp>
      <p:pic>
        <p:nvPicPr>
          <p:cNvPr id="15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1500" y="3554685"/>
            <a:ext cx="192881" cy="171450"/>
          </a:xfrm>
          <a:prstGeom prst="rect">
            <a:avLst/>
          </a:prstGeom>
        </p:spPr>
      </p:pic>
      <p:sp>
        <p:nvSpPr>
          <p:cNvPr id="16" name="Text 7"/>
          <p:cNvSpPr/>
          <p:nvPr/>
        </p:nvSpPr>
        <p:spPr>
          <a:xfrm>
            <a:off x="878681" y="3526110"/>
            <a:ext cx="2692664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42" dirty="0">
                <a:solidFill>
                  <a:srgbClr val="34495E"/>
                </a:solidFill>
              </a:rPr>
              <a:t>細分化により、</a:t>
            </a:r>
            <a:r>
              <a:rPr lang="en-US" sz="885" b="1" dirty="0">
                <a:solidFill>
                  <a:srgbClr val="34495E"/>
                </a:solidFill>
              </a:rPr>
              <a:t>作業の見通しが立ちやすくなる</a:t>
            </a:r>
            <a:endParaRPr lang="en-US" sz="942" dirty="0"/>
          </a:p>
        </p:txBody>
      </p:sp>
      <p:sp>
        <p:nvSpPr>
          <p:cNvPr id="17" name="Shape 8"/>
          <p:cNvSpPr/>
          <p:nvPr/>
        </p:nvSpPr>
        <p:spPr>
          <a:xfrm>
            <a:off x="571500" y="3986157"/>
            <a:ext cx="8001000" cy="751517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33511" y="4157607"/>
            <a:ext cx="300038" cy="342900"/>
          </a:xfrm>
          <a:prstGeom prst="rect">
            <a:avLst/>
          </a:prstGeom>
        </p:spPr>
      </p:pic>
      <p:sp>
        <p:nvSpPr>
          <p:cNvPr id="19" name="Text 9"/>
          <p:cNvSpPr/>
          <p:nvPr/>
        </p:nvSpPr>
        <p:spPr>
          <a:xfrm>
            <a:off x="2983492" y="4557657"/>
            <a:ext cx="600075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683" b="1" dirty="0">
                <a:solidFill>
                  <a:srgbClr val="34495E"/>
                </a:solidFill>
              </a:rPr>
              <a:t>大きなゴール</a:t>
            </a:r>
            <a:endParaRPr lang="en-US" sz="683" dirty="0"/>
          </a:p>
        </p:txBody>
      </p:sp>
      <p:pic>
        <p:nvPicPr>
          <p:cNvPr id="20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812167" y="4333326"/>
            <a:ext cx="200025" cy="228600"/>
          </a:xfrm>
          <a:prstGeom prst="rect">
            <a:avLst/>
          </a:prstGeom>
        </p:spPr>
      </p:pic>
      <p:pic>
        <p:nvPicPr>
          <p:cNvPr id="21" name="Image 9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240792" y="4243332"/>
            <a:ext cx="150019" cy="171450"/>
          </a:xfrm>
          <a:prstGeom prst="rect">
            <a:avLst/>
          </a:prstGeom>
        </p:spPr>
      </p:pic>
      <p:pic>
        <p:nvPicPr>
          <p:cNvPr id="22" name="Image 10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447961" y="4243332"/>
            <a:ext cx="150019" cy="171450"/>
          </a:xfrm>
          <a:prstGeom prst="rect">
            <a:avLst/>
          </a:prstGeom>
        </p:spPr>
      </p:pic>
      <p:pic>
        <p:nvPicPr>
          <p:cNvPr id="23" name="Image 11" descr="preencoded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655130" y="4243332"/>
            <a:ext cx="150019" cy="171450"/>
          </a:xfrm>
          <a:prstGeom prst="rect">
            <a:avLst/>
          </a:prstGeom>
        </p:spPr>
      </p:pic>
      <p:sp>
        <p:nvSpPr>
          <p:cNvPr id="24" name="Text 10"/>
          <p:cNvSpPr/>
          <p:nvPr/>
        </p:nvSpPr>
        <p:spPr>
          <a:xfrm>
            <a:off x="4240792" y="4471932"/>
            <a:ext cx="564356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683" b="1" dirty="0">
                <a:solidFill>
                  <a:srgbClr val="34495E"/>
                </a:solidFill>
              </a:rPr>
              <a:t>中間タスク</a:t>
            </a:r>
            <a:endParaRPr lang="en-US" sz="683" dirty="0"/>
          </a:p>
        </p:txBody>
      </p:sp>
      <p:pic>
        <p:nvPicPr>
          <p:cNvPr id="25" name="Image 12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033749" y="4333326"/>
            <a:ext cx="200025" cy="228600"/>
          </a:xfrm>
          <a:prstGeom prst="rect">
            <a:avLst/>
          </a:prstGeom>
        </p:spPr>
      </p:pic>
      <p:pic>
        <p:nvPicPr>
          <p:cNvPr id="26" name="Image 13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462374" y="4271907"/>
            <a:ext cx="100013" cy="114300"/>
          </a:xfrm>
          <a:prstGeom prst="rect">
            <a:avLst/>
          </a:prstGeom>
        </p:spPr>
      </p:pic>
      <p:pic>
        <p:nvPicPr>
          <p:cNvPr id="27" name="Image 14" descr="preencoded.png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590961" y="4271907"/>
            <a:ext cx="100013" cy="114300"/>
          </a:xfrm>
          <a:prstGeom prst="rect">
            <a:avLst/>
          </a:prstGeom>
        </p:spPr>
      </p:pic>
      <p:pic>
        <p:nvPicPr>
          <p:cNvPr id="28" name="Image 15" descr="preencoded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719549" y="4271907"/>
            <a:ext cx="100013" cy="114300"/>
          </a:xfrm>
          <a:prstGeom prst="rect">
            <a:avLst/>
          </a:prstGeom>
        </p:spPr>
      </p:pic>
      <p:pic>
        <p:nvPicPr>
          <p:cNvPr id="29" name="Image 16" descr="preencoded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48136" y="4271907"/>
            <a:ext cx="100013" cy="114300"/>
          </a:xfrm>
          <a:prstGeom prst="rect">
            <a:avLst/>
          </a:prstGeom>
        </p:spPr>
      </p:pic>
      <p:pic>
        <p:nvPicPr>
          <p:cNvPr id="30" name="Image 17" descr="preencoded.png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5976724" y="4271907"/>
            <a:ext cx="100013" cy="114300"/>
          </a:xfrm>
          <a:prstGeom prst="rect">
            <a:avLst/>
          </a:prstGeom>
        </p:spPr>
      </p:pic>
      <p:sp>
        <p:nvSpPr>
          <p:cNvPr id="31" name="Text 11"/>
          <p:cNvSpPr/>
          <p:nvPr/>
        </p:nvSpPr>
        <p:spPr>
          <a:xfrm>
            <a:off x="5462374" y="4443357"/>
            <a:ext cx="698106" cy="1800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400"/>
              </a:lnSpc>
              <a:buNone/>
            </a:pPr>
            <a:r>
              <a:rPr lang="en-US" sz="683" b="1" dirty="0">
                <a:solidFill>
                  <a:srgbClr val="34495E"/>
                </a:solidFill>
              </a:rPr>
              <a:t>今日できる作業</a:t>
            </a:r>
            <a:endParaRPr lang="en-US" sz="683" dirty="0"/>
          </a:p>
        </p:txBody>
      </p:sp>
      <p:sp>
        <p:nvSpPr>
          <p:cNvPr id="32" name="Text 12"/>
          <p:cNvSpPr/>
          <p:nvPr/>
        </p:nvSpPr>
        <p:spPr>
          <a:xfrm>
            <a:off x="571500" y="4966274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引用元:JILPT「職場の生産性向上に関する研究」 https://www.jil.go.jp/</a:t>
            </a:r>
            <a:endParaRPr lang="en-US" sz="62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逆算思考のステップ③ 優先順位づけ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00125"/>
            <a:ext cx="8001000" cy="857250"/>
          </a:xfrm>
          <a:prstGeom prst="rect">
            <a:avLst/>
          </a:prstGeom>
          <a:solidFill>
            <a:srgbClr val="EBF5F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60944" y="1254426"/>
            <a:ext cx="450056" cy="4000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2682450" y="1171575"/>
            <a:ext cx="4400606" cy="565752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厚生労働省は、業務改善のガイドラインで
「業務の優先順位付け」が生産性向上の最重要ポイントと記載</a:t>
            </a:r>
            <a:endParaRPr lang="en-US" sz="1090" dirty="0"/>
          </a:p>
        </p:txBody>
      </p:sp>
      <p:sp>
        <p:nvSpPr>
          <p:cNvPr id="7" name="Text 3"/>
          <p:cNvSpPr/>
          <p:nvPr/>
        </p:nvSpPr>
        <p:spPr>
          <a:xfrm>
            <a:off x="571500" y="2085975"/>
            <a:ext cx="80010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優先順位の基準は:</a:t>
            </a:r>
            <a:endParaRPr lang="en-US" sz="987" dirty="0"/>
          </a:p>
        </p:txBody>
      </p:sp>
      <p:sp>
        <p:nvSpPr>
          <p:cNvPr id="8" name="Shape 4"/>
          <p:cNvSpPr/>
          <p:nvPr/>
        </p:nvSpPr>
        <p:spPr>
          <a:xfrm>
            <a:off x="571500" y="2514600"/>
            <a:ext cx="3914775" cy="8572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2950" y="2657475"/>
            <a:ext cx="321469" cy="28575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1178719" y="2657475"/>
            <a:ext cx="14859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3498DB"/>
                </a:solidFill>
              </a:rPr>
              <a:t>重要性</a:t>
            </a:r>
            <a:endParaRPr lang="en-US" sz="987" dirty="0"/>
          </a:p>
        </p:txBody>
      </p:sp>
      <p:sp>
        <p:nvSpPr>
          <p:cNvPr id="11" name="Text 6"/>
          <p:cNvSpPr/>
          <p:nvPr/>
        </p:nvSpPr>
        <p:spPr>
          <a:xfrm>
            <a:off x="1178719" y="2971800"/>
            <a:ext cx="14859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目標達成への影響度が高いか</a:t>
            </a:r>
            <a:endParaRPr lang="en-US" sz="834" dirty="0"/>
          </a:p>
        </p:txBody>
      </p:sp>
      <p:sp>
        <p:nvSpPr>
          <p:cNvPr id="12" name="Shape 7"/>
          <p:cNvSpPr/>
          <p:nvPr/>
        </p:nvSpPr>
        <p:spPr>
          <a:xfrm>
            <a:off x="4657725" y="2514600"/>
            <a:ext cx="3914775" cy="8572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9175" y="2657475"/>
            <a:ext cx="285750" cy="285750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5229225" y="2657475"/>
            <a:ext cx="10287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E74C3C"/>
                </a:solidFill>
              </a:rPr>
              <a:t>緊急性</a:t>
            </a:r>
            <a:endParaRPr lang="en-US" sz="987" dirty="0"/>
          </a:p>
        </p:txBody>
      </p:sp>
      <p:sp>
        <p:nvSpPr>
          <p:cNvPr id="15" name="Text 9"/>
          <p:cNvSpPr/>
          <p:nvPr/>
        </p:nvSpPr>
        <p:spPr>
          <a:xfrm>
            <a:off x="5229225" y="2971800"/>
            <a:ext cx="10287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すぐに対応が必要か</a:t>
            </a:r>
            <a:endParaRPr lang="en-US" sz="834" dirty="0"/>
          </a:p>
        </p:txBody>
      </p:sp>
      <p:sp>
        <p:nvSpPr>
          <p:cNvPr id="16" name="Shape 10"/>
          <p:cNvSpPr/>
          <p:nvPr/>
        </p:nvSpPr>
        <p:spPr>
          <a:xfrm>
            <a:off x="571500" y="3543300"/>
            <a:ext cx="3914775" cy="8572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7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2950" y="3686175"/>
            <a:ext cx="250031" cy="285750"/>
          </a:xfrm>
          <a:prstGeom prst="rect">
            <a:avLst/>
          </a:prstGeom>
        </p:spPr>
      </p:pic>
      <p:sp>
        <p:nvSpPr>
          <p:cNvPr id="18" name="Text 11"/>
          <p:cNvSpPr/>
          <p:nvPr/>
        </p:nvSpPr>
        <p:spPr>
          <a:xfrm>
            <a:off x="1107281" y="3686175"/>
            <a:ext cx="10287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52BE80"/>
                </a:solidFill>
              </a:rPr>
              <a:t>期限</a:t>
            </a:r>
            <a:endParaRPr lang="en-US" sz="987" dirty="0"/>
          </a:p>
        </p:txBody>
      </p:sp>
      <p:sp>
        <p:nvSpPr>
          <p:cNvPr id="19" name="Text 12"/>
          <p:cNvSpPr/>
          <p:nvPr/>
        </p:nvSpPr>
        <p:spPr>
          <a:xfrm>
            <a:off x="1107281" y="4000500"/>
            <a:ext cx="1028700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締め切りまでの時間</a:t>
            </a:r>
            <a:endParaRPr lang="en-US" sz="834" dirty="0"/>
          </a:p>
        </p:txBody>
      </p:sp>
      <p:sp>
        <p:nvSpPr>
          <p:cNvPr id="20" name="Shape 13"/>
          <p:cNvSpPr/>
          <p:nvPr/>
        </p:nvSpPr>
        <p:spPr>
          <a:xfrm>
            <a:off x="4657725" y="3543300"/>
            <a:ext cx="3914775" cy="857250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21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29175" y="3686175"/>
            <a:ext cx="357188" cy="28575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5300663" y="3686175"/>
            <a:ext cx="1000125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9B59B6"/>
                </a:solidFill>
              </a:rPr>
              <a:t>依頼者の影響度</a:t>
            </a:r>
            <a:endParaRPr lang="en-US" sz="987" dirty="0"/>
          </a:p>
        </p:txBody>
      </p:sp>
      <p:sp>
        <p:nvSpPr>
          <p:cNvPr id="23" name="Text 15"/>
          <p:cNvSpPr/>
          <p:nvPr/>
        </p:nvSpPr>
        <p:spPr>
          <a:xfrm>
            <a:off x="5300663" y="4000500"/>
            <a:ext cx="1000125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誰からの依頼か</a:t>
            </a:r>
            <a:endParaRPr lang="en-US" sz="834" dirty="0"/>
          </a:p>
        </p:txBody>
      </p:sp>
      <p:pic>
        <p:nvPicPr>
          <p:cNvPr id="24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1500" y="4600575"/>
            <a:ext cx="128588" cy="171450"/>
          </a:xfrm>
          <a:prstGeom prst="rect">
            <a:avLst/>
          </a:prstGeom>
        </p:spPr>
      </p:pic>
      <p:sp>
        <p:nvSpPr>
          <p:cNvPr id="25" name="Text 16"/>
          <p:cNvSpPr/>
          <p:nvPr/>
        </p:nvSpPr>
        <p:spPr>
          <a:xfrm>
            <a:off x="814388" y="4572000"/>
            <a:ext cx="2782323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優先順位を決めることで、</a:t>
            </a:r>
            <a:r>
              <a:rPr lang="en-US" sz="834" b="1" dirty="0">
                <a:solidFill>
                  <a:srgbClr val="34495E"/>
                </a:solidFill>
              </a:rPr>
              <a:t>重要な仕事に集中できる</a:t>
            </a:r>
            <a:endParaRPr lang="en-US" sz="888" dirty="0"/>
          </a:p>
        </p:txBody>
      </p:sp>
      <p:sp>
        <p:nvSpPr>
          <p:cNvPr id="26" name="Text 17"/>
          <p:cNvSpPr/>
          <p:nvPr/>
        </p:nvSpPr>
        <p:spPr>
          <a:xfrm>
            <a:off x="571500" y="4904882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引用元:厚生労働省「生産性向上ガイドライン」</a:t>
            </a:r>
            <a:endParaRPr lang="en-US" sz="62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逆算思考のステップ④ 時間の"枠"を作る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00125"/>
            <a:ext cx="8001000" cy="857250"/>
          </a:xfrm>
          <a:prstGeom prst="rect">
            <a:avLst/>
          </a:prstGeom>
          <a:solidFill>
            <a:srgbClr val="EBF5F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250" y="1273011"/>
            <a:ext cx="400050" cy="400050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1428750" y="1200150"/>
            <a:ext cx="3857625" cy="23144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885" b="1" dirty="0">
                <a:solidFill>
                  <a:srgbClr val="3498DB"/>
                </a:solidFill>
              </a:rPr>
              <a:t>内閣府の見解</a:t>
            </a:r>
            <a:endParaRPr lang="en-US" sz="885" dirty="0"/>
          </a:p>
        </p:txBody>
      </p:sp>
      <p:sp>
        <p:nvSpPr>
          <p:cNvPr id="7" name="Text 3"/>
          <p:cNvSpPr/>
          <p:nvPr/>
        </p:nvSpPr>
        <p:spPr>
          <a:xfrm>
            <a:off x="1428750" y="1488746"/>
            <a:ext cx="3857625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働き方改革で「計画的に業務時間を確保する重要性」を指摘</a:t>
            </a:r>
            <a:endParaRPr lang="en-US" sz="987" dirty="0"/>
          </a:p>
        </p:txBody>
      </p:sp>
      <p:sp>
        <p:nvSpPr>
          <p:cNvPr id="8" name="Shape 4"/>
          <p:cNvSpPr/>
          <p:nvPr/>
        </p:nvSpPr>
        <p:spPr>
          <a:xfrm>
            <a:off x="571500" y="2085975"/>
            <a:ext cx="3914775" cy="714375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9" name="Shape 5"/>
          <p:cNvSpPr/>
          <p:nvPr/>
        </p:nvSpPr>
        <p:spPr>
          <a:xfrm>
            <a:off x="771525" y="2257425"/>
            <a:ext cx="342900" cy="342900"/>
          </a:xfrm>
          <a:prstGeom prst="ellipse">
            <a:avLst/>
          </a:prstGeom>
          <a:solidFill>
            <a:srgbClr val="3498DB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0" name="Text 6"/>
          <p:cNvSpPr/>
          <p:nvPr/>
        </p:nvSpPr>
        <p:spPr>
          <a:xfrm>
            <a:off x="892718" y="2300288"/>
            <a:ext cx="100487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1</a:t>
            </a:r>
            <a:endParaRPr lang="en-US" sz="1193" dirty="0"/>
          </a:p>
        </p:txBody>
      </p:sp>
      <p:sp>
        <p:nvSpPr>
          <p:cNvPr id="11" name="Text 7"/>
          <p:cNvSpPr/>
          <p:nvPr/>
        </p:nvSpPr>
        <p:spPr>
          <a:xfrm>
            <a:off x="1228725" y="2257425"/>
            <a:ext cx="2851807" cy="2443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まず「固定の予定」を設定</a:t>
            </a:r>
            <a:endParaRPr lang="en-US" sz="936" dirty="0"/>
          </a:p>
        </p:txBody>
      </p:sp>
      <p:sp>
        <p:nvSpPr>
          <p:cNvPr id="12" name="Text 8"/>
          <p:cNvSpPr/>
          <p:nvPr/>
        </p:nvSpPr>
        <p:spPr>
          <a:xfrm>
            <a:off x="1228725" y="2558886"/>
            <a:ext cx="2851807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会議、締切、定期業務など、動かせない予定を先に確保</a:t>
            </a:r>
            <a:endParaRPr lang="en-US" sz="834" dirty="0"/>
          </a:p>
        </p:txBody>
      </p:sp>
      <p:sp>
        <p:nvSpPr>
          <p:cNvPr id="13" name="Shape 9"/>
          <p:cNvSpPr/>
          <p:nvPr/>
        </p:nvSpPr>
        <p:spPr>
          <a:xfrm>
            <a:off x="4657725" y="2085975"/>
            <a:ext cx="3914775" cy="714375"/>
          </a:xfrm>
          <a:prstGeom prst="rect">
            <a:avLst/>
          </a:prstGeom>
          <a:solidFill>
            <a:srgbClr val="F8F9FA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4" name="Shape 10"/>
          <p:cNvSpPr/>
          <p:nvPr/>
        </p:nvSpPr>
        <p:spPr>
          <a:xfrm>
            <a:off x="4857750" y="2257425"/>
            <a:ext cx="342900" cy="342900"/>
          </a:xfrm>
          <a:prstGeom prst="ellipse">
            <a:avLst/>
          </a:prstGeom>
          <a:solidFill>
            <a:srgbClr val="E74C3C"/>
          </a:solidFill>
          <a:ln/>
        </p:spPr>
        <p:txBody>
          <a:bodyPr/>
          <a:lstStyle/>
          <a:p>
            <a:endParaRPr lang="ja-JP" altLang="en-US"/>
          </a:p>
        </p:txBody>
      </p:sp>
      <p:sp>
        <p:nvSpPr>
          <p:cNvPr id="15" name="Text 11"/>
          <p:cNvSpPr/>
          <p:nvPr/>
        </p:nvSpPr>
        <p:spPr>
          <a:xfrm>
            <a:off x="4978943" y="2300288"/>
            <a:ext cx="100487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1193" b="1" dirty="0">
                <a:solidFill>
                  <a:srgbClr val="FFFFFF"/>
                </a:solidFill>
              </a:rPr>
              <a:t>2</a:t>
            </a:r>
            <a:endParaRPr lang="en-US" sz="1193" dirty="0"/>
          </a:p>
        </p:txBody>
      </p:sp>
      <p:sp>
        <p:nvSpPr>
          <p:cNvPr id="16" name="Text 12"/>
          <p:cNvSpPr/>
          <p:nvPr/>
        </p:nvSpPr>
        <p:spPr>
          <a:xfrm>
            <a:off x="5314950" y="2257425"/>
            <a:ext cx="2736363" cy="24431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936" b="1" dirty="0">
                <a:solidFill>
                  <a:srgbClr val="2C3E50"/>
                </a:solidFill>
              </a:rPr>
              <a:t>残った時間にタスクを割り当てる</a:t>
            </a:r>
            <a:endParaRPr lang="en-US" sz="936" dirty="0"/>
          </a:p>
        </p:txBody>
      </p:sp>
      <p:sp>
        <p:nvSpPr>
          <p:cNvPr id="17" name="Text 13"/>
          <p:cNvSpPr/>
          <p:nvPr/>
        </p:nvSpPr>
        <p:spPr>
          <a:xfrm>
            <a:off x="5314950" y="2558886"/>
            <a:ext cx="2736363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834" dirty="0">
                <a:solidFill>
                  <a:srgbClr val="34495E"/>
                </a:solidFill>
              </a:rPr>
              <a:t>空いている時間枠に、優先順位に応じてタスクを配置</a:t>
            </a:r>
            <a:endParaRPr lang="en-US" sz="834" dirty="0"/>
          </a:p>
        </p:txBody>
      </p:sp>
      <p:sp>
        <p:nvSpPr>
          <p:cNvPr id="18" name="Shape 14"/>
          <p:cNvSpPr/>
          <p:nvPr/>
        </p:nvSpPr>
        <p:spPr>
          <a:xfrm>
            <a:off x="571500" y="2971800"/>
            <a:ext cx="8001000" cy="714375"/>
          </a:xfrm>
          <a:prstGeom prst="rect">
            <a:avLst/>
          </a:prstGeom>
          <a:solidFill>
            <a:srgbClr val="E8F8F5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7250" y="3171825"/>
            <a:ext cx="300038" cy="34290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1328738" y="3201823"/>
            <a:ext cx="3912459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これにより</a:t>
            </a:r>
            <a:r>
              <a:rPr lang="en-US" sz="1090" b="1" dirty="0">
                <a:solidFill>
                  <a:srgbClr val="52BE80"/>
                </a:solidFill>
              </a:rPr>
              <a:t>"時間が増えるように感じる余裕"</a:t>
            </a:r>
            <a:r>
              <a:rPr lang="en-US" sz="1090" b="1" dirty="0">
                <a:solidFill>
                  <a:srgbClr val="2C3E50"/>
                </a:solidFill>
              </a:rPr>
              <a:t>が生まれる</a:t>
            </a:r>
            <a:endParaRPr lang="en-US" sz="1090" dirty="0"/>
          </a:p>
        </p:txBody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500" y="3886200"/>
            <a:ext cx="128588" cy="171450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814388" y="3857625"/>
            <a:ext cx="3027666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時間の枠を作ることで、</a:t>
            </a:r>
            <a:r>
              <a:rPr lang="en-US" sz="834" b="1" dirty="0">
                <a:solidFill>
                  <a:srgbClr val="34495E"/>
                </a:solidFill>
              </a:rPr>
              <a:t>計画的な業務遂行が可能</a:t>
            </a:r>
            <a:r>
              <a:rPr lang="en-US" sz="888" dirty="0">
                <a:solidFill>
                  <a:srgbClr val="34495E"/>
                </a:solidFill>
              </a:rPr>
              <a:t>になる</a:t>
            </a:r>
            <a:endParaRPr lang="en-US" sz="888" dirty="0"/>
          </a:p>
        </p:txBody>
      </p:sp>
      <p:sp>
        <p:nvSpPr>
          <p:cNvPr id="23" name="Text 17"/>
          <p:cNvSpPr/>
          <p:nvPr/>
        </p:nvSpPr>
        <p:spPr>
          <a:xfrm>
            <a:off x="571500" y="4304807"/>
            <a:ext cx="8001000" cy="2571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引用元:内閣府「働き方改革の効果測定」
 https://www8.cao.go.jp/</a:t>
            </a:r>
            <a:endParaRPr lang="en-US" sz="62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逆算思考を阻害する3つの要因(公的データ)</a:t>
            </a:r>
            <a:endParaRPr lang="en-US" sz="1602" dirty="0"/>
          </a:p>
        </p:txBody>
      </p:sp>
      <p:sp>
        <p:nvSpPr>
          <p:cNvPr id="4" name="Text 1"/>
          <p:cNvSpPr/>
          <p:nvPr/>
        </p:nvSpPr>
        <p:spPr>
          <a:xfrm>
            <a:off x="571500" y="1000125"/>
            <a:ext cx="8001000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JILPT・厚生労働省の研究によると:</a:t>
            </a:r>
            <a:endParaRPr lang="en-US" sz="987" dirty="0"/>
          </a:p>
        </p:txBody>
      </p:sp>
      <p:sp>
        <p:nvSpPr>
          <p:cNvPr id="5" name="Shape 2"/>
          <p:cNvSpPr/>
          <p:nvPr/>
        </p:nvSpPr>
        <p:spPr>
          <a:xfrm>
            <a:off x="571500" y="1485900"/>
            <a:ext cx="2552691" cy="1161557"/>
          </a:xfrm>
          <a:prstGeom prst="rect">
            <a:avLst/>
          </a:prstGeom>
          <a:solidFill>
            <a:srgbClr val="FADBD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6381" y="1657350"/>
            <a:ext cx="342900" cy="34290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1454925" y="2114550"/>
            <a:ext cx="785840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計画が曖昧</a:t>
            </a:r>
            <a:endParaRPr lang="en-US" sz="1090" dirty="0"/>
          </a:p>
        </p:txBody>
      </p:sp>
      <p:sp>
        <p:nvSpPr>
          <p:cNvPr id="8" name="Text 4"/>
          <p:cNvSpPr/>
          <p:nvPr/>
        </p:nvSpPr>
        <p:spPr>
          <a:xfrm>
            <a:off x="1046308" y="2454576"/>
            <a:ext cx="1603074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目標が不明確だと、逆算できない</a:t>
            </a:r>
            <a:endParaRPr lang="en-US" sz="780" dirty="0"/>
          </a:p>
        </p:txBody>
      </p:sp>
      <p:sp>
        <p:nvSpPr>
          <p:cNvPr id="9" name="Shape 5"/>
          <p:cNvSpPr/>
          <p:nvPr/>
        </p:nvSpPr>
        <p:spPr>
          <a:xfrm>
            <a:off x="3295641" y="1485900"/>
            <a:ext cx="2552691" cy="1161557"/>
          </a:xfrm>
          <a:prstGeom prst="rect">
            <a:avLst/>
          </a:prstGeom>
          <a:solidFill>
            <a:srgbClr val="FADBD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57660" y="1657350"/>
            <a:ext cx="428625" cy="34290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3788504" y="2114550"/>
            <a:ext cx="1566937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タスクの見える化不足</a:t>
            </a:r>
            <a:endParaRPr lang="en-US" sz="1090" dirty="0"/>
          </a:p>
        </p:txBody>
      </p:sp>
      <p:sp>
        <p:nvSpPr>
          <p:cNvPr id="12" name="Text 7"/>
          <p:cNvSpPr/>
          <p:nvPr/>
        </p:nvSpPr>
        <p:spPr>
          <a:xfrm>
            <a:off x="3932774" y="2454576"/>
            <a:ext cx="1278396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何をすべきかが分からない</a:t>
            </a:r>
            <a:endParaRPr lang="en-US" sz="780" dirty="0"/>
          </a:p>
        </p:txBody>
      </p:sp>
      <p:sp>
        <p:nvSpPr>
          <p:cNvPr id="13" name="Shape 8"/>
          <p:cNvSpPr/>
          <p:nvPr/>
        </p:nvSpPr>
        <p:spPr>
          <a:xfrm>
            <a:off x="6019781" y="1485900"/>
            <a:ext cx="2552719" cy="1161557"/>
          </a:xfrm>
          <a:prstGeom prst="rect">
            <a:avLst/>
          </a:prstGeom>
          <a:solidFill>
            <a:srgbClr val="FADBD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24691" y="1657350"/>
            <a:ext cx="342900" cy="342900"/>
          </a:xfrm>
          <a:prstGeom prst="rect">
            <a:avLst/>
          </a:prstGeom>
        </p:spPr>
      </p:pic>
      <p:sp>
        <p:nvSpPr>
          <p:cNvPr id="15" name="Text 9"/>
          <p:cNvSpPr/>
          <p:nvPr/>
        </p:nvSpPr>
        <p:spPr>
          <a:xfrm>
            <a:off x="6746044" y="2114550"/>
            <a:ext cx="1100165" cy="28287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090" b="1" dirty="0">
                <a:solidFill>
                  <a:srgbClr val="2C3E50"/>
                </a:solidFill>
              </a:rPr>
              <a:t>優先順位の欠如</a:t>
            </a:r>
            <a:endParaRPr lang="en-US" sz="1090" dirty="0"/>
          </a:p>
        </p:txBody>
      </p:sp>
      <p:sp>
        <p:nvSpPr>
          <p:cNvPr id="16" name="Text 10"/>
          <p:cNvSpPr/>
          <p:nvPr/>
        </p:nvSpPr>
        <p:spPr>
          <a:xfrm>
            <a:off x="6653203" y="2454576"/>
            <a:ext cx="1285875" cy="192881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500"/>
              </a:lnSpc>
              <a:buNone/>
            </a:pPr>
            <a:r>
              <a:rPr lang="en-US" sz="780" dirty="0">
                <a:solidFill>
                  <a:srgbClr val="34495E"/>
                </a:solidFill>
              </a:rPr>
              <a:t>重要な仕事に着手できない</a:t>
            </a:r>
            <a:endParaRPr lang="en-US" sz="780" dirty="0"/>
          </a:p>
        </p:txBody>
      </p:sp>
      <p:sp>
        <p:nvSpPr>
          <p:cNvPr id="17" name="Shape 11"/>
          <p:cNvSpPr/>
          <p:nvPr/>
        </p:nvSpPr>
        <p:spPr>
          <a:xfrm>
            <a:off x="571500" y="2876057"/>
            <a:ext cx="8001000" cy="948668"/>
          </a:xfrm>
          <a:prstGeom prst="rect">
            <a:avLst/>
          </a:prstGeom>
          <a:solidFill>
            <a:srgbClr val="FCF3CF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0100" y="3047507"/>
            <a:ext cx="342900" cy="34290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1314450" y="3047507"/>
            <a:ext cx="1834967" cy="25717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000"/>
              </a:lnSpc>
              <a:buNone/>
            </a:pPr>
            <a:r>
              <a:rPr lang="en-US" sz="987" b="1" dirty="0">
                <a:solidFill>
                  <a:srgbClr val="2C3E50"/>
                </a:solidFill>
              </a:rPr>
              <a:t>これにより:</a:t>
            </a:r>
            <a:endParaRPr lang="en-US" sz="987" dirty="0"/>
          </a:p>
        </p:txBody>
      </p:sp>
      <p:sp>
        <p:nvSpPr>
          <p:cNvPr id="20" name="Text 13"/>
          <p:cNvSpPr/>
          <p:nvPr/>
        </p:nvSpPr>
        <p:spPr>
          <a:xfrm>
            <a:off x="1314450" y="3361832"/>
            <a:ext cx="1834967" cy="46289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800"/>
              </a:lnSpc>
              <a:buNone/>
            </a:pPr>
            <a:r>
              <a:rPr lang="en-US" sz="942" dirty="0">
                <a:solidFill>
                  <a:srgbClr val="34495E"/>
                </a:solidFill>
              </a:rPr>
              <a:t>・</a:t>
            </a:r>
            <a:r>
              <a:rPr lang="en-US" sz="885" b="1" dirty="0">
                <a:solidFill>
                  <a:srgbClr val="34495E"/>
                </a:solidFill>
              </a:rPr>
              <a:t>"緊急でない仕事"</a:t>
            </a:r>
            <a:r>
              <a:rPr lang="en-US" sz="942" dirty="0">
                <a:solidFill>
                  <a:srgbClr val="34495E"/>
                </a:solidFill>
              </a:rPr>
              <a:t> に追われる
 ・</a:t>
            </a:r>
            <a:r>
              <a:rPr lang="en-US" sz="885" b="1" dirty="0">
                <a:solidFill>
                  <a:srgbClr val="34495E"/>
                </a:solidFill>
              </a:rPr>
              <a:t>本来すべき仕事に着手できない</a:t>
            </a:r>
            <a:endParaRPr lang="en-US" sz="942" dirty="0"/>
          </a:p>
        </p:txBody>
      </p:sp>
      <p:sp>
        <p:nvSpPr>
          <p:cNvPr id="21" name="Text 14"/>
          <p:cNvSpPr/>
          <p:nvPr/>
        </p:nvSpPr>
        <p:spPr>
          <a:xfrm>
            <a:off x="571500" y="4053325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引用元:JILPT「働き方とストレスに関する研究」、厚生労働省「生産性向上支援資料」</a:t>
            </a:r>
            <a:endParaRPr lang="en-US" sz="62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428625"/>
            <a:ext cx="8001000" cy="34290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2700"/>
              </a:lnSpc>
              <a:buNone/>
            </a:pPr>
            <a:r>
              <a:rPr lang="en-US" sz="1602" b="1" dirty="0">
                <a:solidFill>
                  <a:srgbClr val="2C3E50"/>
                </a:solidFill>
              </a:rPr>
              <a:t>逆算思考 vs. 行き当たりばったり(公的情報からの比較)</a:t>
            </a:r>
            <a:endParaRPr lang="en-US" sz="1602" dirty="0"/>
          </a:p>
        </p:txBody>
      </p:sp>
      <p:sp>
        <p:nvSpPr>
          <p:cNvPr id="4" name="Shape 1"/>
          <p:cNvSpPr/>
          <p:nvPr/>
        </p:nvSpPr>
        <p:spPr>
          <a:xfrm>
            <a:off x="571500" y="1000125"/>
            <a:ext cx="3914775" cy="3143250"/>
          </a:xfrm>
          <a:prstGeom prst="rect">
            <a:avLst/>
          </a:prstGeom>
          <a:solidFill>
            <a:srgbClr val="EBF5FB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5803" y="1225851"/>
            <a:ext cx="257175" cy="257175"/>
          </a:xfrm>
          <a:prstGeom prst="rect">
            <a:avLst/>
          </a:prstGeom>
        </p:spPr>
      </p:pic>
      <p:sp>
        <p:nvSpPr>
          <p:cNvPr id="6" name="Text 2"/>
          <p:cNvSpPr/>
          <p:nvPr/>
        </p:nvSpPr>
        <p:spPr>
          <a:xfrm>
            <a:off x="2038703" y="1200150"/>
            <a:ext cx="1323268" cy="30860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3498DB"/>
                </a:solidFill>
              </a:rPr>
              <a:t>逆算思考(計画的)</a:t>
            </a:r>
            <a:endParaRPr lang="en-US" sz="1193" dirty="0"/>
          </a:p>
        </p:txBody>
      </p:sp>
      <p:pic>
        <p:nvPicPr>
          <p:cNvPr id="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1525" y="1708779"/>
            <a:ext cx="142875" cy="142875"/>
          </a:xfrm>
          <a:prstGeom prst="rect">
            <a:avLst/>
          </a:prstGeom>
        </p:spPr>
      </p:pic>
      <p:sp>
        <p:nvSpPr>
          <p:cNvPr id="8" name="Text 3"/>
          <p:cNvSpPr/>
          <p:nvPr/>
        </p:nvSpPr>
        <p:spPr>
          <a:xfrm>
            <a:off x="1000125" y="1680204"/>
            <a:ext cx="971578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時間見通しが立つ</a:t>
            </a:r>
            <a:endParaRPr lang="en-US" sz="888" dirty="0"/>
          </a:p>
        </p:txBody>
      </p:sp>
      <p:pic>
        <p:nvPicPr>
          <p:cNvPr id="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1525" y="2041661"/>
            <a:ext cx="142875" cy="142875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1000125" y="2013086"/>
            <a:ext cx="971578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ミスや遅延が減る</a:t>
            </a:r>
            <a:endParaRPr lang="en-US" sz="888" dirty="0"/>
          </a:p>
        </p:txBody>
      </p:sp>
      <p:pic>
        <p:nvPicPr>
          <p:cNvPr id="11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1525" y="2374543"/>
            <a:ext cx="142875" cy="142875"/>
          </a:xfrm>
          <a:prstGeom prst="rect">
            <a:avLst/>
          </a:prstGeom>
        </p:spPr>
      </p:pic>
      <p:sp>
        <p:nvSpPr>
          <p:cNvPr id="12" name="Text 5"/>
          <p:cNvSpPr/>
          <p:nvPr/>
        </p:nvSpPr>
        <p:spPr>
          <a:xfrm>
            <a:off x="1000125" y="2345968"/>
            <a:ext cx="1214465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心理的ストレスが低い</a:t>
            </a:r>
            <a:r>
              <a:rPr lang="en-US" sz="888" dirty="0">
                <a:solidFill>
                  <a:srgbClr val="34495E"/>
                </a:solidFill>
              </a:rPr>
              <a:t>
</a:t>
            </a:r>
            <a:r>
              <a:rPr lang="en-US" sz="727" dirty="0">
                <a:solidFill>
                  <a:srgbClr val="7F8C8D"/>
                </a:solidFill>
              </a:rPr>
              <a:t>(厚生労働省)</a:t>
            </a:r>
            <a:endParaRPr lang="en-US" sz="834" dirty="0"/>
          </a:p>
        </p:txBody>
      </p:sp>
      <p:pic>
        <p:nvPicPr>
          <p:cNvPr id="13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1525" y="2926007"/>
            <a:ext cx="142875" cy="142875"/>
          </a:xfrm>
          <a:prstGeom prst="rect">
            <a:avLst/>
          </a:prstGeom>
        </p:spPr>
      </p:pic>
      <p:sp>
        <p:nvSpPr>
          <p:cNvPr id="14" name="Text 6"/>
          <p:cNvSpPr/>
          <p:nvPr/>
        </p:nvSpPr>
        <p:spPr>
          <a:xfrm>
            <a:off x="1000125" y="2897432"/>
            <a:ext cx="1335909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効率的な業務遂行が可能</a:t>
            </a:r>
            <a:endParaRPr lang="en-US" sz="888" dirty="0"/>
          </a:p>
        </p:txBody>
      </p:sp>
      <p:sp>
        <p:nvSpPr>
          <p:cNvPr id="15" name="Shape 7"/>
          <p:cNvSpPr/>
          <p:nvPr/>
        </p:nvSpPr>
        <p:spPr>
          <a:xfrm>
            <a:off x="4657725" y="1000125"/>
            <a:ext cx="3914775" cy="3143250"/>
          </a:xfrm>
          <a:prstGeom prst="rect">
            <a:avLst/>
          </a:prstGeom>
          <a:solidFill>
            <a:srgbClr val="FADBD8"/>
          </a:solidFill>
          <a:ln/>
        </p:spPr>
        <p:txBody>
          <a:bodyPr/>
          <a:lstStyle/>
          <a:p>
            <a:endParaRPr lang="ja-JP" altLang="en-US"/>
          </a:p>
        </p:txBody>
      </p:sp>
      <p:pic>
        <p:nvPicPr>
          <p:cNvPr id="16" name="Image 6" descr="preencoded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67678" y="1225851"/>
            <a:ext cx="257175" cy="257175"/>
          </a:xfrm>
          <a:prstGeom prst="rect">
            <a:avLst/>
          </a:prstGeom>
        </p:spPr>
      </p:pic>
      <p:sp>
        <p:nvSpPr>
          <p:cNvPr id="17" name="Text 8"/>
          <p:cNvSpPr/>
          <p:nvPr/>
        </p:nvSpPr>
        <p:spPr>
          <a:xfrm>
            <a:off x="5610578" y="1200150"/>
            <a:ext cx="2351968" cy="308604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193" b="1" dirty="0">
                <a:solidFill>
                  <a:srgbClr val="E74C3C"/>
                </a:solidFill>
              </a:rPr>
              <a:t>行き当たりばったり(場当たり)</a:t>
            </a:r>
            <a:endParaRPr lang="en-US" sz="1193" dirty="0"/>
          </a:p>
        </p:txBody>
      </p:sp>
      <p:pic>
        <p:nvPicPr>
          <p:cNvPr id="18" name="Image 7" descr="preencoded.pn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57750" y="1708779"/>
            <a:ext cx="178594" cy="142875"/>
          </a:xfrm>
          <a:prstGeom prst="rect">
            <a:avLst/>
          </a:prstGeom>
        </p:spPr>
      </p:pic>
      <p:sp>
        <p:nvSpPr>
          <p:cNvPr id="19" name="Text 9"/>
          <p:cNvSpPr/>
          <p:nvPr/>
        </p:nvSpPr>
        <p:spPr>
          <a:xfrm>
            <a:off x="5122069" y="1680204"/>
            <a:ext cx="1578797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長時間労働につながりやすい</a:t>
            </a:r>
            <a:endParaRPr lang="en-US" sz="888" dirty="0"/>
          </a:p>
        </p:txBody>
      </p:sp>
      <p:pic>
        <p:nvPicPr>
          <p:cNvPr id="20" name="Image 8" descr="preencoded.png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57750" y="2041661"/>
            <a:ext cx="125016" cy="142875"/>
          </a:xfrm>
          <a:prstGeom prst="rect">
            <a:avLst/>
          </a:prstGeom>
        </p:spPr>
      </p:pic>
      <p:sp>
        <p:nvSpPr>
          <p:cNvPr id="21" name="Text 10"/>
          <p:cNvSpPr/>
          <p:nvPr/>
        </p:nvSpPr>
        <p:spPr>
          <a:xfrm>
            <a:off x="5068491" y="2013086"/>
            <a:ext cx="1208382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緊急タスクに追われる</a:t>
            </a:r>
            <a:endParaRPr lang="en-US" sz="888" dirty="0"/>
          </a:p>
        </p:txBody>
      </p:sp>
      <p:pic>
        <p:nvPicPr>
          <p:cNvPr id="22" name="Image 9" descr="preencoded.png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57750" y="2374543"/>
            <a:ext cx="142875" cy="142875"/>
          </a:xfrm>
          <a:prstGeom prst="rect">
            <a:avLst/>
          </a:prstGeom>
        </p:spPr>
      </p:pic>
      <p:sp>
        <p:nvSpPr>
          <p:cNvPr id="23" name="Text 11"/>
          <p:cNvSpPr/>
          <p:nvPr/>
        </p:nvSpPr>
        <p:spPr>
          <a:xfrm>
            <a:off x="5086350" y="2345968"/>
            <a:ext cx="1256714" cy="43716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34" b="1" dirty="0">
                <a:solidFill>
                  <a:srgbClr val="34495E"/>
                </a:solidFill>
              </a:rPr>
              <a:t>ストレス・疲労が増える</a:t>
            </a:r>
            <a:r>
              <a:rPr lang="en-US" sz="888" dirty="0">
                <a:solidFill>
                  <a:srgbClr val="34495E"/>
                </a:solidFill>
              </a:rPr>
              <a:t>
</a:t>
            </a:r>
            <a:r>
              <a:rPr lang="en-US" sz="727" dirty="0">
                <a:solidFill>
                  <a:srgbClr val="7F8C8D"/>
                </a:solidFill>
              </a:rPr>
              <a:t>(JILPT)</a:t>
            </a:r>
            <a:endParaRPr lang="en-US" sz="834" dirty="0"/>
          </a:p>
        </p:txBody>
      </p:sp>
      <p:pic>
        <p:nvPicPr>
          <p:cNvPr id="24" name="Image 10" descr="preencoded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 rot="10800000">
            <a:off x="4857750" y="2926007"/>
            <a:ext cx="142875" cy="142875"/>
          </a:xfrm>
          <a:prstGeom prst="rect">
            <a:avLst/>
          </a:prstGeom>
        </p:spPr>
      </p:pic>
      <p:sp>
        <p:nvSpPr>
          <p:cNvPr id="25" name="Text 12"/>
          <p:cNvSpPr/>
          <p:nvPr/>
        </p:nvSpPr>
        <p:spPr>
          <a:xfrm>
            <a:off x="5086350" y="2897432"/>
            <a:ext cx="1578797" cy="218582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888" dirty="0">
                <a:solidFill>
                  <a:srgbClr val="34495E"/>
                </a:solidFill>
              </a:rPr>
              <a:t>非効率な業務遂行になりがち</a:t>
            </a:r>
            <a:endParaRPr lang="en-US" sz="888" dirty="0"/>
          </a:p>
        </p:txBody>
      </p:sp>
      <p:sp>
        <p:nvSpPr>
          <p:cNvPr id="26" name="Text 13"/>
          <p:cNvSpPr/>
          <p:nvPr/>
        </p:nvSpPr>
        <p:spPr>
          <a:xfrm>
            <a:off x="571500" y="4371975"/>
            <a:ext cx="8001000" cy="1285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000"/>
              </a:lnSpc>
              <a:buNone/>
            </a:pPr>
            <a:r>
              <a:rPr lang="en-US" sz="621" dirty="0">
                <a:solidFill>
                  <a:srgbClr val="34495E"/>
                </a:solidFill>
              </a:rPr>
              <a:t>引用元:厚生労働省「メンタルヘルス・ストレス調査」、JILPT「働き方の実態」</a:t>
            </a:r>
            <a:endParaRPr lang="en-US" sz="62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617</Words>
  <Application>Microsoft Macintosh PowerPoint</Application>
  <PresentationFormat>画面に合わせる (16:9)</PresentationFormat>
  <Paragraphs>129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3" baseType="lpstr"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弘樹 齊藤</cp:lastModifiedBy>
  <cp:revision>2</cp:revision>
  <dcterms:created xsi:type="dcterms:W3CDTF">2025-11-25T03:29:32Z</dcterms:created>
  <dcterms:modified xsi:type="dcterms:W3CDTF">2025-11-25T05:17:12Z</dcterms:modified>
</cp:coreProperties>
</file>