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54" d="100"/>
          <a:sy n="154" d="100"/>
        </p:scale>
        <p:origin x="3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9000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1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10" Type="http://schemas.openxmlformats.org/officeDocument/2006/relationships/image" Target="../media/image51.png"/><Relationship Id="rId4" Type="http://schemas.openxmlformats.org/officeDocument/2006/relationships/image" Target="../media/image47.png"/><Relationship Id="rId9" Type="http://schemas.openxmlformats.org/officeDocument/2006/relationships/image" Target="../media/image4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1.png"/><Relationship Id="rId7" Type="http://schemas.openxmlformats.org/officeDocument/2006/relationships/image" Target="../media/image5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Relationship Id="rId9" Type="http://schemas.openxmlformats.org/officeDocument/2006/relationships/image" Target="../media/image5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7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1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1.png"/><Relationship Id="rId7" Type="http://schemas.openxmlformats.org/officeDocument/2006/relationships/image" Target="../media/image3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1.png"/><Relationship Id="rId7" Type="http://schemas.openxmlformats.org/officeDocument/2006/relationships/image" Target="../media/image3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1.png"/><Relationship Id="rId7" Type="http://schemas.openxmlformats.org/officeDocument/2006/relationships/image" Target="../media/image4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Relationship Id="rId9" Type="http://schemas.openxmlformats.org/officeDocument/2006/relationships/image" Target="../media/image4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78163" y="565779"/>
            <a:ext cx="342900" cy="3429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06813" y="565779"/>
            <a:ext cx="216098" cy="342900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08662" y="565779"/>
            <a:ext cx="257175" cy="342900"/>
          </a:xfrm>
          <a:prstGeom prst="rect">
            <a:avLst/>
          </a:prstGeom>
        </p:spPr>
      </p:pic>
      <p:sp>
        <p:nvSpPr>
          <p:cNvPr id="6" name="Text 0"/>
          <p:cNvSpPr/>
          <p:nvPr/>
        </p:nvSpPr>
        <p:spPr>
          <a:xfrm>
            <a:off x="1941956" y="1194429"/>
            <a:ext cx="5260088" cy="17830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4700"/>
              </a:lnSpc>
              <a:buNone/>
            </a:pPr>
            <a:r>
              <a:rPr lang="en-US" sz="3294" b="1" dirty="0">
                <a:solidFill>
                  <a:srgbClr val="2C3E50"/>
                </a:solidFill>
              </a:rPr>
              <a:t>認知症になったら
お金と手続きはどうなる?
早わかり講座</a:t>
            </a:r>
            <a:endParaRPr lang="en-US" sz="3294" dirty="0"/>
          </a:p>
        </p:txBody>
      </p:sp>
      <p:sp>
        <p:nvSpPr>
          <p:cNvPr id="7" name="Text 1"/>
          <p:cNvSpPr/>
          <p:nvPr/>
        </p:nvSpPr>
        <p:spPr>
          <a:xfrm>
            <a:off x="1941956" y="3263243"/>
            <a:ext cx="5260088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700"/>
              </a:lnSpc>
              <a:buNone/>
            </a:pPr>
            <a:r>
              <a:rPr lang="en-US" sz="1704" dirty="0">
                <a:solidFill>
                  <a:srgbClr val="5DADE2"/>
                </a:solidFill>
              </a:rPr>
              <a:t>お金の管理・銀行手続き・制度を"早わかり"で解説</a:t>
            </a:r>
            <a:endParaRPr lang="en-US" sz="1704" dirty="0"/>
          </a:p>
        </p:txBody>
      </p:sp>
      <p:sp>
        <p:nvSpPr>
          <p:cNvPr id="8" name="Text 2"/>
          <p:cNvSpPr/>
          <p:nvPr/>
        </p:nvSpPr>
        <p:spPr>
          <a:xfrm>
            <a:off x="1941956" y="4177643"/>
            <a:ext cx="5260088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34495E"/>
                </a:solidFill>
              </a:rPr>
              <a:t>引用元:</a:t>
            </a:r>
            <a:endParaRPr lang="en-US" sz="784" dirty="0"/>
          </a:p>
        </p:txBody>
      </p:sp>
      <p:sp>
        <p:nvSpPr>
          <p:cNvPr id="9" name="Text 3"/>
          <p:cNvSpPr/>
          <p:nvPr/>
        </p:nvSpPr>
        <p:spPr>
          <a:xfrm>
            <a:off x="1941956" y="4406243"/>
            <a:ext cx="5260088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834" dirty="0">
                <a:solidFill>
                  <a:srgbClr val="34495E"/>
                </a:solidFill>
              </a:rPr>
              <a:t>厚生労働省、金融庁、法務省、内閣府、全国銀行協会</a:t>
            </a:r>
            <a:endParaRPr lang="en-US" sz="8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今日からできる備え(公的推奨)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00125"/>
            <a:ext cx="3914775" cy="17145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Shape 2"/>
          <p:cNvSpPr/>
          <p:nvPr/>
        </p:nvSpPr>
        <p:spPr>
          <a:xfrm>
            <a:off x="2350294" y="1171575"/>
            <a:ext cx="357188" cy="357188"/>
          </a:xfrm>
          <a:prstGeom prst="ellipse">
            <a:avLst/>
          </a:prstGeom>
          <a:solidFill>
            <a:srgbClr val="5DADE2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6" name="Text 3"/>
          <p:cNvSpPr/>
          <p:nvPr/>
        </p:nvSpPr>
        <p:spPr>
          <a:xfrm>
            <a:off x="2350294" y="1171575"/>
            <a:ext cx="357188" cy="35718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397" b="1" dirty="0">
                <a:solidFill>
                  <a:srgbClr val="FFFFFF"/>
                </a:solidFill>
              </a:rPr>
              <a:t>①</a:t>
            </a:r>
            <a:endParaRPr lang="en-US" sz="1397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36006" y="1643063"/>
            <a:ext cx="385763" cy="34290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963527" y="2100263"/>
            <a:ext cx="1130722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お金の"見える化"</a:t>
            </a:r>
            <a:endParaRPr lang="en-US" sz="987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7641" y="2487811"/>
            <a:ext cx="107156" cy="107156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1471947" y="2466380"/>
            <a:ext cx="2278159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通帳、金融資産、保険証券、不動産などを整理</a:t>
            </a:r>
            <a:endParaRPr lang="en-US" sz="780" dirty="0"/>
          </a:p>
        </p:txBody>
      </p:sp>
      <p:sp>
        <p:nvSpPr>
          <p:cNvPr id="11" name="Shape 6"/>
          <p:cNvSpPr/>
          <p:nvPr/>
        </p:nvSpPr>
        <p:spPr>
          <a:xfrm>
            <a:off x="4657725" y="1000125"/>
            <a:ext cx="3914775" cy="17145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7"/>
          <p:cNvSpPr/>
          <p:nvPr/>
        </p:nvSpPr>
        <p:spPr>
          <a:xfrm>
            <a:off x="6436519" y="1171575"/>
            <a:ext cx="357188" cy="357188"/>
          </a:xfrm>
          <a:prstGeom prst="ellipse">
            <a:avLst/>
          </a:prstGeom>
          <a:solidFill>
            <a:srgbClr val="EC706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3" name="Text 8"/>
          <p:cNvSpPr/>
          <p:nvPr/>
        </p:nvSpPr>
        <p:spPr>
          <a:xfrm>
            <a:off x="6436519" y="1171575"/>
            <a:ext cx="357188" cy="35718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397" b="1" dirty="0">
                <a:solidFill>
                  <a:srgbClr val="FFFFFF"/>
                </a:solidFill>
              </a:rPr>
              <a:t>②</a:t>
            </a:r>
            <a:endParaRPr lang="en-US" sz="1397" dirty="0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0" y="1643063"/>
            <a:ext cx="428625" cy="34290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6043613" y="2100263"/>
            <a:ext cx="114300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家族での情報共有</a:t>
            </a:r>
            <a:endParaRPr lang="en-US" sz="987" dirty="0"/>
          </a:p>
        </p:txBody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83761" y="2487811"/>
            <a:ext cx="107156" cy="107156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5748068" y="2466380"/>
            <a:ext cx="1898396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認知症になった場合の希望を確認(ACP)</a:t>
            </a:r>
            <a:endParaRPr lang="en-US" sz="780" dirty="0"/>
          </a:p>
        </p:txBody>
      </p:sp>
      <p:sp>
        <p:nvSpPr>
          <p:cNvPr id="18" name="Shape 11"/>
          <p:cNvSpPr/>
          <p:nvPr/>
        </p:nvSpPr>
        <p:spPr>
          <a:xfrm>
            <a:off x="571500" y="2886075"/>
            <a:ext cx="3914775" cy="188595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9" name="Shape 12"/>
          <p:cNvSpPr/>
          <p:nvPr/>
        </p:nvSpPr>
        <p:spPr>
          <a:xfrm>
            <a:off x="2350294" y="3057525"/>
            <a:ext cx="357188" cy="357188"/>
          </a:xfrm>
          <a:prstGeom prst="ellipse">
            <a:avLst/>
          </a:prstGeom>
          <a:solidFill>
            <a:srgbClr val="52BE8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0" name="Text 13"/>
          <p:cNvSpPr/>
          <p:nvPr/>
        </p:nvSpPr>
        <p:spPr>
          <a:xfrm>
            <a:off x="2350294" y="3057525"/>
            <a:ext cx="357188" cy="35718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397" b="1" dirty="0">
                <a:solidFill>
                  <a:srgbClr val="FFFFFF"/>
                </a:solidFill>
              </a:rPr>
              <a:t>③</a:t>
            </a:r>
            <a:endParaRPr lang="en-US" sz="1397" dirty="0"/>
          </a:p>
        </p:txBody>
      </p:sp>
      <p:pic>
        <p:nvPicPr>
          <p:cNvPr id="21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57438" y="3529013"/>
            <a:ext cx="342900" cy="342900"/>
          </a:xfrm>
          <a:prstGeom prst="rect">
            <a:avLst/>
          </a:prstGeom>
        </p:spPr>
      </p:pic>
      <p:sp>
        <p:nvSpPr>
          <p:cNvPr id="22" name="Text 14"/>
          <p:cNvSpPr/>
          <p:nvPr/>
        </p:nvSpPr>
        <p:spPr>
          <a:xfrm>
            <a:off x="1677330" y="3986213"/>
            <a:ext cx="1703087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法的支援制度を知っておく</a:t>
            </a:r>
            <a:endParaRPr lang="en-US" sz="987" dirty="0"/>
          </a:p>
        </p:txBody>
      </p:sp>
      <p:pic>
        <p:nvPicPr>
          <p:cNvPr id="23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468375" y="4373761"/>
            <a:ext cx="107156" cy="107156"/>
          </a:xfrm>
          <a:prstGeom prst="rect">
            <a:avLst/>
          </a:prstGeom>
        </p:spPr>
      </p:pic>
      <p:sp>
        <p:nvSpPr>
          <p:cNvPr id="24" name="Text 15"/>
          <p:cNvSpPr/>
          <p:nvPr/>
        </p:nvSpPr>
        <p:spPr>
          <a:xfrm>
            <a:off x="1632682" y="4352330"/>
            <a:ext cx="1956690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成年後見、任意後見、財産管理契約など</a:t>
            </a:r>
            <a:endParaRPr lang="en-US" sz="780" dirty="0"/>
          </a:p>
        </p:txBody>
      </p:sp>
      <p:sp>
        <p:nvSpPr>
          <p:cNvPr id="25" name="Shape 16"/>
          <p:cNvSpPr/>
          <p:nvPr/>
        </p:nvSpPr>
        <p:spPr>
          <a:xfrm>
            <a:off x="4657725" y="2886075"/>
            <a:ext cx="3914775" cy="188595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6" name="Shape 17"/>
          <p:cNvSpPr/>
          <p:nvPr/>
        </p:nvSpPr>
        <p:spPr>
          <a:xfrm>
            <a:off x="6436519" y="3057525"/>
            <a:ext cx="357188" cy="357188"/>
          </a:xfrm>
          <a:prstGeom prst="ellipse">
            <a:avLst/>
          </a:prstGeom>
          <a:solidFill>
            <a:srgbClr val="9B59B6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7" name="Text 18"/>
          <p:cNvSpPr/>
          <p:nvPr/>
        </p:nvSpPr>
        <p:spPr>
          <a:xfrm>
            <a:off x="6436519" y="3057525"/>
            <a:ext cx="357188" cy="35718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397" b="1" dirty="0">
                <a:solidFill>
                  <a:srgbClr val="FFFFFF"/>
                </a:solidFill>
              </a:rPr>
              <a:t>④</a:t>
            </a:r>
            <a:endParaRPr lang="en-US" sz="1397" dirty="0"/>
          </a:p>
        </p:txBody>
      </p:sp>
      <p:pic>
        <p:nvPicPr>
          <p:cNvPr id="28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486525" y="3529013"/>
            <a:ext cx="257175" cy="342900"/>
          </a:xfrm>
          <a:prstGeom prst="rect">
            <a:avLst/>
          </a:prstGeom>
        </p:spPr>
      </p:pic>
      <p:sp>
        <p:nvSpPr>
          <p:cNvPr id="29" name="Text 19"/>
          <p:cNvSpPr/>
          <p:nvPr/>
        </p:nvSpPr>
        <p:spPr>
          <a:xfrm>
            <a:off x="6186488" y="3986213"/>
            <a:ext cx="85725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相談先を把握</a:t>
            </a:r>
            <a:endParaRPr lang="en-US" sz="987" dirty="0"/>
          </a:p>
        </p:txBody>
      </p:sp>
      <p:pic>
        <p:nvPicPr>
          <p:cNvPr id="30" name="Image 8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9647" y="4373761"/>
            <a:ext cx="107156" cy="107156"/>
          </a:xfrm>
          <a:prstGeom prst="rect">
            <a:avLst/>
          </a:prstGeom>
        </p:spPr>
      </p:pic>
      <p:sp>
        <p:nvSpPr>
          <p:cNvPr id="31" name="Text 20"/>
          <p:cNvSpPr/>
          <p:nvPr/>
        </p:nvSpPr>
        <p:spPr>
          <a:xfrm>
            <a:off x="6093954" y="4352330"/>
            <a:ext cx="1099440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地域包括支援センター</a:t>
            </a:r>
            <a:endParaRPr lang="en-US" sz="780" dirty="0"/>
          </a:p>
        </p:txBody>
      </p:sp>
      <p:pic>
        <p:nvPicPr>
          <p:cNvPr id="32" name="Image 9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9647" y="4623792"/>
            <a:ext cx="107156" cy="107156"/>
          </a:xfrm>
          <a:prstGeom prst="rect">
            <a:avLst/>
          </a:prstGeom>
        </p:spPr>
      </p:pic>
      <p:sp>
        <p:nvSpPr>
          <p:cNvPr id="33" name="Text 21"/>
          <p:cNvSpPr/>
          <p:nvPr/>
        </p:nvSpPr>
        <p:spPr>
          <a:xfrm>
            <a:off x="6093954" y="4602361"/>
            <a:ext cx="1206596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市区町村の高齢福祉窓口</a:t>
            </a:r>
            <a:endParaRPr lang="en-US" sz="780" dirty="0"/>
          </a:p>
        </p:txBody>
      </p:sp>
      <p:sp>
        <p:nvSpPr>
          <p:cNvPr id="34" name="Text 22"/>
          <p:cNvSpPr/>
          <p:nvPr/>
        </p:nvSpPr>
        <p:spPr>
          <a:xfrm>
            <a:off x="571500" y="5000625"/>
            <a:ext cx="8001000" cy="1285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引用元:厚生労働省「人生会議(ACP)」、法務省「成年後見制度」</a:t>
            </a:r>
            <a:endParaRPr lang="en-US" sz="62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28625" y="285750"/>
            <a:ext cx="8286750" cy="407194"/>
          </a:xfrm>
          <a:prstGeom prst="rect">
            <a:avLst/>
          </a:prstGeom>
          <a:noFill/>
          <a:ln/>
        </p:spPr>
        <p:txBody>
          <a:bodyPr wrap="none" lIns="0" tIns="0" rIns="0" bIns="102108" rtlCol="0" anchor="t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397" b="1" dirty="0">
                <a:solidFill>
                  <a:srgbClr val="2C3E50"/>
                </a:solidFill>
              </a:rPr>
              <a:t>総合免責事項（Comprehensive Disclaimer）</a:t>
            </a:r>
            <a:endParaRPr lang="en-US" sz="1397" dirty="0"/>
          </a:p>
        </p:txBody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625" y="892969"/>
            <a:ext cx="114300" cy="11430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628650" y="864394"/>
            <a:ext cx="8086725" cy="3399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本資料は、</a:t>
            </a:r>
            <a:r>
              <a:rPr lang="en-US" sz="683" b="1" dirty="0">
                <a:solidFill>
                  <a:srgbClr val="34495E"/>
                </a:solidFill>
              </a:rPr>
              <a:t>研修および一般的な情報提供のみを目的</a:t>
            </a:r>
            <a:r>
              <a:rPr lang="en-US" sz="727" dirty="0">
                <a:solidFill>
                  <a:srgbClr val="34495E"/>
                </a:solidFill>
              </a:rPr>
              <a:t>として作成されたものであり、特定の個人または団体に対する専門的助言（法律、税務、金融、投資、経営その他一切の専門的判断を含む）を提供するものではありません。</a:t>
            </a:r>
            <a:endParaRPr lang="en-US" sz="727" dirty="0"/>
          </a:p>
        </p:txBody>
      </p:sp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625" y="1318692"/>
            <a:ext cx="114300" cy="114300"/>
          </a:xfrm>
          <a:prstGeom prst="rect">
            <a:avLst/>
          </a:prstGeom>
        </p:spPr>
      </p:pic>
      <p:sp>
        <p:nvSpPr>
          <p:cNvPr id="7" name="Text 2"/>
          <p:cNvSpPr/>
          <p:nvPr/>
        </p:nvSpPr>
        <p:spPr>
          <a:xfrm>
            <a:off x="628650" y="1290117"/>
            <a:ext cx="8086725" cy="3399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本資料に記載された内容は、作成時点において信頼できると判断した政府機関・公的機関等の情報に基づいていますが、</a:t>
            </a:r>
            <a:r>
              <a:rPr lang="en-US" sz="683" b="1" dirty="0">
                <a:solidFill>
                  <a:srgbClr val="34495E"/>
                </a:solidFill>
              </a:rPr>
              <a:t>その正確性、完全性、適時性を保証するものではありません</a:t>
            </a:r>
            <a:r>
              <a:rPr lang="en-US" sz="727" dirty="0">
                <a:solidFill>
                  <a:srgbClr val="34495E"/>
                </a:solidFill>
              </a:rPr>
              <a:t>。また、今後の法令改正、制度変更、経済環境の変動その他の事情により、内容が適合しない可能性があります。</a:t>
            </a:r>
            <a:endParaRPr lang="en-US" sz="727" dirty="0"/>
          </a:p>
        </p:txBody>
      </p:sp>
      <p:pic>
        <p:nvPicPr>
          <p:cNvPr id="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8625" y="1744414"/>
            <a:ext cx="142875" cy="114300"/>
          </a:xfrm>
          <a:prstGeom prst="rect">
            <a:avLst/>
          </a:prstGeom>
        </p:spPr>
      </p:pic>
      <p:sp>
        <p:nvSpPr>
          <p:cNvPr id="9" name="Text 3"/>
          <p:cNvSpPr/>
          <p:nvPr/>
        </p:nvSpPr>
        <p:spPr>
          <a:xfrm>
            <a:off x="657225" y="1715839"/>
            <a:ext cx="8058150" cy="3399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本資料の内容に基づいて行われる一切の判断、行動、意思決定については、</a:t>
            </a:r>
            <a:r>
              <a:rPr lang="en-US" sz="683" b="1" dirty="0">
                <a:solidFill>
                  <a:srgbClr val="34495E"/>
                </a:solidFill>
              </a:rPr>
              <a:t>利用者自身の責任において行われるもの</a:t>
            </a:r>
            <a:r>
              <a:rPr lang="en-US" sz="727" dirty="0">
                <a:solidFill>
                  <a:srgbClr val="34495E"/>
                </a:solidFill>
              </a:rPr>
              <a:t>とし、本資料の作成者・提供者は、資料の使用または使用不能により直接的・間接的に生じた損害、結果、損失、不利益について、</a:t>
            </a:r>
            <a:r>
              <a:rPr lang="en-US" sz="683" b="1" dirty="0">
                <a:solidFill>
                  <a:srgbClr val="34495E"/>
                </a:solidFill>
              </a:rPr>
              <a:t>如何なる場合も責任を負わないものとします</a:t>
            </a:r>
            <a:r>
              <a:rPr lang="en-US" sz="727" dirty="0">
                <a:solidFill>
                  <a:srgbClr val="34495E"/>
                </a:solidFill>
              </a:rPr>
              <a:t>。</a:t>
            </a:r>
            <a:endParaRPr lang="en-US" sz="727" dirty="0"/>
          </a:p>
        </p:txBody>
      </p:sp>
      <p:pic>
        <p:nvPicPr>
          <p:cNvPr id="10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8625" y="2170137"/>
            <a:ext cx="114300" cy="114300"/>
          </a:xfrm>
          <a:prstGeom prst="rect">
            <a:avLst/>
          </a:prstGeom>
        </p:spPr>
      </p:pic>
      <p:sp>
        <p:nvSpPr>
          <p:cNvPr id="11" name="Text 4"/>
          <p:cNvSpPr/>
          <p:nvPr/>
        </p:nvSpPr>
        <p:spPr>
          <a:xfrm>
            <a:off x="628650" y="2141562"/>
            <a:ext cx="8086725" cy="3399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また、本資料の内容は</a:t>
            </a:r>
            <a:r>
              <a:rPr lang="en-US" sz="683" b="1" dirty="0">
                <a:solidFill>
                  <a:srgbClr val="34495E"/>
                </a:solidFill>
              </a:rPr>
              <a:t>将来の結果を保証するものではなく</a:t>
            </a:r>
            <a:r>
              <a:rPr lang="en-US" sz="727" dirty="0">
                <a:solidFill>
                  <a:srgbClr val="34495E"/>
                </a:solidFill>
              </a:rPr>
              <a:t>、利用者が本資料をどのように利用するかに関して、当方は一切の関与・管理を行いません。利用者は、</a:t>
            </a:r>
            <a:r>
              <a:rPr lang="en-US" sz="683" b="1" dirty="0">
                <a:solidFill>
                  <a:srgbClr val="34495E"/>
                </a:solidFill>
              </a:rPr>
              <a:t>必要に応じて専門家（弁護士、税理士、社会保険労務士、ファイナンシャルプランナー等）に相談の上、自己の判断で対応するものとします</a:t>
            </a:r>
            <a:r>
              <a:rPr lang="en-US" sz="727" dirty="0">
                <a:solidFill>
                  <a:srgbClr val="34495E"/>
                </a:solidFill>
              </a:rPr>
              <a:t>。</a:t>
            </a:r>
            <a:endParaRPr lang="en-US" sz="727" dirty="0"/>
          </a:p>
        </p:txBody>
      </p:sp>
      <p:pic>
        <p:nvPicPr>
          <p:cNvPr id="1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8625" y="2595860"/>
            <a:ext cx="114300" cy="114300"/>
          </a:xfrm>
          <a:prstGeom prst="rect">
            <a:avLst/>
          </a:prstGeom>
        </p:spPr>
      </p:pic>
      <p:sp>
        <p:nvSpPr>
          <p:cNvPr id="13" name="Text 5"/>
          <p:cNvSpPr/>
          <p:nvPr/>
        </p:nvSpPr>
        <p:spPr>
          <a:xfrm>
            <a:off x="628650" y="2567285"/>
            <a:ext cx="7485952" cy="16999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本資料の</a:t>
            </a:r>
            <a:r>
              <a:rPr lang="en-US" sz="683" b="1" dirty="0">
                <a:solidFill>
                  <a:srgbClr val="34495E"/>
                </a:solidFill>
              </a:rPr>
              <a:t>複製、転載、引用等は自由</a:t>
            </a:r>
            <a:r>
              <a:rPr lang="en-US" sz="727" dirty="0">
                <a:solidFill>
                  <a:srgbClr val="34495E"/>
                </a:solidFill>
              </a:rPr>
              <a:t>ですが、それらの利用により発生したいかなるトラブル、紛争、法的問題についても、</a:t>
            </a:r>
            <a:r>
              <a:rPr lang="en-US" sz="683" b="1" dirty="0">
                <a:solidFill>
                  <a:srgbClr val="34495E"/>
                </a:solidFill>
              </a:rPr>
              <a:t>当方は一切の責任を負わないものとします</a:t>
            </a:r>
            <a:r>
              <a:rPr lang="en-US" sz="727" dirty="0">
                <a:solidFill>
                  <a:srgbClr val="34495E"/>
                </a:solidFill>
              </a:rPr>
              <a:t>。</a:t>
            </a:r>
            <a:endParaRPr lang="en-US" sz="727" dirty="0"/>
          </a:p>
        </p:txBody>
      </p:sp>
      <p:sp>
        <p:nvSpPr>
          <p:cNvPr id="14" name="Shape 6"/>
          <p:cNvSpPr/>
          <p:nvPr/>
        </p:nvSpPr>
        <p:spPr>
          <a:xfrm>
            <a:off x="428625" y="2851584"/>
            <a:ext cx="8286750" cy="500063"/>
          </a:xfrm>
          <a:prstGeom prst="rect">
            <a:avLst/>
          </a:prstGeom>
          <a:solidFill>
            <a:srgbClr val="FFF3E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5" name="Shape 7"/>
          <p:cNvSpPr/>
          <p:nvPr/>
        </p:nvSpPr>
        <p:spPr>
          <a:xfrm>
            <a:off x="428625" y="2851584"/>
            <a:ext cx="28575" cy="500063"/>
          </a:xfrm>
          <a:prstGeom prst="rect">
            <a:avLst/>
          </a:prstGeom>
          <a:solidFill>
            <a:srgbClr val="E74C3C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6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1500" y="2994459"/>
            <a:ext cx="128588" cy="128588"/>
          </a:xfrm>
          <a:prstGeom prst="rect">
            <a:avLst/>
          </a:prstGeom>
        </p:spPr>
      </p:pic>
      <p:sp>
        <p:nvSpPr>
          <p:cNvPr id="17" name="Text 8"/>
          <p:cNvSpPr/>
          <p:nvPr/>
        </p:nvSpPr>
        <p:spPr>
          <a:xfrm>
            <a:off x="785813" y="2965884"/>
            <a:ext cx="5561409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34" b="1" dirty="0">
                <a:solidFill>
                  <a:srgbClr val="2C3E50"/>
                </a:solidFill>
              </a:rPr>
              <a:t>利用者は、本資料の利用に関し、当方が一切の責任を負わないことに同意のうえ、本資料を利用するものとします。</a:t>
            </a:r>
            <a:endParaRPr lang="en-US" sz="73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認知症とお金の問題はなぜ起きる?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57275"/>
            <a:ext cx="8001000" cy="1000125"/>
          </a:xfrm>
          <a:prstGeom prst="rect">
            <a:avLst/>
          </a:prstGeom>
          <a:solidFill>
            <a:srgbClr val="E8F4F8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6585" y="1365879"/>
            <a:ext cx="457200" cy="4572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3085235" y="1285875"/>
            <a:ext cx="3602180" cy="6172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193" b="1" dirty="0">
                <a:solidFill>
                  <a:srgbClr val="2C3E50"/>
                </a:solidFill>
              </a:rPr>
              <a:t>認知症が進むと判断能力が不十分とみなされ、
 財産管理や契約行為が法律上制限される</a:t>
            </a:r>
            <a:endParaRPr lang="en-US" sz="1193" dirty="0"/>
          </a:p>
        </p:txBody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" y="2371725"/>
            <a:ext cx="200025" cy="200025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885825" y="2343150"/>
            <a:ext cx="2793290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認知症が進むと</a:t>
            </a:r>
            <a:r>
              <a:rPr lang="en-US" sz="834" b="1" dirty="0">
                <a:solidFill>
                  <a:srgbClr val="34495E"/>
                </a:solidFill>
              </a:rPr>
              <a:t>「判断能力が不十分」</a:t>
            </a:r>
            <a:r>
              <a:rPr lang="en-US" sz="888" dirty="0">
                <a:solidFill>
                  <a:srgbClr val="34495E"/>
                </a:solidFill>
              </a:rPr>
              <a:t>とみなされる</a:t>
            </a:r>
            <a:endParaRPr lang="en-US" sz="888" dirty="0"/>
          </a:p>
        </p:txBody>
      </p:sp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57725" y="2371725"/>
            <a:ext cx="200025" cy="200025"/>
          </a:xfrm>
          <a:prstGeom prst="rect">
            <a:avLst/>
          </a:prstGeom>
        </p:spPr>
      </p:pic>
      <p:sp>
        <p:nvSpPr>
          <p:cNvPr id="10" name="Text 4"/>
          <p:cNvSpPr/>
          <p:nvPr/>
        </p:nvSpPr>
        <p:spPr>
          <a:xfrm>
            <a:off x="4972050" y="2343150"/>
            <a:ext cx="1821712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34495E"/>
                </a:solidFill>
              </a:rPr>
              <a:t>財産管理や契約行為が制限</a:t>
            </a:r>
            <a:r>
              <a:rPr lang="en-US" sz="888" dirty="0">
                <a:solidFill>
                  <a:srgbClr val="34495E"/>
                </a:solidFill>
              </a:rPr>
              <a:t>される</a:t>
            </a:r>
            <a:endParaRPr lang="en-US" sz="834" dirty="0"/>
          </a:p>
        </p:txBody>
      </p:sp>
      <p:pic>
        <p:nvPicPr>
          <p:cNvPr id="1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1500" y="2771775"/>
            <a:ext cx="200025" cy="200025"/>
          </a:xfrm>
          <a:prstGeom prst="rect">
            <a:avLst/>
          </a:prstGeom>
        </p:spPr>
      </p:pic>
      <p:sp>
        <p:nvSpPr>
          <p:cNvPr id="12" name="Text 5"/>
          <p:cNvSpPr/>
          <p:nvPr/>
        </p:nvSpPr>
        <p:spPr>
          <a:xfrm>
            <a:off x="885825" y="2743200"/>
            <a:ext cx="3032494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家族が代わりに手続きする場合も、</a:t>
            </a:r>
            <a:r>
              <a:rPr lang="en-US" sz="834" b="1" dirty="0">
                <a:solidFill>
                  <a:srgbClr val="34495E"/>
                </a:solidFill>
              </a:rPr>
              <a:t>法律上の根拠が必要</a:t>
            </a:r>
            <a:endParaRPr lang="en-US" sz="888" dirty="0"/>
          </a:p>
        </p:txBody>
      </p:sp>
      <p:pic>
        <p:nvPicPr>
          <p:cNvPr id="13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57725" y="2771775"/>
            <a:ext cx="250031" cy="200025"/>
          </a:xfrm>
          <a:prstGeom prst="rect">
            <a:avLst/>
          </a:prstGeom>
        </p:spPr>
      </p:pic>
      <p:sp>
        <p:nvSpPr>
          <p:cNvPr id="14" name="Text 6"/>
          <p:cNvSpPr/>
          <p:nvPr/>
        </p:nvSpPr>
        <p:spPr>
          <a:xfrm>
            <a:off x="5022056" y="2743200"/>
            <a:ext cx="3279065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本人の意思確認ができない場合、</a:t>
            </a:r>
            <a:r>
              <a:rPr lang="en-US" sz="834" b="1" dirty="0">
                <a:solidFill>
                  <a:srgbClr val="34495E"/>
                </a:solidFill>
              </a:rPr>
              <a:t>多くの手続きが困難</a:t>
            </a:r>
            <a:r>
              <a:rPr lang="en-US" sz="888" dirty="0">
                <a:solidFill>
                  <a:srgbClr val="34495E"/>
                </a:solidFill>
              </a:rPr>
              <a:t>になる</a:t>
            </a:r>
            <a:endParaRPr lang="en-US" sz="888" dirty="0"/>
          </a:p>
        </p:txBody>
      </p:sp>
      <p:sp>
        <p:nvSpPr>
          <p:cNvPr id="15" name="Text 7"/>
          <p:cNvSpPr/>
          <p:nvPr/>
        </p:nvSpPr>
        <p:spPr>
          <a:xfrm>
            <a:off x="571500" y="3400425"/>
            <a:ext cx="800100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引用元:厚生労働省「認知症施策推進総合戦略(新オレンジプラン)」
 https://www.mhlw.go.jp/</a:t>
            </a:r>
            <a:endParaRPr lang="en-US" sz="62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銀行口座はどうなる?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57275"/>
            <a:ext cx="8001000" cy="1000125"/>
          </a:xfrm>
          <a:prstGeom prst="rect">
            <a:avLst/>
          </a:prstGeom>
          <a:solidFill>
            <a:srgbClr val="FFF3E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1631" y="1365879"/>
            <a:ext cx="457200" cy="4572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3320281" y="1285875"/>
            <a:ext cx="3132060" cy="6172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193" b="1" dirty="0">
                <a:solidFill>
                  <a:srgbClr val="2C3E50"/>
                </a:solidFill>
              </a:rPr>
              <a:t>認知症により判断能力が低下した場合、
 家族であっても勝手に出金・解約できない</a:t>
            </a:r>
            <a:endParaRPr lang="en-US" sz="1193" dirty="0"/>
          </a:p>
        </p:txBody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" y="2371725"/>
            <a:ext cx="200025" cy="200025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885825" y="2368153"/>
            <a:ext cx="2218553" cy="16609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34495E"/>
                </a:solidFill>
              </a:rPr>
              <a:t>家族であっても勝手に出金・解約できない</a:t>
            </a:r>
            <a:endParaRPr lang="en-US" sz="834" dirty="0"/>
          </a:p>
        </p:txBody>
      </p:sp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57725" y="2371725"/>
            <a:ext cx="175022" cy="200025"/>
          </a:xfrm>
          <a:prstGeom prst="rect">
            <a:avLst/>
          </a:prstGeom>
        </p:spPr>
      </p:pic>
      <p:sp>
        <p:nvSpPr>
          <p:cNvPr id="10" name="Text 4"/>
          <p:cNvSpPr/>
          <p:nvPr/>
        </p:nvSpPr>
        <p:spPr>
          <a:xfrm>
            <a:off x="4947047" y="2343150"/>
            <a:ext cx="3625453" cy="4371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本人が手続きできないと、口座が</a:t>
            </a:r>
            <a:r>
              <a:rPr lang="en-US" sz="834" b="1" dirty="0">
                <a:solidFill>
                  <a:srgbClr val="34495E"/>
                </a:solidFill>
              </a:rPr>
              <a:t>"実質的に凍結状態"</a:t>
            </a:r>
            <a:r>
              <a:rPr lang="en-US" sz="888" dirty="0">
                <a:solidFill>
                  <a:srgbClr val="34495E"/>
                </a:solidFill>
              </a:rPr>
              <a:t>になることがある</a:t>
            </a:r>
            <a:endParaRPr lang="en-US" sz="888" dirty="0"/>
          </a:p>
        </p:txBody>
      </p:sp>
      <p:pic>
        <p:nvPicPr>
          <p:cNvPr id="1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1500" y="2980339"/>
            <a:ext cx="250031" cy="200025"/>
          </a:xfrm>
          <a:prstGeom prst="rect">
            <a:avLst/>
          </a:prstGeom>
        </p:spPr>
      </p:pic>
      <p:sp>
        <p:nvSpPr>
          <p:cNvPr id="12" name="Text 5"/>
          <p:cNvSpPr/>
          <p:nvPr/>
        </p:nvSpPr>
        <p:spPr>
          <a:xfrm>
            <a:off x="935831" y="2951764"/>
            <a:ext cx="1821712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銀行は</a:t>
            </a:r>
            <a:r>
              <a:rPr lang="en-US" sz="834" b="1" dirty="0">
                <a:solidFill>
                  <a:srgbClr val="34495E"/>
                </a:solidFill>
              </a:rPr>
              <a:t>「本人の意思確認」が必須</a:t>
            </a:r>
            <a:endParaRPr lang="en-US" sz="888" dirty="0"/>
          </a:p>
        </p:txBody>
      </p:sp>
      <p:pic>
        <p:nvPicPr>
          <p:cNvPr id="13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57725" y="2980339"/>
            <a:ext cx="225028" cy="200025"/>
          </a:xfrm>
          <a:prstGeom prst="rect">
            <a:avLst/>
          </a:prstGeom>
        </p:spPr>
      </p:pic>
      <p:sp>
        <p:nvSpPr>
          <p:cNvPr id="14" name="Text 6"/>
          <p:cNvSpPr/>
          <p:nvPr/>
        </p:nvSpPr>
        <p:spPr>
          <a:xfrm>
            <a:off x="4997053" y="2951764"/>
            <a:ext cx="3378603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代理人カードや委任状があっても、</a:t>
            </a:r>
            <a:r>
              <a:rPr lang="en-US" sz="834" b="1" dirty="0">
                <a:solidFill>
                  <a:srgbClr val="34495E"/>
                </a:solidFill>
              </a:rPr>
              <a:t>本人の判断能力が問われる</a:t>
            </a:r>
            <a:endParaRPr lang="en-US" sz="888" dirty="0"/>
          </a:p>
        </p:txBody>
      </p:sp>
      <p:sp>
        <p:nvSpPr>
          <p:cNvPr id="15" name="Text 7"/>
          <p:cNvSpPr/>
          <p:nvPr/>
        </p:nvSpPr>
        <p:spPr>
          <a:xfrm>
            <a:off x="571500" y="3608989"/>
            <a:ext cx="800100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引用元:全国銀行協会「認知症と銀行手続き」
 https://www.zenginkyo.or.jp/</a:t>
            </a:r>
            <a:endParaRPr lang="en-US" sz="62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不動産や保険の契約は?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57275"/>
            <a:ext cx="8001000" cy="1000125"/>
          </a:xfrm>
          <a:prstGeom prst="rect">
            <a:avLst/>
          </a:prstGeom>
          <a:solidFill>
            <a:srgbClr val="E8F4F8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43225" y="1365879"/>
            <a:ext cx="514350" cy="4572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3629025" y="1285875"/>
            <a:ext cx="2571750" cy="6172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193" b="1" dirty="0">
                <a:solidFill>
                  <a:srgbClr val="2C3E50"/>
                </a:solidFill>
              </a:rPr>
              <a:t>売買、賃貸、解約などは
 「本人の判断能力」が前提の行為</a:t>
            </a:r>
            <a:endParaRPr lang="en-US" sz="1193" dirty="0"/>
          </a:p>
        </p:txBody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" y="2371725"/>
            <a:ext cx="225028" cy="200025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910828" y="2343150"/>
            <a:ext cx="2793262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売買、賃貸、解約などは</a:t>
            </a:r>
            <a:r>
              <a:rPr lang="en-US" sz="834" b="1" dirty="0">
                <a:solidFill>
                  <a:srgbClr val="34495E"/>
                </a:solidFill>
              </a:rPr>
              <a:t>「本人の判断能力」が前提</a:t>
            </a:r>
            <a:endParaRPr lang="en-US" sz="888" dirty="0"/>
          </a:p>
        </p:txBody>
      </p:sp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57725" y="2371725"/>
            <a:ext cx="200025" cy="200025"/>
          </a:xfrm>
          <a:prstGeom prst="rect">
            <a:avLst/>
          </a:prstGeom>
        </p:spPr>
      </p:pic>
      <p:sp>
        <p:nvSpPr>
          <p:cNvPr id="10" name="Text 4"/>
          <p:cNvSpPr/>
          <p:nvPr/>
        </p:nvSpPr>
        <p:spPr>
          <a:xfrm>
            <a:off x="4972050" y="2343150"/>
            <a:ext cx="3600450" cy="4371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認知症で判断能力が不十分と判断される場合、</a:t>
            </a:r>
            <a:r>
              <a:rPr lang="en-US" sz="834" b="1" dirty="0">
                <a:solidFill>
                  <a:srgbClr val="34495E"/>
                </a:solidFill>
              </a:rPr>
              <a:t>契約が無効になる可能性</a:t>
            </a:r>
            <a:r>
              <a:rPr lang="en-US" sz="888" dirty="0">
                <a:solidFill>
                  <a:srgbClr val="34495E"/>
                </a:solidFill>
              </a:rPr>
              <a:t>あり</a:t>
            </a:r>
            <a:endParaRPr lang="en-US" sz="888" dirty="0"/>
          </a:p>
        </p:txBody>
      </p:sp>
      <p:pic>
        <p:nvPicPr>
          <p:cNvPr id="1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1500" y="2980339"/>
            <a:ext cx="250031" cy="200025"/>
          </a:xfrm>
          <a:prstGeom prst="rect">
            <a:avLst/>
          </a:prstGeom>
        </p:spPr>
      </p:pic>
      <p:sp>
        <p:nvSpPr>
          <p:cNvPr id="12" name="Text 5"/>
          <p:cNvSpPr/>
          <p:nvPr/>
        </p:nvSpPr>
        <p:spPr>
          <a:xfrm>
            <a:off x="935831" y="2951764"/>
            <a:ext cx="2179234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家族の</a:t>
            </a:r>
            <a:r>
              <a:rPr lang="en-US" sz="834" b="1" dirty="0">
                <a:solidFill>
                  <a:srgbClr val="34495E"/>
                </a:solidFill>
              </a:rPr>
              <a:t>"代理での契約"は法律上できない</a:t>
            </a:r>
            <a:endParaRPr lang="en-US" sz="888" dirty="0"/>
          </a:p>
        </p:txBody>
      </p:sp>
      <p:pic>
        <p:nvPicPr>
          <p:cNvPr id="13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57725" y="2980339"/>
            <a:ext cx="200025" cy="200025"/>
          </a:xfrm>
          <a:prstGeom prst="rect">
            <a:avLst/>
          </a:prstGeom>
        </p:spPr>
      </p:pic>
      <p:sp>
        <p:nvSpPr>
          <p:cNvPr id="14" name="Text 6"/>
          <p:cNvSpPr/>
          <p:nvPr/>
        </p:nvSpPr>
        <p:spPr>
          <a:xfrm>
            <a:off x="4972050" y="2976767"/>
            <a:ext cx="2268336" cy="16609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34495E"/>
                </a:solidFill>
              </a:rPr>
              <a:t>法的な支援制度(成年後見制度など)が必要</a:t>
            </a:r>
            <a:endParaRPr lang="en-US" sz="834" dirty="0"/>
          </a:p>
        </p:txBody>
      </p:sp>
      <p:sp>
        <p:nvSpPr>
          <p:cNvPr id="15" name="Text 7"/>
          <p:cNvSpPr/>
          <p:nvPr/>
        </p:nvSpPr>
        <p:spPr>
          <a:xfrm>
            <a:off x="571500" y="3608989"/>
            <a:ext cx="800100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引用元:法務省「民法(意思能力に関する規定)」
 https://www.moj.go.jp/</a:t>
            </a:r>
            <a:endParaRPr lang="en-US" sz="62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家族ができる"法的な手続き"3つ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57275"/>
            <a:ext cx="2552691" cy="28575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Shape 2"/>
          <p:cNvSpPr/>
          <p:nvPr/>
        </p:nvSpPr>
        <p:spPr>
          <a:xfrm>
            <a:off x="1633519" y="1271588"/>
            <a:ext cx="428625" cy="428625"/>
          </a:xfrm>
          <a:prstGeom prst="ellipse">
            <a:avLst/>
          </a:prstGeom>
          <a:solidFill>
            <a:srgbClr val="5DADE2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6" name="Text 3"/>
          <p:cNvSpPr/>
          <p:nvPr/>
        </p:nvSpPr>
        <p:spPr>
          <a:xfrm>
            <a:off x="1633519" y="1271588"/>
            <a:ext cx="428625" cy="42862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FFFFFF"/>
                </a:solidFill>
              </a:rPr>
              <a:t>①</a:t>
            </a:r>
            <a:endParaRPr lang="en-US" sz="1602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7806" y="1843088"/>
            <a:ext cx="400050" cy="40005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714375" y="2386013"/>
            <a:ext cx="2266941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成年後見制度
(法務省)</a:t>
            </a:r>
            <a:endParaRPr lang="en-US" sz="987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8675" y="3059311"/>
            <a:ext cx="107156" cy="107156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992981" y="3037880"/>
            <a:ext cx="1806671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家庭裁判所が支援者(後見人)を選ぶ制</a:t>
            </a:r>
            <a:endParaRPr lang="en-US" sz="780" dirty="0"/>
          </a:p>
        </p:txBody>
      </p:sp>
      <p:sp>
        <p:nvSpPr>
          <p:cNvPr id="11" name="Text 6"/>
          <p:cNvSpPr/>
          <p:nvPr/>
        </p:nvSpPr>
        <p:spPr>
          <a:xfrm>
            <a:off x="828675" y="3230761"/>
            <a:ext cx="107156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度</a:t>
            </a:r>
            <a:endParaRPr lang="en-US" sz="780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8675" y="3530798"/>
            <a:ext cx="107156" cy="107156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992981" y="3509367"/>
            <a:ext cx="1740229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財産管理や契約手続きを代行できる</a:t>
            </a:r>
            <a:endParaRPr lang="en-US" sz="780" dirty="0"/>
          </a:p>
        </p:txBody>
      </p:sp>
      <p:sp>
        <p:nvSpPr>
          <p:cNvPr id="14" name="Shape 8"/>
          <p:cNvSpPr/>
          <p:nvPr/>
        </p:nvSpPr>
        <p:spPr>
          <a:xfrm>
            <a:off x="3295641" y="1057275"/>
            <a:ext cx="2552691" cy="28575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5" name="Shape 9"/>
          <p:cNvSpPr/>
          <p:nvPr/>
        </p:nvSpPr>
        <p:spPr>
          <a:xfrm>
            <a:off x="4357660" y="1271588"/>
            <a:ext cx="428625" cy="428625"/>
          </a:xfrm>
          <a:prstGeom prst="ellipse">
            <a:avLst/>
          </a:prstGeom>
          <a:solidFill>
            <a:srgbClr val="EC706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6" name="Text 10"/>
          <p:cNvSpPr/>
          <p:nvPr/>
        </p:nvSpPr>
        <p:spPr>
          <a:xfrm>
            <a:off x="4357660" y="1271588"/>
            <a:ext cx="428625" cy="42862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FFFFFF"/>
                </a:solidFill>
              </a:rPr>
              <a:t>②</a:t>
            </a:r>
            <a:endParaRPr lang="en-US" sz="1602" dirty="0"/>
          </a:p>
        </p:txBody>
      </p:sp>
      <p:pic>
        <p:nvPicPr>
          <p:cNvPr id="17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46944" y="1843088"/>
            <a:ext cx="450056" cy="400050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3438516" y="2386013"/>
            <a:ext cx="2266941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任意後見制度
(将来に備える)</a:t>
            </a:r>
            <a:endParaRPr lang="en-US" sz="987" dirty="0"/>
          </a:p>
        </p:txBody>
      </p:sp>
      <p:pic>
        <p:nvPicPr>
          <p:cNvPr id="19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52816" y="3059311"/>
            <a:ext cx="107156" cy="107156"/>
          </a:xfrm>
          <a:prstGeom prst="rect">
            <a:avLst/>
          </a:prstGeom>
        </p:spPr>
      </p:pic>
      <p:sp>
        <p:nvSpPr>
          <p:cNvPr id="20" name="Text 12"/>
          <p:cNvSpPr/>
          <p:nvPr/>
        </p:nvSpPr>
        <p:spPr>
          <a:xfrm>
            <a:off x="3717122" y="3037880"/>
            <a:ext cx="1843088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判断能力があるうちに契約しておくタ</a:t>
            </a:r>
            <a:endParaRPr lang="en-US" sz="780" dirty="0"/>
          </a:p>
        </p:txBody>
      </p:sp>
      <p:sp>
        <p:nvSpPr>
          <p:cNvPr id="21" name="Text 13"/>
          <p:cNvSpPr/>
          <p:nvPr/>
        </p:nvSpPr>
        <p:spPr>
          <a:xfrm>
            <a:off x="3552816" y="3230761"/>
            <a:ext cx="214313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イプ</a:t>
            </a:r>
            <a:endParaRPr lang="en-US" sz="780" dirty="0"/>
          </a:p>
        </p:txBody>
      </p:sp>
      <p:pic>
        <p:nvPicPr>
          <p:cNvPr id="22" name="Image 6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52816" y="3530798"/>
            <a:ext cx="107156" cy="107156"/>
          </a:xfrm>
          <a:prstGeom prst="rect">
            <a:avLst/>
          </a:prstGeom>
        </p:spPr>
      </p:pic>
      <p:sp>
        <p:nvSpPr>
          <p:cNvPr id="23" name="Text 14"/>
          <p:cNvSpPr/>
          <p:nvPr/>
        </p:nvSpPr>
        <p:spPr>
          <a:xfrm>
            <a:off x="3717122" y="3509367"/>
            <a:ext cx="1313752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将来のリスクに備えられる</a:t>
            </a:r>
            <a:endParaRPr lang="en-US" sz="780" dirty="0"/>
          </a:p>
        </p:txBody>
      </p:sp>
      <p:sp>
        <p:nvSpPr>
          <p:cNvPr id="24" name="Shape 15"/>
          <p:cNvSpPr/>
          <p:nvPr/>
        </p:nvSpPr>
        <p:spPr>
          <a:xfrm>
            <a:off x="6019781" y="1057275"/>
            <a:ext cx="2552719" cy="28575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5" name="Shape 16"/>
          <p:cNvSpPr/>
          <p:nvPr/>
        </p:nvSpPr>
        <p:spPr>
          <a:xfrm>
            <a:off x="7081828" y="1271588"/>
            <a:ext cx="428625" cy="428625"/>
          </a:xfrm>
          <a:prstGeom prst="ellipse">
            <a:avLst/>
          </a:prstGeom>
          <a:solidFill>
            <a:srgbClr val="52BE8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6" name="Text 17"/>
          <p:cNvSpPr/>
          <p:nvPr/>
        </p:nvSpPr>
        <p:spPr>
          <a:xfrm>
            <a:off x="7081828" y="1271588"/>
            <a:ext cx="428625" cy="42862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FFFFFF"/>
                </a:solidFill>
              </a:rPr>
              <a:t>③</a:t>
            </a:r>
            <a:endParaRPr lang="en-US" sz="1602" dirty="0"/>
          </a:p>
        </p:txBody>
      </p:sp>
      <p:pic>
        <p:nvPicPr>
          <p:cNvPr id="27" name="Image 7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46109" y="1843088"/>
            <a:ext cx="500063" cy="400050"/>
          </a:xfrm>
          <a:prstGeom prst="rect">
            <a:avLst/>
          </a:prstGeom>
        </p:spPr>
      </p:pic>
      <p:sp>
        <p:nvSpPr>
          <p:cNvPr id="28" name="Text 18"/>
          <p:cNvSpPr/>
          <p:nvPr/>
        </p:nvSpPr>
        <p:spPr>
          <a:xfrm>
            <a:off x="6162656" y="2386013"/>
            <a:ext cx="2266969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財産管理委任契約</a:t>
            </a:r>
            <a:endParaRPr lang="en-US" sz="987" dirty="0"/>
          </a:p>
        </p:txBody>
      </p:sp>
      <p:pic>
        <p:nvPicPr>
          <p:cNvPr id="29" name="Image 8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76956" y="2802136"/>
            <a:ext cx="107156" cy="107156"/>
          </a:xfrm>
          <a:prstGeom prst="rect">
            <a:avLst/>
          </a:prstGeom>
        </p:spPr>
      </p:pic>
      <p:sp>
        <p:nvSpPr>
          <p:cNvPr id="30" name="Text 19"/>
          <p:cNvSpPr/>
          <p:nvPr/>
        </p:nvSpPr>
        <p:spPr>
          <a:xfrm>
            <a:off x="6441263" y="2780705"/>
            <a:ext cx="1847385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判断能力があるうちに家族へ委任でき</a:t>
            </a:r>
            <a:endParaRPr lang="en-US" sz="780" dirty="0"/>
          </a:p>
        </p:txBody>
      </p:sp>
      <p:sp>
        <p:nvSpPr>
          <p:cNvPr id="31" name="Text 20"/>
          <p:cNvSpPr/>
          <p:nvPr/>
        </p:nvSpPr>
        <p:spPr>
          <a:xfrm>
            <a:off x="6276956" y="2973586"/>
            <a:ext cx="321469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る契約</a:t>
            </a:r>
            <a:endParaRPr lang="en-US" sz="780" dirty="0"/>
          </a:p>
        </p:txBody>
      </p:sp>
      <p:pic>
        <p:nvPicPr>
          <p:cNvPr id="32" name="Image 9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76956" y="3273623"/>
            <a:ext cx="107156" cy="107156"/>
          </a:xfrm>
          <a:prstGeom prst="rect">
            <a:avLst/>
          </a:prstGeom>
        </p:spPr>
      </p:pic>
      <p:sp>
        <p:nvSpPr>
          <p:cNvPr id="33" name="Text 21"/>
          <p:cNvSpPr/>
          <p:nvPr/>
        </p:nvSpPr>
        <p:spPr>
          <a:xfrm>
            <a:off x="6441263" y="3252192"/>
            <a:ext cx="1099440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柔軟な財産管理が可能</a:t>
            </a:r>
            <a:endParaRPr lang="en-US" sz="780" dirty="0"/>
          </a:p>
        </p:txBody>
      </p:sp>
      <p:sp>
        <p:nvSpPr>
          <p:cNvPr id="34" name="Text 22"/>
          <p:cNvSpPr/>
          <p:nvPr/>
        </p:nvSpPr>
        <p:spPr>
          <a:xfrm>
            <a:off x="571500" y="4200525"/>
            <a:ext cx="800100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引用元:法務省「成年後見制度」
 https://www.moj.go.jp/</a:t>
            </a:r>
            <a:endParaRPr lang="en-US" sz="62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成年後見制度のポイント(公的情報)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28700"/>
            <a:ext cx="8001000" cy="857250"/>
          </a:xfrm>
          <a:prstGeom prst="rect">
            <a:avLst/>
          </a:prstGeom>
          <a:solidFill>
            <a:srgbClr val="E8F4F8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7812" y="1311576"/>
            <a:ext cx="400050" cy="40005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3649312" y="1228725"/>
            <a:ext cx="2416848" cy="5657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2200"/>
              </a:lnSpc>
              <a:buNone/>
            </a:pPr>
            <a:r>
              <a:rPr lang="en-US" sz="1090" b="1" dirty="0">
                <a:solidFill>
                  <a:srgbClr val="2C3E50"/>
                </a:solidFill>
              </a:rPr>
              <a:t>家庭裁判所が後見人を選任し、
 財産管理・契約を法律的に代行可能</a:t>
            </a:r>
            <a:endParaRPr lang="en-US" sz="1090" dirty="0"/>
          </a:p>
        </p:txBody>
      </p:sp>
      <p:sp>
        <p:nvSpPr>
          <p:cNvPr id="7" name="Shape 3"/>
          <p:cNvSpPr/>
          <p:nvPr/>
        </p:nvSpPr>
        <p:spPr>
          <a:xfrm>
            <a:off x="571500" y="2114550"/>
            <a:ext cx="3943350" cy="5715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4375" y="2286000"/>
            <a:ext cx="171450" cy="171450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971550" y="2282428"/>
            <a:ext cx="1371600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784" b="1" dirty="0">
                <a:solidFill>
                  <a:srgbClr val="34495E"/>
                </a:solidFill>
              </a:rPr>
              <a:t>家庭裁判所が後見人を選任</a:t>
            </a:r>
            <a:endParaRPr lang="en-US" sz="784" dirty="0"/>
          </a:p>
        </p:txBody>
      </p:sp>
      <p:sp>
        <p:nvSpPr>
          <p:cNvPr id="10" name="Shape 5"/>
          <p:cNvSpPr/>
          <p:nvPr/>
        </p:nvSpPr>
        <p:spPr>
          <a:xfrm>
            <a:off x="4629150" y="2114550"/>
            <a:ext cx="3943350" cy="5715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72025" y="2286000"/>
            <a:ext cx="192881" cy="171450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5050631" y="2282428"/>
            <a:ext cx="1757725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784" b="1" dirty="0">
                <a:solidFill>
                  <a:srgbClr val="34495E"/>
                </a:solidFill>
              </a:rPr>
              <a:t>財産管理・契約を法律的に代行可能</a:t>
            </a:r>
            <a:endParaRPr lang="en-US" sz="784" dirty="0"/>
          </a:p>
        </p:txBody>
      </p:sp>
      <p:sp>
        <p:nvSpPr>
          <p:cNvPr id="13" name="Shape 7"/>
          <p:cNvSpPr/>
          <p:nvPr/>
        </p:nvSpPr>
        <p:spPr>
          <a:xfrm>
            <a:off x="571500" y="2800350"/>
            <a:ext cx="3943350" cy="5715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4375" y="2971800"/>
            <a:ext cx="214313" cy="171450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1014413" y="2968228"/>
            <a:ext cx="1714500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784" b="1" dirty="0">
                <a:solidFill>
                  <a:srgbClr val="34495E"/>
                </a:solidFill>
              </a:rPr>
              <a:t>家族が後見人になれる場合もある</a:t>
            </a:r>
            <a:endParaRPr lang="en-US" sz="784" dirty="0"/>
          </a:p>
        </p:txBody>
      </p:sp>
      <p:sp>
        <p:nvSpPr>
          <p:cNvPr id="16" name="Shape 9"/>
          <p:cNvSpPr/>
          <p:nvPr/>
        </p:nvSpPr>
        <p:spPr>
          <a:xfrm>
            <a:off x="4629150" y="2800350"/>
            <a:ext cx="3943350" cy="5715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7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72025" y="2971800"/>
            <a:ext cx="171450" cy="171450"/>
          </a:xfrm>
          <a:prstGeom prst="rect">
            <a:avLst/>
          </a:prstGeom>
        </p:spPr>
      </p:pic>
      <p:sp>
        <p:nvSpPr>
          <p:cNvPr id="18" name="Text 10"/>
          <p:cNvSpPr/>
          <p:nvPr/>
        </p:nvSpPr>
        <p:spPr>
          <a:xfrm>
            <a:off x="5029200" y="2943225"/>
            <a:ext cx="2514600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834" dirty="0">
                <a:solidFill>
                  <a:srgbClr val="34495E"/>
                </a:solidFill>
              </a:rPr>
              <a:t>ただし</a:t>
            </a:r>
            <a:r>
              <a:rPr lang="en-US" sz="784" b="1" dirty="0">
                <a:solidFill>
                  <a:srgbClr val="34495E"/>
                </a:solidFill>
              </a:rPr>
              <a:t>「本人の財産の自由な利用」は制限</a:t>
            </a:r>
            <a:r>
              <a:rPr lang="en-US" sz="834" dirty="0">
                <a:solidFill>
                  <a:srgbClr val="34495E"/>
                </a:solidFill>
              </a:rPr>
              <a:t>される</a:t>
            </a:r>
            <a:endParaRPr lang="en-US" sz="834" dirty="0"/>
          </a:p>
        </p:txBody>
      </p:sp>
      <p:sp>
        <p:nvSpPr>
          <p:cNvPr id="19" name="Shape 11"/>
          <p:cNvSpPr/>
          <p:nvPr/>
        </p:nvSpPr>
        <p:spPr>
          <a:xfrm>
            <a:off x="571500" y="3486150"/>
            <a:ext cx="8001000" cy="5715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0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4375" y="3657600"/>
            <a:ext cx="107156" cy="171450"/>
          </a:xfrm>
          <a:prstGeom prst="rect">
            <a:avLst/>
          </a:prstGeom>
        </p:spPr>
      </p:pic>
      <p:sp>
        <p:nvSpPr>
          <p:cNvPr id="21" name="Text 12"/>
          <p:cNvSpPr/>
          <p:nvPr/>
        </p:nvSpPr>
        <p:spPr>
          <a:xfrm>
            <a:off x="907256" y="3629025"/>
            <a:ext cx="3040391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784" b="1" dirty="0">
                <a:solidFill>
                  <a:srgbClr val="34495E"/>
                </a:solidFill>
              </a:rPr>
              <a:t>後見人の報酬が発生する場合がある</a:t>
            </a:r>
            <a:r>
              <a:rPr lang="en-US" sz="834" dirty="0">
                <a:solidFill>
                  <a:srgbClr val="34495E"/>
                </a:solidFill>
              </a:rPr>
              <a:t>(専門家が後見人の場合)</a:t>
            </a:r>
            <a:endParaRPr lang="en-US" sz="784" dirty="0"/>
          </a:p>
        </p:txBody>
      </p:sp>
      <p:sp>
        <p:nvSpPr>
          <p:cNvPr id="22" name="Text 13"/>
          <p:cNvSpPr/>
          <p:nvPr/>
        </p:nvSpPr>
        <p:spPr>
          <a:xfrm>
            <a:off x="571500" y="4286250"/>
            <a:ext cx="800100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引用元:法務省「成年後見制度について」
 https://www.moj.go.jp/</a:t>
            </a:r>
            <a:endParaRPr lang="en-US" sz="62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介護サービス利用のための手続きは?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57275"/>
            <a:ext cx="8001000" cy="1000125"/>
          </a:xfrm>
          <a:prstGeom prst="rect">
            <a:avLst/>
          </a:prstGeom>
          <a:solidFill>
            <a:srgbClr val="E8F4F8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4625" y="1285875"/>
            <a:ext cx="457200" cy="4572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3343275" y="1360159"/>
            <a:ext cx="3086100" cy="30860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193" b="1" dirty="0">
                <a:solidFill>
                  <a:srgbClr val="2C3E50"/>
                </a:solidFill>
              </a:rPr>
              <a:t>認知症でも介護保険サービスは利用可能</a:t>
            </a:r>
            <a:endParaRPr lang="en-US" sz="1193" dirty="0"/>
          </a:p>
        </p:txBody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" y="2371725"/>
            <a:ext cx="250031" cy="200025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935831" y="2368153"/>
            <a:ext cx="2186015" cy="16609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34495E"/>
                </a:solidFill>
              </a:rPr>
              <a:t>認知症でも介護保険サービスは利用可能</a:t>
            </a:r>
            <a:endParaRPr lang="en-US" sz="834" dirty="0"/>
          </a:p>
        </p:txBody>
      </p:sp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57725" y="2371725"/>
            <a:ext cx="150019" cy="200025"/>
          </a:xfrm>
          <a:prstGeom prst="rect">
            <a:avLst/>
          </a:prstGeom>
        </p:spPr>
      </p:pic>
      <p:sp>
        <p:nvSpPr>
          <p:cNvPr id="10" name="Text 4"/>
          <p:cNvSpPr/>
          <p:nvPr/>
        </p:nvSpPr>
        <p:spPr>
          <a:xfrm>
            <a:off x="4922044" y="2368153"/>
            <a:ext cx="2249165" cy="16609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34495E"/>
                </a:solidFill>
              </a:rPr>
              <a:t>要介護認定 → ケアマネがケアプラン作成</a:t>
            </a:r>
            <a:endParaRPr lang="en-US" sz="834" dirty="0"/>
          </a:p>
        </p:txBody>
      </p:sp>
      <p:pic>
        <p:nvPicPr>
          <p:cNvPr id="1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1500" y="2771775"/>
            <a:ext cx="250031" cy="200025"/>
          </a:xfrm>
          <a:prstGeom prst="rect">
            <a:avLst/>
          </a:prstGeom>
        </p:spPr>
      </p:pic>
      <p:sp>
        <p:nvSpPr>
          <p:cNvPr id="12" name="Text 5"/>
          <p:cNvSpPr/>
          <p:nvPr/>
        </p:nvSpPr>
        <p:spPr>
          <a:xfrm>
            <a:off x="935831" y="2743200"/>
            <a:ext cx="2474835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手続きが困難な場合、</a:t>
            </a:r>
            <a:r>
              <a:rPr lang="en-US" sz="834" b="1" dirty="0">
                <a:solidFill>
                  <a:srgbClr val="34495E"/>
                </a:solidFill>
              </a:rPr>
              <a:t>家族が代行申請・相談可</a:t>
            </a:r>
            <a:endParaRPr lang="en-US" sz="888" dirty="0"/>
          </a:p>
        </p:txBody>
      </p:sp>
      <p:pic>
        <p:nvPicPr>
          <p:cNvPr id="13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57725" y="2771775"/>
            <a:ext cx="150019" cy="200025"/>
          </a:xfrm>
          <a:prstGeom prst="rect">
            <a:avLst/>
          </a:prstGeom>
        </p:spPr>
      </p:pic>
      <p:sp>
        <p:nvSpPr>
          <p:cNvPr id="14" name="Text 6"/>
          <p:cNvSpPr/>
          <p:nvPr/>
        </p:nvSpPr>
        <p:spPr>
          <a:xfrm>
            <a:off x="4922044" y="2768203"/>
            <a:ext cx="1821684" cy="16609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34495E"/>
                </a:solidFill>
              </a:rPr>
              <a:t>地域包括支援センターが相談窓口</a:t>
            </a:r>
            <a:endParaRPr lang="en-US" sz="834" dirty="0"/>
          </a:p>
        </p:txBody>
      </p:sp>
      <p:sp>
        <p:nvSpPr>
          <p:cNvPr id="15" name="Text 7"/>
          <p:cNvSpPr/>
          <p:nvPr/>
        </p:nvSpPr>
        <p:spPr>
          <a:xfrm>
            <a:off x="571500" y="3400425"/>
            <a:ext cx="800100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引用元:厚生労働省「介護保険制度」
 https://www.mhlw.go.jp/</a:t>
            </a:r>
            <a:endParaRPr lang="en-US" sz="62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医療・介護のお金はどうなる?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57275"/>
            <a:ext cx="8001000" cy="737202"/>
          </a:xfrm>
          <a:prstGeom prst="rect">
            <a:avLst/>
          </a:prstGeom>
          <a:solidFill>
            <a:srgbClr val="E8F4F8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4516" y="1311576"/>
            <a:ext cx="400050" cy="40005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2946016" y="1228725"/>
            <a:ext cx="3823469" cy="5657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2200"/>
              </a:lnSpc>
              <a:buNone/>
            </a:pPr>
            <a:r>
              <a:rPr lang="en-US" sz="1090" b="1" dirty="0">
                <a:solidFill>
                  <a:srgbClr val="2C3E50"/>
                </a:solidFill>
              </a:rPr>
              <a:t>認知症になると医療費・介護費が増える傾向があるが、
 公的支援制度がある</a:t>
            </a:r>
            <a:endParaRPr lang="en-US" sz="1090" dirty="0"/>
          </a:p>
        </p:txBody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" y="2108802"/>
            <a:ext cx="160734" cy="142875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817959" y="2082012"/>
            <a:ext cx="894420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公的支援制度</a:t>
            </a:r>
            <a:endParaRPr lang="en-US" sz="987" dirty="0"/>
          </a:p>
        </p:txBody>
      </p:sp>
      <p:sp>
        <p:nvSpPr>
          <p:cNvPr id="9" name="Shape 4"/>
          <p:cNvSpPr/>
          <p:nvPr/>
        </p:nvSpPr>
        <p:spPr>
          <a:xfrm>
            <a:off x="571500" y="2480277"/>
            <a:ext cx="2552691" cy="1331584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33519" y="2651727"/>
            <a:ext cx="428625" cy="34290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1397775" y="3108927"/>
            <a:ext cx="900140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高額療養費制度</a:t>
            </a:r>
            <a:endParaRPr lang="en-US" sz="885" dirty="0"/>
          </a:p>
        </p:txBody>
      </p:sp>
      <p:sp>
        <p:nvSpPr>
          <p:cNvPr id="12" name="Text 6"/>
          <p:cNvSpPr/>
          <p:nvPr/>
        </p:nvSpPr>
        <p:spPr>
          <a:xfrm>
            <a:off x="1044160" y="3426098"/>
            <a:ext cx="1607344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医療費の月額上限を設定
 所得に応じて自己負担額が決まる</a:t>
            </a:r>
            <a:endParaRPr lang="en-US" sz="780" dirty="0"/>
          </a:p>
        </p:txBody>
      </p:sp>
      <p:sp>
        <p:nvSpPr>
          <p:cNvPr id="13" name="Shape 7"/>
          <p:cNvSpPr/>
          <p:nvPr/>
        </p:nvSpPr>
        <p:spPr>
          <a:xfrm>
            <a:off x="3295641" y="2480277"/>
            <a:ext cx="2552691" cy="1331584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57660" y="2651727"/>
            <a:ext cx="428625" cy="342900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3993328" y="3108927"/>
            <a:ext cx="1157315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高額介護サービス費</a:t>
            </a:r>
            <a:endParaRPr lang="en-US" sz="885" dirty="0"/>
          </a:p>
        </p:txBody>
      </p:sp>
      <p:sp>
        <p:nvSpPr>
          <p:cNvPr id="16" name="Text 9"/>
          <p:cNvSpPr/>
          <p:nvPr/>
        </p:nvSpPr>
        <p:spPr>
          <a:xfrm>
            <a:off x="3768300" y="3426098"/>
            <a:ext cx="1607344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介護費の月額上限を設定
 所得に応じて自己負担額が決まる</a:t>
            </a:r>
            <a:endParaRPr lang="en-US" sz="780" dirty="0"/>
          </a:p>
        </p:txBody>
      </p:sp>
      <p:sp>
        <p:nvSpPr>
          <p:cNvPr id="17" name="Shape 10"/>
          <p:cNvSpPr/>
          <p:nvPr/>
        </p:nvSpPr>
        <p:spPr>
          <a:xfrm>
            <a:off x="6019781" y="2480277"/>
            <a:ext cx="2552719" cy="1331584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8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88091" y="2651727"/>
            <a:ext cx="216098" cy="342900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6717469" y="3108927"/>
            <a:ext cx="1157315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公費の負担軽減制度</a:t>
            </a:r>
            <a:endParaRPr lang="en-US" sz="885" dirty="0"/>
          </a:p>
        </p:txBody>
      </p:sp>
      <p:sp>
        <p:nvSpPr>
          <p:cNvPr id="20" name="Text 12"/>
          <p:cNvSpPr/>
          <p:nvPr/>
        </p:nvSpPr>
        <p:spPr>
          <a:xfrm>
            <a:off x="6581403" y="3426098"/>
            <a:ext cx="1429476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低所得者向けの負担軽減
 施設利用時の食費・居住費軽減</a:t>
            </a:r>
            <a:endParaRPr lang="en-US" sz="780" dirty="0"/>
          </a:p>
        </p:txBody>
      </p:sp>
      <p:sp>
        <p:nvSpPr>
          <p:cNvPr id="21" name="Shape 13"/>
          <p:cNvSpPr/>
          <p:nvPr/>
        </p:nvSpPr>
        <p:spPr>
          <a:xfrm>
            <a:off x="571500" y="4011885"/>
            <a:ext cx="8001000" cy="500063"/>
          </a:xfrm>
          <a:prstGeom prst="rect">
            <a:avLst/>
          </a:prstGeom>
          <a:solidFill>
            <a:srgbClr val="FFF3E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2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00100" y="4135450"/>
            <a:ext cx="200025" cy="200025"/>
          </a:xfrm>
          <a:prstGeom prst="rect">
            <a:avLst/>
          </a:prstGeom>
        </p:spPr>
      </p:pic>
      <p:sp>
        <p:nvSpPr>
          <p:cNvPr id="23" name="Text 14"/>
          <p:cNvSpPr/>
          <p:nvPr/>
        </p:nvSpPr>
        <p:spPr>
          <a:xfrm>
            <a:off x="1114425" y="4126185"/>
            <a:ext cx="3036122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2C3E50"/>
                </a:solidFill>
              </a:rPr>
              <a:t>所得に応じて自己負担額が軽減される仕組みがあります</a:t>
            </a:r>
            <a:endParaRPr lang="en-US" sz="834" dirty="0"/>
          </a:p>
        </p:txBody>
      </p:sp>
      <p:sp>
        <p:nvSpPr>
          <p:cNvPr id="24" name="Text 15"/>
          <p:cNvSpPr/>
          <p:nvPr/>
        </p:nvSpPr>
        <p:spPr>
          <a:xfrm>
            <a:off x="571500" y="4683398"/>
            <a:ext cx="800100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引用元:厚生労働省「医療費・介護費の公的支援制度」
 https://www.mhlw.go.jp/</a:t>
            </a:r>
            <a:endParaRPr lang="en-US" sz="62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認知症でも使える"お金の支援制度"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57275"/>
            <a:ext cx="8001000" cy="714375"/>
          </a:xfrm>
          <a:prstGeom prst="rect">
            <a:avLst/>
          </a:prstGeom>
          <a:solidFill>
            <a:srgbClr val="E8F4F8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1863" y="1228725"/>
            <a:ext cx="450056" cy="40005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3163370" y="1287298"/>
            <a:ext cx="3438739" cy="28287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200"/>
              </a:lnSpc>
              <a:buNone/>
            </a:pPr>
            <a:r>
              <a:rPr lang="en-US" sz="1090" b="1" dirty="0">
                <a:solidFill>
                  <a:srgbClr val="2C3E50"/>
                </a:solidFill>
              </a:rPr>
              <a:t>認知症になっても利用できる公的支援制度がある</a:t>
            </a:r>
            <a:endParaRPr lang="en-US" sz="1090" dirty="0"/>
          </a:p>
        </p:txBody>
      </p:sp>
      <p:sp>
        <p:nvSpPr>
          <p:cNvPr id="7" name="Shape 3"/>
          <p:cNvSpPr/>
          <p:nvPr/>
        </p:nvSpPr>
        <p:spPr>
          <a:xfrm>
            <a:off x="571500" y="2028825"/>
            <a:ext cx="2552691" cy="1857375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47806" y="2257425"/>
            <a:ext cx="400050" cy="400050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1133456" y="2800350"/>
            <a:ext cx="1428750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日常生活自立支援事業
(福祉サービス)</a:t>
            </a:r>
            <a:endParaRPr lang="en-US" sz="987" dirty="0"/>
          </a:p>
        </p:txBody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69550" y="3473648"/>
            <a:ext cx="107156" cy="107156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1433857" y="3452217"/>
            <a:ext cx="992284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生活費の支払い支援</a:t>
            </a:r>
            <a:endParaRPr lang="en-US" sz="780" dirty="0"/>
          </a:p>
        </p:txBody>
      </p:sp>
      <p:pic>
        <p:nvPicPr>
          <p:cNvPr id="12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69550" y="3737967"/>
            <a:ext cx="107156" cy="107156"/>
          </a:xfrm>
          <a:prstGeom prst="rect">
            <a:avLst/>
          </a:prstGeom>
        </p:spPr>
      </p:pic>
      <p:sp>
        <p:nvSpPr>
          <p:cNvPr id="13" name="Text 6"/>
          <p:cNvSpPr/>
          <p:nvPr/>
        </p:nvSpPr>
        <p:spPr>
          <a:xfrm>
            <a:off x="1433857" y="3716536"/>
            <a:ext cx="777971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通帳管理の支援</a:t>
            </a:r>
            <a:endParaRPr lang="en-US" sz="780" dirty="0"/>
          </a:p>
        </p:txBody>
      </p:sp>
      <p:sp>
        <p:nvSpPr>
          <p:cNvPr id="14" name="Shape 7"/>
          <p:cNvSpPr/>
          <p:nvPr/>
        </p:nvSpPr>
        <p:spPr>
          <a:xfrm>
            <a:off x="3295641" y="2028825"/>
            <a:ext cx="2552691" cy="1857375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5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1953" y="2257425"/>
            <a:ext cx="300038" cy="400050"/>
          </a:xfrm>
          <a:prstGeom prst="rect">
            <a:avLst/>
          </a:prstGeom>
        </p:spPr>
      </p:pic>
      <p:sp>
        <p:nvSpPr>
          <p:cNvPr id="16" name="Text 8"/>
          <p:cNvSpPr/>
          <p:nvPr/>
        </p:nvSpPr>
        <p:spPr>
          <a:xfrm>
            <a:off x="3857597" y="2800350"/>
            <a:ext cx="142875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地域包括支援センター</a:t>
            </a:r>
            <a:endParaRPr lang="en-US" sz="987" dirty="0"/>
          </a:p>
        </p:txBody>
      </p:sp>
      <p:pic>
        <p:nvPicPr>
          <p:cNvPr id="17" name="Image 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68313" y="3216473"/>
            <a:ext cx="107156" cy="107156"/>
          </a:xfrm>
          <a:prstGeom prst="rect">
            <a:avLst/>
          </a:prstGeom>
        </p:spPr>
      </p:pic>
      <p:sp>
        <p:nvSpPr>
          <p:cNvPr id="18" name="Text 9"/>
          <p:cNvSpPr/>
          <p:nvPr/>
        </p:nvSpPr>
        <p:spPr>
          <a:xfrm>
            <a:off x="4032619" y="3195042"/>
            <a:ext cx="1243013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介護・医療の総合相談窓口</a:t>
            </a:r>
            <a:endParaRPr lang="en-US" sz="780" dirty="0"/>
          </a:p>
        </p:txBody>
      </p:sp>
      <p:pic>
        <p:nvPicPr>
          <p:cNvPr id="19" name="Image 7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68313" y="3480792"/>
            <a:ext cx="107156" cy="107156"/>
          </a:xfrm>
          <a:prstGeom prst="rect">
            <a:avLst/>
          </a:prstGeom>
        </p:spPr>
      </p:pic>
      <p:sp>
        <p:nvSpPr>
          <p:cNvPr id="20" name="Text 10"/>
          <p:cNvSpPr/>
          <p:nvPr/>
        </p:nvSpPr>
        <p:spPr>
          <a:xfrm>
            <a:off x="4032619" y="3459361"/>
            <a:ext cx="992284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成年後見制度の相談</a:t>
            </a:r>
            <a:endParaRPr lang="en-US" sz="780" dirty="0"/>
          </a:p>
        </p:txBody>
      </p:sp>
      <p:sp>
        <p:nvSpPr>
          <p:cNvPr id="21" name="Shape 11"/>
          <p:cNvSpPr/>
          <p:nvPr/>
        </p:nvSpPr>
        <p:spPr>
          <a:xfrm>
            <a:off x="6019781" y="2028825"/>
            <a:ext cx="2552719" cy="1857375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2" name="Image 8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96116" y="2257425"/>
            <a:ext cx="400050" cy="400050"/>
          </a:xfrm>
          <a:prstGeom prst="rect">
            <a:avLst/>
          </a:prstGeom>
        </p:spPr>
      </p:pic>
      <p:sp>
        <p:nvSpPr>
          <p:cNvPr id="23" name="Text 12"/>
          <p:cNvSpPr/>
          <p:nvPr/>
        </p:nvSpPr>
        <p:spPr>
          <a:xfrm>
            <a:off x="6867516" y="2800350"/>
            <a:ext cx="857250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市区町村の
権利擁護支援</a:t>
            </a:r>
            <a:endParaRPr lang="en-US" sz="987" dirty="0"/>
          </a:p>
        </p:txBody>
      </p:sp>
      <p:pic>
        <p:nvPicPr>
          <p:cNvPr id="24" name="Image 9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10676" y="3473648"/>
            <a:ext cx="107156" cy="107156"/>
          </a:xfrm>
          <a:prstGeom prst="rect">
            <a:avLst/>
          </a:prstGeom>
        </p:spPr>
      </p:pic>
      <p:sp>
        <p:nvSpPr>
          <p:cNvPr id="25" name="Text 13"/>
          <p:cNvSpPr/>
          <p:nvPr/>
        </p:nvSpPr>
        <p:spPr>
          <a:xfrm>
            <a:off x="6774982" y="3452217"/>
            <a:ext cx="1206596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高齢者の権利を守る支援</a:t>
            </a:r>
            <a:endParaRPr lang="en-US" sz="780" dirty="0"/>
          </a:p>
        </p:txBody>
      </p:sp>
      <p:pic>
        <p:nvPicPr>
          <p:cNvPr id="26" name="Image 10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10676" y="3737967"/>
            <a:ext cx="107156" cy="107156"/>
          </a:xfrm>
          <a:prstGeom prst="rect">
            <a:avLst/>
          </a:prstGeom>
        </p:spPr>
      </p:pic>
      <p:sp>
        <p:nvSpPr>
          <p:cNvPr id="27" name="Text 14"/>
          <p:cNvSpPr/>
          <p:nvPr/>
        </p:nvSpPr>
        <p:spPr>
          <a:xfrm>
            <a:off x="6774982" y="3716536"/>
            <a:ext cx="921544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虐待防止・相談窓口</a:t>
            </a:r>
            <a:endParaRPr lang="en-US" sz="780" dirty="0"/>
          </a:p>
        </p:txBody>
      </p:sp>
      <p:sp>
        <p:nvSpPr>
          <p:cNvPr id="28" name="Text 15"/>
          <p:cNvSpPr/>
          <p:nvPr/>
        </p:nvSpPr>
        <p:spPr>
          <a:xfrm>
            <a:off x="571500" y="4171950"/>
            <a:ext cx="800100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引用元:厚生労働省「日常生活自立支援事業」
 https://www.mhlw.go.jp/</a:t>
            </a:r>
            <a:endParaRPr lang="en-US" sz="62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573</Words>
  <Application>Microsoft Macintosh PowerPoint</Application>
  <PresentationFormat>画面に合わせる (16:9)</PresentationFormat>
  <Paragraphs>113</Paragraphs>
  <Slides>11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3" baseType="lpstr">
      <vt:lpstr>Arial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弘樹 齊藤</cp:lastModifiedBy>
  <cp:revision>2</cp:revision>
  <dcterms:created xsi:type="dcterms:W3CDTF">2025-11-25T02:27:13Z</dcterms:created>
  <dcterms:modified xsi:type="dcterms:W3CDTF">2025-11-25T05:16:16Z</dcterms:modified>
</cp:coreProperties>
</file>