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19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527367"/>
            <a:ext cx="4343400" cy="1560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2862" b="1" kern="0" spc="1" dirty="0">
                <a:solidFill>
                  <a:srgbClr val="003366"/>
                </a:solidFill>
              </a:rPr>
              <a:t>AI・ChatGPT
活用研修
</a:t>
            </a:r>
            <a:r>
              <a:rPr lang="en-US" sz="2121" b="1" kern="0" spc="1" dirty="0">
                <a:solidFill>
                  <a:srgbClr val="003366"/>
                </a:solidFill>
              </a:rPr>
              <a:t>（保険営業向け）</a:t>
            </a:r>
            <a:endParaRPr lang="en-US" sz="2862" dirty="0"/>
          </a:p>
        </p:txBody>
      </p:sp>
      <p:sp>
        <p:nvSpPr>
          <p:cNvPr id="4" name="Text 1"/>
          <p:cNvSpPr/>
          <p:nvPr/>
        </p:nvSpPr>
        <p:spPr>
          <a:xfrm>
            <a:off x="571500" y="3258945"/>
            <a:ext cx="4343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0052CC"/>
                </a:solidFill>
              </a:rPr>
              <a:t>営業効率化・提案品質向上のための
実践スキル</a:t>
            </a:r>
            <a:endParaRPr lang="en-US" sz="1602" dirty="0"/>
          </a:p>
        </p:txBody>
      </p:sp>
      <p:sp>
        <p:nvSpPr>
          <p:cNvPr id="5" name="Shape 2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5029200" y="0"/>
            <a:ext cx="41148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2155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0" y="1007269"/>
            <a:ext cx="9144000" cy="14288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3366"/>
                </a:solidFill>
              </a:rPr>
              <a:t>まとめ</a:t>
            </a:r>
            <a:endParaRPr lang="en-US" sz="212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337667"/>
            <a:ext cx="210043" cy="2000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88699" y="1293019"/>
            <a:ext cx="1470189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kern="0" spc="1" dirty="0">
                <a:solidFill>
                  <a:srgbClr val="0052CC"/>
                </a:solidFill>
              </a:rPr>
              <a:t>今日のポイント</a:t>
            </a:r>
            <a:endParaRPr lang="en-US" sz="1397" dirty="0"/>
          </a:p>
        </p:txBody>
      </p:sp>
      <p:sp>
        <p:nvSpPr>
          <p:cNvPr id="8" name="Text 4"/>
          <p:cNvSpPr/>
          <p:nvPr/>
        </p:nvSpPr>
        <p:spPr>
          <a:xfrm>
            <a:off x="571500" y="1782366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</a:t>
            </a:r>
            <a:endParaRPr lang="en-US" sz="987" dirty="0"/>
          </a:p>
        </p:txBody>
      </p:sp>
      <p:sp>
        <p:nvSpPr>
          <p:cNvPr id="9" name="Text 5"/>
          <p:cNvSpPr/>
          <p:nvPr/>
        </p:nvSpPr>
        <p:spPr>
          <a:xfrm>
            <a:off x="821531" y="1755577"/>
            <a:ext cx="233151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AIは「文章化・整理・要約」に強い</a:t>
            </a:r>
            <a:endParaRPr lang="en-US" sz="1090" dirty="0"/>
          </a:p>
        </p:txBody>
      </p:sp>
      <p:sp>
        <p:nvSpPr>
          <p:cNvPr id="10" name="Text 6"/>
          <p:cNvSpPr/>
          <p:nvPr/>
        </p:nvSpPr>
        <p:spPr>
          <a:xfrm>
            <a:off x="571500" y="2145246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</a:t>
            </a:r>
            <a:endParaRPr lang="en-US" sz="987" dirty="0"/>
          </a:p>
        </p:txBody>
      </p:sp>
      <p:sp>
        <p:nvSpPr>
          <p:cNvPr id="11" name="Text 7"/>
          <p:cNvSpPr/>
          <p:nvPr/>
        </p:nvSpPr>
        <p:spPr>
          <a:xfrm>
            <a:off x="821531" y="2118457"/>
            <a:ext cx="219871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保険営業との相性は非常に良い</a:t>
            </a:r>
            <a:endParaRPr lang="en-US" sz="1090" dirty="0"/>
          </a:p>
        </p:txBody>
      </p:sp>
      <p:sp>
        <p:nvSpPr>
          <p:cNvPr id="12" name="Text 8"/>
          <p:cNvSpPr/>
          <p:nvPr/>
        </p:nvSpPr>
        <p:spPr>
          <a:xfrm>
            <a:off x="571500" y="2508126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</a:t>
            </a:r>
            <a:endParaRPr lang="en-US" sz="987" dirty="0"/>
          </a:p>
        </p:txBody>
      </p:sp>
      <p:sp>
        <p:nvSpPr>
          <p:cNvPr id="13" name="Text 9"/>
          <p:cNvSpPr/>
          <p:nvPr/>
        </p:nvSpPr>
        <p:spPr>
          <a:xfrm>
            <a:off x="821531" y="2481337"/>
            <a:ext cx="266863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効果は業務内容により大きく変動する</a:t>
            </a:r>
            <a:endParaRPr lang="en-US" sz="1090" dirty="0"/>
          </a:p>
        </p:txBody>
      </p:sp>
      <p:sp>
        <p:nvSpPr>
          <p:cNvPr id="14" name="Text 10"/>
          <p:cNvSpPr/>
          <p:nvPr/>
        </p:nvSpPr>
        <p:spPr>
          <a:xfrm>
            <a:off x="571500" y="2871006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</a:t>
            </a:r>
            <a:endParaRPr lang="en-US" sz="987" dirty="0"/>
          </a:p>
        </p:txBody>
      </p:sp>
      <p:sp>
        <p:nvSpPr>
          <p:cNvPr id="15" name="Text 11"/>
          <p:cNvSpPr/>
          <p:nvPr/>
        </p:nvSpPr>
        <p:spPr>
          <a:xfrm>
            <a:off x="821531" y="2844217"/>
            <a:ext cx="265764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コンプライアンスと情報管理が最重要</a:t>
            </a:r>
            <a:endParaRPr lang="en-US" sz="109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" y="3579019"/>
            <a:ext cx="3557588" cy="1271588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4572000" y="1007269"/>
            <a:ext cx="4572000" cy="4136231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1337667"/>
            <a:ext cx="260049" cy="20002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367830" y="1293019"/>
            <a:ext cx="1666224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kern="0" spc="1" dirty="0">
                <a:solidFill>
                  <a:srgbClr val="F0AD4E"/>
                </a:solidFill>
              </a:rPr>
              <a:t>ディスカッション</a:t>
            </a:r>
            <a:endParaRPr lang="en-US" sz="1397" dirty="0"/>
          </a:p>
        </p:txBody>
      </p:sp>
      <p:sp>
        <p:nvSpPr>
          <p:cNvPr id="20" name="Shape 14"/>
          <p:cNvSpPr/>
          <p:nvPr/>
        </p:nvSpPr>
        <p:spPr>
          <a:xfrm>
            <a:off x="5000625" y="1753791"/>
            <a:ext cx="3571875" cy="1035453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5"/>
          <p:cNvSpPr/>
          <p:nvPr/>
        </p:nvSpPr>
        <p:spPr>
          <a:xfrm>
            <a:off x="5000625" y="1753791"/>
            <a:ext cx="42863" cy="1035453"/>
          </a:xfrm>
          <a:prstGeom prst="rect">
            <a:avLst/>
          </a:prstGeom>
          <a:solidFill>
            <a:srgbClr val="F0AD4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6"/>
          <p:cNvSpPr/>
          <p:nvPr/>
        </p:nvSpPr>
        <p:spPr>
          <a:xfrm>
            <a:off x="5172075" y="1925241"/>
            <a:ext cx="32289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kern="0" spc="1" dirty="0">
                <a:solidFill>
                  <a:srgbClr val="F0AD4E"/>
                </a:solidFill>
              </a:rPr>
              <a:t>Topic 01</a:t>
            </a:r>
            <a:endParaRPr lang="en-US" sz="784" dirty="0"/>
          </a:p>
        </p:txBody>
      </p:sp>
      <p:sp>
        <p:nvSpPr>
          <p:cNvPr id="23" name="Text 17"/>
          <p:cNvSpPr/>
          <p:nvPr/>
        </p:nvSpPr>
        <p:spPr>
          <a:xfrm>
            <a:off x="5172075" y="2137767"/>
            <a:ext cx="3228975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自分の業務で
AIに置き換えられる部分は？</a:t>
            </a:r>
            <a:endParaRPr lang="en-US" sz="1193" dirty="0"/>
          </a:p>
        </p:txBody>
      </p:sp>
      <p:sp>
        <p:nvSpPr>
          <p:cNvPr id="24" name="Shape 18"/>
          <p:cNvSpPr/>
          <p:nvPr/>
        </p:nvSpPr>
        <p:spPr>
          <a:xfrm>
            <a:off x="5000625" y="2960694"/>
            <a:ext cx="3571875" cy="1035453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19"/>
          <p:cNvSpPr/>
          <p:nvPr/>
        </p:nvSpPr>
        <p:spPr>
          <a:xfrm>
            <a:off x="5000625" y="2960694"/>
            <a:ext cx="42863" cy="1035453"/>
          </a:xfrm>
          <a:prstGeom prst="rect">
            <a:avLst/>
          </a:prstGeom>
          <a:solidFill>
            <a:srgbClr val="F0AD4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0"/>
          <p:cNvSpPr/>
          <p:nvPr/>
        </p:nvSpPr>
        <p:spPr>
          <a:xfrm>
            <a:off x="5172075" y="3132144"/>
            <a:ext cx="32289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kern="0" spc="1" dirty="0">
                <a:solidFill>
                  <a:srgbClr val="F0AD4E"/>
                </a:solidFill>
              </a:rPr>
              <a:t>Topic 02</a:t>
            </a:r>
            <a:endParaRPr lang="en-US" sz="784" dirty="0"/>
          </a:p>
        </p:txBody>
      </p:sp>
      <p:sp>
        <p:nvSpPr>
          <p:cNvPr id="27" name="Text 21"/>
          <p:cNvSpPr/>
          <p:nvPr/>
        </p:nvSpPr>
        <p:spPr>
          <a:xfrm>
            <a:off x="5172075" y="3344670"/>
            <a:ext cx="3228975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お客様への説明資料の
どこをAIで効率化できる？</a:t>
            </a:r>
            <a:endParaRPr lang="en-US" sz="11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8286750" cy="407194"/>
          </a:xfrm>
          <a:prstGeom prst="rect">
            <a:avLst/>
          </a:prstGeom>
          <a:noFill/>
          <a:ln/>
        </p:spPr>
        <p:txBody>
          <a:bodyPr wrap="none" lIns="0" tIns="0" rIns="0" bIns="102108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総合免責事項（Comprehensive Disclaimer）</a:t>
            </a:r>
            <a:endParaRPr lang="en-US" sz="1397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892969"/>
            <a:ext cx="114300" cy="1143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650" y="864394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本資料は、</a:t>
            </a:r>
            <a:r>
              <a:rPr lang="en-US" sz="683" b="1" dirty="0">
                <a:solidFill>
                  <a:srgbClr val="34495E"/>
                </a:solidFill>
              </a:rPr>
              <a:t>研修および一般的な情報提供のみを目的</a:t>
            </a:r>
            <a:r>
              <a:rPr lang="en-US" sz="727" dirty="0">
                <a:solidFill>
                  <a:srgbClr val="34495E"/>
                </a:solidFill>
              </a:rPr>
              <a:t>として作成されたものであり、特定の個人または団体に対する専門的助言（法律、税務、金融、投資、経営その他一切の専門的判断を含む）を提供するものではありません。</a:t>
            </a:r>
            <a:endParaRPr lang="en-US" sz="727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318692"/>
            <a:ext cx="114300" cy="1143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28650" y="1290117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本資料に記載された内容は、作成時点において信頼できると判断した政府機関・公的機関等の情報に基づいていますが、</a:t>
            </a:r>
            <a:r>
              <a:rPr lang="en-US" sz="683" b="1" dirty="0">
                <a:solidFill>
                  <a:srgbClr val="34495E"/>
                </a:solidFill>
              </a:rPr>
              <a:t>その正確性、完全性、適時性を保証するものではありません</a:t>
            </a:r>
            <a:r>
              <a:rPr lang="en-US" sz="727" dirty="0">
                <a:solidFill>
                  <a:srgbClr val="34495E"/>
                </a:solidFill>
              </a:rPr>
              <a:t>。また、今後の法令改正、制度変更、経済環境の変動その他の事情により、内容が適合しない可能性があります。</a:t>
            </a:r>
            <a:endParaRPr lang="en-US" sz="727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1744414"/>
            <a:ext cx="142875" cy="1143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57225" y="1715839"/>
            <a:ext cx="8058150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本資料の内容に基づいて行われる一切の判断、行動、意思決定については、</a:t>
            </a:r>
            <a:r>
              <a:rPr lang="en-US" sz="683" b="1" dirty="0">
                <a:solidFill>
                  <a:srgbClr val="34495E"/>
                </a:solidFill>
              </a:rPr>
              <a:t>利用者自身の責任において行われるもの</a:t>
            </a:r>
            <a:r>
              <a:rPr lang="en-US" sz="727" dirty="0">
                <a:solidFill>
                  <a:srgbClr val="34495E"/>
                </a:solidFill>
              </a:rPr>
              <a:t>とし、本資料の作成者・提供者は、資料の使用または使用不能により直接的・間接的に生じた損害、結果、損失、不利益について、</a:t>
            </a:r>
            <a:r>
              <a:rPr lang="en-US" sz="683" b="1" dirty="0">
                <a:solidFill>
                  <a:srgbClr val="34495E"/>
                </a:solidFill>
              </a:rPr>
              <a:t>如何なる場合も責任を負わないものとします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2170137"/>
            <a:ext cx="114300" cy="11430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28650" y="2141562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また、本資料の内容は</a:t>
            </a:r>
            <a:r>
              <a:rPr lang="en-US" sz="683" b="1" dirty="0">
                <a:solidFill>
                  <a:srgbClr val="34495E"/>
                </a:solidFill>
              </a:rPr>
              <a:t>将来の結果を保証するものではなく</a:t>
            </a:r>
            <a:r>
              <a:rPr lang="en-US" sz="727" dirty="0">
                <a:solidFill>
                  <a:srgbClr val="34495E"/>
                </a:solidFill>
              </a:rPr>
              <a:t>、利用者が本資料をどのように利用するかに関して、当方は一切の関与・管理を行いません。利用者は、</a:t>
            </a:r>
            <a:r>
              <a:rPr lang="en-US" sz="683" b="1" dirty="0">
                <a:solidFill>
                  <a:srgbClr val="34495E"/>
                </a:solidFill>
              </a:rPr>
              <a:t>必要に応じて専門家（弁護士、税理士、社会保険労務士、ファイナンシャルプランナー等）に相談の上、自己の判断で対応するものとします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5" y="2595860"/>
            <a:ext cx="114300" cy="11430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628650" y="2567285"/>
            <a:ext cx="7485952" cy="169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本資料の</a:t>
            </a:r>
            <a:r>
              <a:rPr lang="en-US" sz="683" b="1" dirty="0">
                <a:solidFill>
                  <a:srgbClr val="34495E"/>
                </a:solidFill>
              </a:rPr>
              <a:t>複製、転載、引用等は自由</a:t>
            </a:r>
            <a:r>
              <a:rPr lang="en-US" sz="727" dirty="0">
                <a:solidFill>
                  <a:srgbClr val="34495E"/>
                </a:solidFill>
              </a:rPr>
              <a:t>ですが、それらの利用により発生したいかなるトラブル、紛争、法的問題についても、</a:t>
            </a:r>
            <a:r>
              <a:rPr lang="en-US" sz="683" b="1" dirty="0">
                <a:solidFill>
                  <a:srgbClr val="34495E"/>
                </a:solidFill>
              </a:rPr>
              <a:t>当方は一切の責任を負わないものとします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sp>
        <p:nvSpPr>
          <p:cNvPr id="14" name="Shape 6"/>
          <p:cNvSpPr/>
          <p:nvPr/>
        </p:nvSpPr>
        <p:spPr>
          <a:xfrm>
            <a:off x="428625" y="2851584"/>
            <a:ext cx="8286750" cy="500063"/>
          </a:xfrm>
          <a:prstGeom prst="rect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7"/>
          <p:cNvSpPr/>
          <p:nvPr/>
        </p:nvSpPr>
        <p:spPr>
          <a:xfrm>
            <a:off x="428625" y="2851584"/>
            <a:ext cx="28575" cy="500063"/>
          </a:xfrm>
          <a:prstGeom prst="rect">
            <a:avLst/>
          </a:prstGeom>
          <a:solidFill>
            <a:srgbClr val="E74C3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2994459"/>
            <a:ext cx="128588" cy="128588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785813" y="2965884"/>
            <a:ext cx="5561409" cy="1821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2C3E50"/>
                </a:solidFill>
              </a:rPr>
              <a:t>利用者は、本資料の利用に関し、当方が一切の責任を負わないことに同意のうえ、本資料を利用するものとします。</a:t>
            </a:r>
            <a:endParaRPr lang="en-US" sz="7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3366"/>
                </a:solidFill>
              </a:rPr>
              <a:t>なぜ今、AI活用が必要なのか？</a:t>
            </a:r>
            <a:endParaRPr lang="en-US" sz="212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721476"/>
            <a:ext cx="314325" cy="3143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2981" y="1733978"/>
            <a:ext cx="1816047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52CC"/>
                </a:solidFill>
              </a:rPr>
              <a:t>AI技術の急速な普及</a:t>
            </a:r>
            <a:endParaRPr lang="en-US" sz="1397" dirty="0"/>
          </a:p>
        </p:txBody>
      </p:sp>
      <p:sp>
        <p:nvSpPr>
          <p:cNvPr id="8" name="Text 4"/>
          <p:cNvSpPr/>
          <p:nvPr/>
        </p:nvSpPr>
        <p:spPr>
          <a:xfrm>
            <a:off x="571500" y="2142958"/>
            <a:ext cx="4384002" cy="502909"/>
          </a:xfrm>
          <a:prstGeom prst="rect">
            <a:avLst/>
          </a:prstGeom>
          <a:noFill/>
          <a:ln/>
        </p:spPr>
        <p:txBody>
          <a:bodyPr wrap="square" lIns="425196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企業の生産性向上の中心的な役割を担い、
 ビジネス環境において不可欠な存在へ。</a:t>
            </a:r>
            <a:endParaRPr lang="en-US" sz="1159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860179"/>
            <a:ext cx="314325" cy="31432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92981" y="2872680"/>
            <a:ext cx="19942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52CC"/>
                </a:solidFill>
              </a:rPr>
              <a:t>行政による強力な推進</a:t>
            </a:r>
            <a:endParaRPr lang="en-US" sz="1397" dirty="0"/>
          </a:p>
        </p:txBody>
      </p:sp>
      <p:sp>
        <p:nvSpPr>
          <p:cNvPr id="11" name="Text 6"/>
          <p:cNvSpPr/>
          <p:nvPr/>
        </p:nvSpPr>
        <p:spPr>
          <a:xfrm>
            <a:off x="571500" y="3281660"/>
            <a:ext cx="4384002" cy="502909"/>
          </a:xfrm>
          <a:prstGeom prst="rect">
            <a:avLst/>
          </a:prstGeom>
          <a:noFill/>
          <a:ln/>
        </p:spPr>
        <p:txBody>
          <a:bodyPr wrap="square" lIns="425196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経済産業省や内閣府が主導し、
 国全体でAI活用を後押しする政策が進行中。</a:t>
            </a:r>
            <a:endParaRPr lang="en-US" sz="1159" dirty="0"/>
          </a:p>
        </p:txBody>
      </p:sp>
      <p:sp>
        <p:nvSpPr>
          <p:cNvPr id="12" name="Shape 7"/>
          <p:cNvSpPr/>
          <p:nvPr/>
        </p:nvSpPr>
        <p:spPr>
          <a:xfrm>
            <a:off x="5384127" y="1610023"/>
            <a:ext cx="3188373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144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127" y="1610023"/>
            <a:ext cx="3188373" cy="250031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71500" y="4427339"/>
            <a:ext cx="8001000" cy="287536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出典：経済産業省「AI導入ガイドライン」、内閣府「AI戦略2023」</a:t>
            </a:r>
            <a:endParaRPr lang="en-US" sz="7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5006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964406"/>
            <a:ext cx="8001000" cy="14288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3366"/>
                </a:solidFill>
              </a:rPr>
              <a:t>AI（ChatGPT）は何ができる？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135856"/>
            <a:ext cx="2571750" cy="1475519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135856"/>
            <a:ext cx="2571750" cy="28575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Shape 5"/>
          <p:cNvSpPr/>
          <p:nvPr/>
        </p:nvSpPr>
        <p:spPr>
          <a:xfrm>
            <a:off x="1614488" y="1264444"/>
            <a:ext cx="485775" cy="48577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88" y="1378744"/>
            <a:ext cx="257175" cy="2571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199006" y="1835944"/>
            <a:ext cx="131671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3366"/>
                </a:solidFill>
              </a:rPr>
              <a:t>情報整理・文章生成</a:t>
            </a:r>
            <a:endParaRPr lang="en-US" sz="1090" dirty="0"/>
          </a:p>
        </p:txBody>
      </p:sp>
      <p:sp>
        <p:nvSpPr>
          <p:cNvPr id="11" name="Text 7"/>
          <p:cNvSpPr/>
          <p:nvPr/>
        </p:nvSpPr>
        <p:spPr>
          <a:xfrm>
            <a:off x="1285875" y="2134195"/>
            <a:ext cx="114300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大量の情報を整理し、
読みやすい文章に変換</a:t>
            </a:r>
            <a:endParaRPr lang="en-US" sz="834" dirty="0"/>
          </a:p>
        </p:txBody>
      </p:sp>
      <p:sp>
        <p:nvSpPr>
          <p:cNvPr id="12" name="Shape 8"/>
          <p:cNvSpPr/>
          <p:nvPr/>
        </p:nvSpPr>
        <p:spPr>
          <a:xfrm>
            <a:off x="3286125" y="1135856"/>
            <a:ext cx="2571750" cy="1475519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Shape 9"/>
          <p:cNvSpPr/>
          <p:nvPr/>
        </p:nvSpPr>
        <p:spPr>
          <a:xfrm>
            <a:off x="3286125" y="1135856"/>
            <a:ext cx="2571750" cy="28575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Shape 10"/>
          <p:cNvSpPr/>
          <p:nvPr/>
        </p:nvSpPr>
        <p:spPr>
          <a:xfrm>
            <a:off x="4329113" y="1264444"/>
            <a:ext cx="485775" cy="48577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559" y="1378744"/>
            <a:ext cx="192881" cy="25717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3992212" y="1835944"/>
            <a:ext cx="115954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3366"/>
                </a:solidFill>
              </a:rPr>
              <a:t>要約・議事録作成</a:t>
            </a:r>
            <a:endParaRPr lang="en-US" sz="1090" dirty="0"/>
          </a:p>
        </p:txBody>
      </p:sp>
      <p:sp>
        <p:nvSpPr>
          <p:cNvPr id="17" name="Text 12"/>
          <p:cNvSpPr/>
          <p:nvPr/>
        </p:nvSpPr>
        <p:spPr>
          <a:xfrm>
            <a:off x="4000500" y="2134195"/>
            <a:ext cx="114300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長文を要約し、会議の
議事録を効率的に作成</a:t>
            </a:r>
            <a:endParaRPr lang="en-US" sz="834" dirty="0"/>
          </a:p>
        </p:txBody>
      </p:sp>
      <p:sp>
        <p:nvSpPr>
          <p:cNvPr id="18" name="Shape 13"/>
          <p:cNvSpPr/>
          <p:nvPr/>
        </p:nvSpPr>
        <p:spPr>
          <a:xfrm>
            <a:off x="6000750" y="1135856"/>
            <a:ext cx="2571750" cy="1475519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4"/>
          <p:cNvSpPr/>
          <p:nvPr/>
        </p:nvSpPr>
        <p:spPr>
          <a:xfrm>
            <a:off x="6000750" y="1135856"/>
            <a:ext cx="2571750" cy="28575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5"/>
          <p:cNvSpPr/>
          <p:nvPr/>
        </p:nvSpPr>
        <p:spPr>
          <a:xfrm>
            <a:off x="7043738" y="1264444"/>
            <a:ext cx="485775" cy="48577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891" y="1378744"/>
            <a:ext cx="321469" cy="25717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972272" y="1835944"/>
            <a:ext cx="62867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3366"/>
                </a:solidFill>
              </a:rPr>
              <a:t>質問応答</a:t>
            </a:r>
            <a:endParaRPr lang="en-US" sz="1090" dirty="0"/>
          </a:p>
        </p:txBody>
      </p:sp>
      <p:sp>
        <p:nvSpPr>
          <p:cNvPr id="23" name="Text 17"/>
          <p:cNvSpPr/>
          <p:nvPr/>
        </p:nvSpPr>
        <p:spPr>
          <a:xfrm>
            <a:off x="6662524" y="2134195"/>
            <a:ext cx="1248175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専門的な質問に対して、
的確な回答を提供</a:t>
            </a:r>
            <a:endParaRPr lang="en-US" sz="834" dirty="0"/>
          </a:p>
        </p:txBody>
      </p:sp>
      <p:sp>
        <p:nvSpPr>
          <p:cNvPr id="24" name="Shape 18"/>
          <p:cNvSpPr/>
          <p:nvPr/>
        </p:nvSpPr>
        <p:spPr>
          <a:xfrm>
            <a:off x="571500" y="2725675"/>
            <a:ext cx="2571750" cy="1475519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19"/>
          <p:cNvSpPr/>
          <p:nvPr/>
        </p:nvSpPr>
        <p:spPr>
          <a:xfrm>
            <a:off x="571500" y="2725675"/>
            <a:ext cx="2571750" cy="28575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6" name="Shape 20"/>
          <p:cNvSpPr/>
          <p:nvPr/>
        </p:nvSpPr>
        <p:spPr>
          <a:xfrm>
            <a:off x="1614488" y="2854263"/>
            <a:ext cx="485775" cy="48577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0934" y="2968563"/>
            <a:ext cx="192881" cy="257175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228697" y="3425763"/>
            <a:ext cx="125732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3366"/>
                </a:solidFill>
              </a:rPr>
              <a:t>提案書の素案作成</a:t>
            </a:r>
            <a:endParaRPr lang="en-US" sz="1090" dirty="0"/>
          </a:p>
        </p:txBody>
      </p:sp>
      <p:sp>
        <p:nvSpPr>
          <p:cNvPr id="29" name="Text 22"/>
          <p:cNvSpPr/>
          <p:nvPr/>
        </p:nvSpPr>
        <p:spPr>
          <a:xfrm>
            <a:off x="1285875" y="3724015"/>
            <a:ext cx="114300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顧客向けの提案書の
ドラフトを迅速に作成</a:t>
            </a:r>
            <a:endParaRPr lang="en-US" sz="834" dirty="0"/>
          </a:p>
        </p:txBody>
      </p:sp>
      <p:sp>
        <p:nvSpPr>
          <p:cNvPr id="30" name="Shape 23"/>
          <p:cNvSpPr/>
          <p:nvPr/>
        </p:nvSpPr>
        <p:spPr>
          <a:xfrm>
            <a:off x="3286125" y="2725675"/>
            <a:ext cx="2571750" cy="1475519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1" name="Shape 24"/>
          <p:cNvSpPr/>
          <p:nvPr/>
        </p:nvSpPr>
        <p:spPr>
          <a:xfrm>
            <a:off x="3286125" y="2725675"/>
            <a:ext cx="2571750" cy="28575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2" name="Shape 25"/>
          <p:cNvSpPr/>
          <p:nvPr/>
        </p:nvSpPr>
        <p:spPr>
          <a:xfrm>
            <a:off x="4329113" y="2854263"/>
            <a:ext cx="485775" cy="48577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3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1266" y="2968563"/>
            <a:ext cx="321469" cy="257175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3864741" y="3425763"/>
            <a:ext cx="141449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3366"/>
                </a:solidFill>
              </a:rPr>
              <a:t>業務フローの効率化</a:t>
            </a:r>
            <a:endParaRPr lang="en-US" sz="1090" dirty="0"/>
          </a:p>
        </p:txBody>
      </p:sp>
      <p:sp>
        <p:nvSpPr>
          <p:cNvPr id="35" name="Text 27"/>
          <p:cNvSpPr/>
          <p:nvPr/>
        </p:nvSpPr>
        <p:spPr>
          <a:xfrm>
            <a:off x="4000500" y="3724015"/>
            <a:ext cx="114300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定型業務を自動化し、
時間を大幅に節約</a:t>
            </a:r>
            <a:endParaRPr lang="en-US" sz="834" dirty="0"/>
          </a:p>
        </p:txBody>
      </p:sp>
      <p:sp>
        <p:nvSpPr>
          <p:cNvPr id="36" name="Text 28"/>
          <p:cNvSpPr/>
          <p:nvPr/>
        </p:nvSpPr>
        <p:spPr>
          <a:xfrm>
            <a:off x="571500" y="4258345"/>
            <a:ext cx="800100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出典：総務省「情報通信白書 2023：生成AIの活用領域」</a:t>
            </a:r>
            <a:endParaRPr lang="en-US" sz="7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2994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3366"/>
                </a:solidFill>
              </a:rPr>
              <a:t>保険営業とAIは相性が良い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21581"/>
            <a:ext cx="4400550" cy="1330523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221581"/>
            <a:ext cx="42863" cy="1330523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4" y="1426071"/>
            <a:ext cx="142875" cy="1428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64406" y="1400175"/>
            <a:ext cx="127689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Why Good Match?</a:t>
            </a:r>
            <a:endParaRPr lang="en-US" sz="987" dirty="0"/>
          </a:p>
        </p:txBody>
      </p:sp>
      <p:sp>
        <p:nvSpPr>
          <p:cNvPr id="10" name="Text 6"/>
          <p:cNvSpPr/>
          <p:nvPr/>
        </p:nvSpPr>
        <p:spPr>
          <a:xfrm>
            <a:off x="750094" y="1666280"/>
            <a:ext cx="4043363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「情報の整理」「わかりやすい説明」
 「顧客ごとのカスタマイズ」
 これらはAIが最も得意とする領域です。</a:t>
            </a:r>
            <a:endParaRPr lang="en-US" sz="1090" dirty="0"/>
          </a:p>
        </p:txBody>
      </p:sp>
      <p:sp>
        <p:nvSpPr>
          <p:cNvPr id="11" name="Shape 7"/>
          <p:cNvSpPr/>
          <p:nvPr/>
        </p:nvSpPr>
        <p:spPr>
          <a:xfrm>
            <a:off x="571500" y="2766417"/>
            <a:ext cx="357188" cy="357188"/>
          </a:xfrm>
          <a:prstGeom prst="ellipse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69" y="2859286"/>
            <a:ext cx="171450" cy="1714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71563" y="2766417"/>
            <a:ext cx="3900488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顧客対応の効率化</a:t>
            </a:r>
            <a:endParaRPr lang="en-US" sz="1193" dirty="0"/>
          </a:p>
        </p:txBody>
      </p:sp>
      <p:sp>
        <p:nvSpPr>
          <p:cNvPr id="14" name="Text 9"/>
          <p:cNvSpPr/>
          <p:nvPr/>
        </p:nvSpPr>
        <p:spPr>
          <a:xfrm>
            <a:off x="1071563" y="3052167"/>
            <a:ext cx="3900488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666666"/>
                </a:solidFill>
              </a:rPr>
              <a:t>FAQ対応など、定型的な質問への回答を自動化</a:t>
            </a:r>
            <a:endParaRPr lang="en-US" sz="942" dirty="0"/>
          </a:p>
        </p:txBody>
      </p:sp>
      <p:sp>
        <p:nvSpPr>
          <p:cNvPr id="15" name="Shape 10"/>
          <p:cNvSpPr/>
          <p:nvPr/>
        </p:nvSpPr>
        <p:spPr>
          <a:xfrm>
            <a:off x="571500" y="3410778"/>
            <a:ext cx="357188" cy="357188"/>
          </a:xfrm>
          <a:prstGeom prst="ellipse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03647"/>
            <a:ext cx="128588" cy="1714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071563" y="3410778"/>
            <a:ext cx="3900488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資料作成の時間短縮</a:t>
            </a:r>
            <a:endParaRPr lang="en-US" sz="1193" dirty="0"/>
          </a:p>
        </p:txBody>
      </p:sp>
      <p:sp>
        <p:nvSpPr>
          <p:cNvPr id="18" name="Text 12"/>
          <p:cNvSpPr/>
          <p:nvPr/>
        </p:nvSpPr>
        <p:spPr>
          <a:xfrm>
            <a:off x="1071563" y="3696528"/>
            <a:ext cx="3900488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666666"/>
                </a:solidFill>
              </a:rPr>
              <a:t>提案書や説明資料の作成時間を大幅に削減</a:t>
            </a:r>
            <a:endParaRPr lang="en-US" sz="942" dirty="0"/>
          </a:p>
        </p:txBody>
      </p:sp>
      <p:sp>
        <p:nvSpPr>
          <p:cNvPr id="19" name="Shape 13"/>
          <p:cNvSpPr/>
          <p:nvPr/>
        </p:nvSpPr>
        <p:spPr>
          <a:xfrm>
            <a:off x="571500" y="4055139"/>
            <a:ext cx="357188" cy="357188"/>
          </a:xfrm>
          <a:prstGeom prst="ellipse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148007"/>
            <a:ext cx="128588" cy="17145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071563" y="4055139"/>
            <a:ext cx="3900488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社内業務の省力化</a:t>
            </a:r>
            <a:endParaRPr lang="en-US" sz="1193" dirty="0"/>
          </a:p>
        </p:txBody>
      </p:sp>
      <p:sp>
        <p:nvSpPr>
          <p:cNvPr id="22" name="Text 15"/>
          <p:cNvSpPr/>
          <p:nvPr/>
        </p:nvSpPr>
        <p:spPr>
          <a:xfrm>
            <a:off x="1071563" y="4340889"/>
            <a:ext cx="3900488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666666"/>
                </a:solidFill>
              </a:rPr>
              <a:t>報告書作成や情報共有などの社内業務を効率化</a:t>
            </a:r>
            <a:endParaRPr lang="en-US" sz="942" dirty="0"/>
          </a:p>
        </p:txBody>
      </p:sp>
      <p:sp>
        <p:nvSpPr>
          <p:cNvPr id="23" name="Shape 16"/>
          <p:cNvSpPr/>
          <p:nvPr/>
        </p:nvSpPr>
        <p:spPr>
          <a:xfrm>
            <a:off x="5372100" y="1710370"/>
            <a:ext cx="3200400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144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100" y="1710370"/>
            <a:ext cx="3200400" cy="2500313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571500" y="4699499"/>
            <a:ext cx="8001000" cy="287536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出典：総務省「令和5年版 情報通信白書」</a:t>
            </a:r>
            <a:endParaRPr lang="en-US" sz="7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6517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3366"/>
                </a:solidFill>
              </a:rPr>
              <a:t>保険営業での具体的な活用シーン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93019"/>
            <a:ext cx="4800600" cy="1018654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293019"/>
            <a:ext cx="42863" cy="1018654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785813" y="1435894"/>
            <a:ext cx="267946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52CC">
                    <a:alpha val="30000"/>
                  </a:srgbClr>
                </a:solidFill>
              </a:rPr>
              <a:t>01</a:t>
            </a:r>
            <a:endParaRPr lang="en-US" sz="1602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353" y="1489472"/>
            <a:ext cx="107156" cy="1428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410946" y="1435894"/>
            <a:ext cx="12001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ヒアリング準備</a:t>
            </a:r>
            <a:endParaRPr lang="en-US" sz="1193" dirty="0"/>
          </a:p>
        </p:txBody>
      </p:sp>
      <p:sp>
        <p:nvSpPr>
          <p:cNvPr id="11" name="Text 7"/>
          <p:cNvSpPr/>
          <p:nvPr/>
        </p:nvSpPr>
        <p:spPr>
          <a:xfrm>
            <a:off x="1232353" y="1757363"/>
            <a:ext cx="3925435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顧客属性に応じた質問リストを自動生成。
</a:t>
            </a:r>
            <a:r>
              <a:rPr lang="en-US" sz="885" b="1" dirty="0">
                <a:solidFill>
                  <a:srgbClr val="0052CC"/>
                </a:solidFill>
              </a:rPr>
              <a:t>→</a:t>
            </a:r>
            <a:r>
              <a:rPr lang="en-US" sz="942" dirty="0">
                <a:solidFill>
                  <a:srgbClr val="333333"/>
                </a:solidFill>
              </a:rPr>
              <a:t> 面談前の</a:t>
            </a:r>
            <a:r>
              <a:rPr lang="en-US" sz="885" b="1" dirty="0">
                <a:solidFill>
                  <a:srgbClr val="003366"/>
                </a:solidFill>
              </a:rPr>
              <a:t>準備時間を短縮</a:t>
            </a:r>
            <a:r>
              <a:rPr lang="en-US" sz="942" dirty="0">
                <a:solidFill>
                  <a:srgbClr val="333333"/>
                </a:solidFill>
              </a:rPr>
              <a:t>し、ヒアリングの質を向上。</a:t>
            </a:r>
            <a:endParaRPr lang="en-US" sz="942" dirty="0"/>
          </a:p>
        </p:txBody>
      </p:sp>
      <p:sp>
        <p:nvSpPr>
          <p:cNvPr id="12" name="Shape 8"/>
          <p:cNvSpPr/>
          <p:nvPr/>
        </p:nvSpPr>
        <p:spPr>
          <a:xfrm>
            <a:off x="571500" y="2454548"/>
            <a:ext cx="4800600" cy="1018654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Shape 9"/>
          <p:cNvSpPr/>
          <p:nvPr/>
        </p:nvSpPr>
        <p:spPr>
          <a:xfrm>
            <a:off x="571500" y="2454548"/>
            <a:ext cx="42863" cy="1018654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0"/>
          <p:cNvSpPr/>
          <p:nvPr/>
        </p:nvSpPr>
        <p:spPr>
          <a:xfrm>
            <a:off x="785813" y="2597423"/>
            <a:ext cx="267946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52CC">
                    <a:alpha val="30000"/>
                  </a:srgbClr>
                </a:solidFill>
              </a:rPr>
              <a:t>02</a:t>
            </a:r>
            <a:endParaRPr lang="en-US" sz="1602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353" y="2651001"/>
            <a:ext cx="160734" cy="14287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464525" y="2597423"/>
            <a:ext cx="1543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提案書ドラフト作成</a:t>
            </a:r>
            <a:endParaRPr lang="en-US" sz="1193" dirty="0"/>
          </a:p>
        </p:txBody>
      </p:sp>
      <p:sp>
        <p:nvSpPr>
          <p:cNvPr id="17" name="Text 12"/>
          <p:cNvSpPr/>
          <p:nvPr/>
        </p:nvSpPr>
        <p:spPr>
          <a:xfrm>
            <a:off x="1232353" y="2918892"/>
            <a:ext cx="3925435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保障分析や説明文の叩き台を作成。
</a:t>
            </a:r>
            <a:r>
              <a:rPr lang="en-US" sz="885" b="1" dirty="0">
                <a:solidFill>
                  <a:srgbClr val="0052CC"/>
                </a:solidFill>
              </a:rPr>
              <a:t>→</a:t>
            </a:r>
            <a:r>
              <a:rPr lang="en-US" sz="942" dirty="0">
                <a:solidFill>
                  <a:srgbClr val="333333"/>
                </a:solidFill>
              </a:rPr>
              <a:t> 最終調整に集中でき、</a:t>
            </a:r>
            <a:r>
              <a:rPr lang="en-US" sz="885" b="1" dirty="0">
                <a:solidFill>
                  <a:srgbClr val="003366"/>
                </a:solidFill>
              </a:rPr>
              <a:t>提案の精度と速度</a:t>
            </a:r>
            <a:r>
              <a:rPr lang="en-US" sz="942" dirty="0">
                <a:solidFill>
                  <a:srgbClr val="333333"/>
                </a:solidFill>
              </a:rPr>
              <a:t>が向上。</a:t>
            </a:r>
            <a:endParaRPr lang="en-US" sz="942" dirty="0"/>
          </a:p>
        </p:txBody>
      </p:sp>
      <p:sp>
        <p:nvSpPr>
          <p:cNvPr id="18" name="Shape 13"/>
          <p:cNvSpPr/>
          <p:nvPr/>
        </p:nvSpPr>
        <p:spPr>
          <a:xfrm>
            <a:off x="571500" y="3616077"/>
            <a:ext cx="4800600" cy="1018654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4"/>
          <p:cNvSpPr/>
          <p:nvPr/>
        </p:nvSpPr>
        <p:spPr>
          <a:xfrm>
            <a:off x="571500" y="3616077"/>
            <a:ext cx="42863" cy="1018654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5"/>
          <p:cNvSpPr/>
          <p:nvPr/>
        </p:nvSpPr>
        <p:spPr>
          <a:xfrm>
            <a:off x="785813" y="3758952"/>
            <a:ext cx="267946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52CC">
                    <a:alpha val="30000"/>
                  </a:srgbClr>
                </a:solidFill>
              </a:rPr>
              <a:t>03</a:t>
            </a:r>
            <a:endParaRPr lang="en-US" sz="1602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353" y="3812530"/>
            <a:ext cx="178594" cy="14287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482384" y="3758952"/>
            <a:ext cx="20574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わかりやすい説明文の作成</a:t>
            </a:r>
            <a:endParaRPr lang="en-US" sz="1193" dirty="0"/>
          </a:p>
        </p:txBody>
      </p:sp>
      <p:sp>
        <p:nvSpPr>
          <p:cNvPr id="23" name="Text 17"/>
          <p:cNvSpPr/>
          <p:nvPr/>
        </p:nvSpPr>
        <p:spPr>
          <a:xfrm>
            <a:off x="1232353" y="4080421"/>
            <a:ext cx="3925435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専門用語を平易な言葉に変換。
</a:t>
            </a:r>
            <a:r>
              <a:rPr lang="en-US" sz="885" b="1" dirty="0">
                <a:solidFill>
                  <a:srgbClr val="0052CC"/>
                </a:solidFill>
              </a:rPr>
              <a:t>→</a:t>
            </a:r>
            <a:r>
              <a:rPr lang="en-US" sz="942" dirty="0">
                <a:solidFill>
                  <a:srgbClr val="333333"/>
                </a:solidFill>
              </a:rPr>
              <a:t> 複雑な保険商品の説明で、</a:t>
            </a:r>
            <a:r>
              <a:rPr lang="en-US" sz="885" b="1" dirty="0">
                <a:solidFill>
                  <a:srgbClr val="003366"/>
                </a:solidFill>
              </a:rPr>
              <a:t>顧客理解を促進</a:t>
            </a:r>
            <a:r>
              <a:rPr lang="en-US" sz="942" dirty="0">
                <a:solidFill>
                  <a:srgbClr val="333333"/>
                </a:solidFill>
              </a:rPr>
              <a:t>。</a:t>
            </a:r>
            <a:endParaRPr lang="en-US" sz="942" dirty="0"/>
          </a:p>
        </p:txBody>
      </p:sp>
      <p:sp>
        <p:nvSpPr>
          <p:cNvPr id="24" name="Shape 18"/>
          <p:cNvSpPr/>
          <p:nvPr/>
        </p:nvSpPr>
        <p:spPr>
          <a:xfrm>
            <a:off x="5772150" y="1535125"/>
            <a:ext cx="2800350" cy="2857500"/>
          </a:xfrm>
          <a:prstGeom prst="rect">
            <a:avLst/>
          </a:prstGeom>
          <a:solidFill>
            <a:srgbClr val="000000">
              <a:alpha val="0"/>
            </a:srgbClr>
          </a:solidFill>
          <a:ln w="9144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150" y="1535125"/>
            <a:ext cx="2800350" cy="2857500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571500" y="4777606"/>
            <a:ext cx="800100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出典：野村総合研究所「生成AI活用に関する業務分析レポート」</a:t>
            </a:r>
            <a:endParaRPr lang="en-US" sz="7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4306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3366"/>
                </a:solidFill>
              </a:rPr>
              <a:t>AI活用で期待される効果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93019"/>
            <a:ext cx="4400550" cy="1621631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293019"/>
            <a:ext cx="57150" cy="1621631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785813" y="1507331"/>
            <a:ext cx="397192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野村総研の実証実験レポートより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785813" y="1785938"/>
            <a:ext cx="3971925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0052CC"/>
                </a:solidFill>
              </a:rPr>
              <a:t>最大 40</a:t>
            </a:r>
            <a:r>
              <a:rPr lang="en-US" sz="1602" b="1" dirty="0">
                <a:solidFill>
                  <a:srgbClr val="0052CC"/>
                </a:solidFill>
              </a:rPr>
              <a:t>% 以上</a:t>
            </a:r>
            <a:endParaRPr lang="en-US" sz="3294" dirty="0"/>
          </a:p>
        </p:txBody>
      </p:sp>
      <p:sp>
        <p:nvSpPr>
          <p:cNvPr id="10" name="Text 7"/>
          <p:cNvSpPr/>
          <p:nvPr/>
        </p:nvSpPr>
        <p:spPr>
          <a:xfrm>
            <a:off x="785813" y="2314575"/>
            <a:ext cx="3971925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特定の専門業務（ソフトウェア開発のテスト・コーディング工程など）において、大幅な生産性向上が確認されています。</a:t>
            </a:r>
            <a:endParaRPr lang="en-US" sz="942" dirty="0"/>
          </a:p>
        </p:txBody>
      </p:sp>
      <p:sp>
        <p:nvSpPr>
          <p:cNvPr id="11" name="Shape 8"/>
          <p:cNvSpPr/>
          <p:nvPr/>
        </p:nvSpPr>
        <p:spPr>
          <a:xfrm>
            <a:off x="571500" y="3128963"/>
            <a:ext cx="4400550" cy="1383655"/>
          </a:xfrm>
          <a:prstGeom prst="rect">
            <a:avLst/>
          </a:prstGeom>
          <a:solidFill>
            <a:srgbClr val="FFF4E5"/>
          </a:solidFill>
          <a:ln w="9144">
            <a:solidFill>
              <a:srgbClr val="FFCC80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3302198"/>
            <a:ext cx="128588" cy="12858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914400" y="3271838"/>
            <a:ext cx="1539199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65100"/>
                </a:solidFill>
              </a:rPr>
              <a:t>重要：数値の解釈について</a:t>
            </a:r>
            <a:endParaRPr lang="en-US" sz="885" dirty="0"/>
          </a:p>
        </p:txBody>
      </p:sp>
      <p:sp>
        <p:nvSpPr>
          <p:cNvPr id="14" name="Text 10"/>
          <p:cNvSpPr/>
          <p:nvPr/>
        </p:nvSpPr>
        <p:spPr>
          <a:xfrm>
            <a:off x="714375" y="3532584"/>
            <a:ext cx="4114800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この「40%」という数値は</a:t>
            </a:r>
            <a:r>
              <a:rPr lang="en-US" sz="885" b="1" dirty="0">
                <a:solidFill>
                  <a:srgbClr val="E65100"/>
                </a:solidFill>
              </a:rPr>
              <a:t>「ホワイトカラー全体」の平均ではありません。</a:t>
            </a:r>
            <a:r>
              <a:rPr lang="en-US" sz="942" dirty="0">
                <a:solidFill>
                  <a:srgbClr val="333333"/>
                </a:solidFill>
              </a:rPr>
              <a:t>
 あくまで</a:t>
            </a:r>
            <a:r>
              <a:rPr lang="en-US" sz="885" b="1" dirty="0">
                <a:solidFill>
                  <a:srgbClr val="E65100"/>
                </a:solidFill>
              </a:rPr>
              <a:t>“特定業務における実証結果”</a:t>
            </a:r>
            <a:r>
              <a:rPr lang="en-US" sz="942" dirty="0">
                <a:solidFill>
                  <a:srgbClr val="333333"/>
                </a:solidFill>
              </a:rPr>
              <a:t>であり、業務内容や活用レベルによって効果は大きく変動します。</a:t>
            </a:r>
            <a:endParaRPr lang="en-US" sz="942" dirty="0"/>
          </a:p>
        </p:txBody>
      </p:sp>
      <p:sp>
        <p:nvSpPr>
          <p:cNvPr id="15" name="Shape 11"/>
          <p:cNvSpPr/>
          <p:nvPr/>
        </p:nvSpPr>
        <p:spPr>
          <a:xfrm>
            <a:off x="5372100" y="1645518"/>
            <a:ext cx="3200400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144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00" y="1645518"/>
            <a:ext cx="3200400" cy="2500313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71500" y="4498330"/>
            <a:ext cx="8001000" cy="287536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出典：野村総合研究所「生成AI活用に関する実証実験レポート」</a:t>
            </a:r>
            <a:endParaRPr lang="en-US" sz="7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73787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3366"/>
                </a:solidFill>
              </a:rPr>
              <a:t>AI活用のリスクと注意点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93019"/>
            <a:ext cx="2524116" cy="2367372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293019"/>
            <a:ext cx="2524116" cy="42863"/>
          </a:xfrm>
          <a:prstGeom prst="rect">
            <a:avLst/>
          </a:prstGeom>
          <a:solidFill>
            <a:srgbClr val="D9534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Shape 5"/>
          <p:cNvSpPr/>
          <p:nvPr/>
        </p:nvSpPr>
        <p:spPr>
          <a:xfrm>
            <a:off x="1547794" y="1507331"/>
            <a:ext cx="571500" cy="57150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31" y="1621631"/>
            <a:ext cx="428625" cy="3429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62019" y="2325291"/>
            <a:ext cx="8572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個人情報の</a:t>
            </a:r>
            <a:endParaRPr lang="en-US" sz="1193" dirty="0"/>
          </a:p>
        </p:txBody>
      </p:sp>
      <p:sp>
        <p:nvSpPr>
          <p:cNvPr id="11" name="Text 7"/>
          <p:cNvSpPr/>
          <p:nvPr/>
        </p:nvSpPr>
        <p:spPr>
          <a:xfrm>
            <a:off x="1919269" y="2325291"/>
            <a:ext cx="6858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入力禁止</a:t>
            </a:r>
            <a:endParaRPr lang="en-US" sz="1193" dirty="0"/>
          </a:p>
        </p:txBody>
      </p:sp>
      <p:sp>
        <p:nvSpPr>
          <p:cNvPr id="12" name="Text 8"/>
          <p:cNvSpPr/>
          <p:nvPr/>
        </p:nvSpPr>
        <p:spPr>
          <a:xfrm>
            <a:off x="714375" y="2786063"/>
            <a:ext cx="2238366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顧客の氏名、住所、電話番号などの個人情報をAIに入力してはいけません。情報漏洩のリスクがあります。</a:t>
            </a:r>
            <a:endParaRPr lang="en-US" sz="942" dirty="0"/>
          </a:p>
        </p:txBody>
      </p:sp>
      <p:sp>
        <p:nvSpPr>
          <p:cNvPr id="13" name="Shape 9"/>
          <p:cNvSpPr/>
          <p:nvPr/>
        </p:nvSpPr>
        <p:spPr>
          <a:xfrm>
            <a:off x="3309928" y="1293019"/>
            <a:ext cx="2524116" cy="2367372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Shape 10"/>
          <p:cNvSpPr/>
          <p:nvPr/>
        </p:nvSpPr>
        <p:spPr>
          <a:xfrm>
            <a:off x="3309928" y="1293019"/>
            <a:ext cx="2524116" cy="42863"/>
          </a:xfrm>
          <a:prstGeom prst="rect">
            <a:avLst/>
          </a:prstGeom>
          <a:solidFill>
            <a:srgbClr val="F0AD4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1"/>
          <p:cNvSpPr/>
          <p:nvPr/>
        </p:nvSpPr>
        <p:spPr>
          <a:xfrm>
            <a:off x="4286222" y="1507331"/>
            <a:ext cx="571500" cy="57150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22" y="1621631"/>
            <a:ext cx="342900" cy="3429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452803" y="2200275"/>
            <a:ext cx="1277699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ハルシネーション</a:t>
            </a:r>
            <a:endParaRPr lang="en-US" sz="1193" dirty="0"/>
          </a:p>
        </p:txBody>
      </p:sp>
      <p:sp>
        <p:nvSpPr>
          <p:cNvPr id="18" name="Text 13"/>
          <p:cNvSpPr/>
          <p:nvPr/>
        </p:nvSpPr>
        <p:spPr>
          <a:xfrm>
            <a:off x="4730502" y="2325291"/>
            <a:ext cx="960667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（虚偽生成）</a:t>
            </a:r>
            <a:endParaRPr lang="en-US" sz="1193" dirty="0"/>
          </a:p>
        </p:txBody>
      </p:sp>
      <p:sp>
        <p:nvSpPr>
          <p:cNvPr id="19" name="Text 14"/>
          <p:cNvSpPr/>
          <p:nvPr/>
        </p:nvSpPr>
        <p:spPr>
          <a:xfrm>
            <a:off x="3452803" y="2786063"/>
            <a:ext cx="2238366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AIはもっともらしい嘘をつくことがあります。必ず内容を確認し、裏付けを取る必要があります。</a:t>
            </a:r>
            <a:endParaRPr lang="en-US" sz="942" dirty="0"/>
          </a:p>
        </p:txBody>
      </p:sp>
      <p:sp>
        <p:nvSpPr>
          <p:cNvPr id="20" name="Shape 15"/>
          <p:cNvSpPr/>
          <p:nvPr/>
        </p:nvSpPr>
        <p:spPr>
          <a:xfrm>
            <a:off x="6048356" y="1293019"/>
            <a:ext cx="2524116" cy="2367372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6"/>
          <p:cNvSpPr/>
          <p:nvPr/>
        </p:nvSpPr>
        <p:spPr>
          <a:xfrm>
            <a:off x="6048356" y="1293019"/>
            <a:ext cx="2524116" cy="42863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17"/>
          <p:cNvSpPr/>
          <p:nvPr/>
        </p:nvSpPr>
        <p:spPr>
          <a:xfrm>
            <a:off x="7024650" y="1507331"/>
            <a:ext cx="571500" cy="57150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50" y="1621631"/>
            <a:ext cx="342900" cy="34290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6367425" y="2325291"/>
            <a:ext cx="8572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最終判断は</a:t>
            </a:r>
            <a:endParaRPr lang="en-US" sz="1193" dirty="0"/>
          </a:p>
        </p:txBody>
      </p:sp>
      <p:sp>
        <p:nvSpPr>
          <p:cNvPr id="25" name="Text 19"/>
          <p:cNvSpPr/>
          <p:nvPr/>
        </p:nvSpPr>
        <p:spPr>
          <a:xfrm>
            <a:off x="7224675" y="2325291"/>
            <a:ext cx="10287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必ず人が行う</a:t>
            </a:r>
            <a:endParaRPr lang="en-US" sz="1193" dirty="0"/>
          </a:p>
        </p:txBody>
      </p:sp>
      <p:sp>
        <p:nvSpPr>
          <p:cNvPr id="26" name="Text 20"/>
          <p:cNvSpPr/>
          <p:nvPr/>
        </p:nvSpPr>
        <p:spPr>
          <a:xfrm>
            <a:off x="6191231" y="2786063"/>
            <a:ext cx="2238366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AIの出力はあくまで「参考」です。最終的な判断や責任は人間が負うことを忘れてはいけません。</a:t>
            </a:r>
            <a:endParaRPr lang="en-US" sz="942" dirty="0"/>
          </a:p>
        </p:txBody>
      </p:sp>
      <p:sp>
        <p:nvSpPr>
          <p:cNvPr id="27" name="Shape 21"/>
          <p:cNvSpPr/>
          <p:nvPr/>
        </p:nvSpPr>
        <p:spPr>
          <a:xfrm>
            <a:off x="571500" y="3903278"/>
            <a:ext cx="8001000" cy="797198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0" y="4159002"/>
            <a:ext cx="357188" cy="28575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428750" y="4081872"/>
            <a:ext cx="5626289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コンプライアンスの重要性：
 保険業界は厳格な規制下にあります。AI活用においても法令遵守が最優先です。</a:t>
            </a:r>
            <a:endParaRPr lang="en-US" sz="1090" dirty="0"/>
          </a:p>
        </p:txBody>
      </p:sp>
      <p:sp>
        <p:nvSpPr>
          <p:cNvPr id="30" name="Text 23"/>
          <p:cNvSpPr/>
          <p:nvPr/>
        </p:nvSpPr>
        <p:spPr>
          <a:xfrm>
            <a:off x="571500" y="4843351"/>
            <a:ext cx="800100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出典：金融庁「金融分野におけるAI活用の留意点」、総務省「生成AIの利用ルール（2023）」</a:t>
            </a:r>
            <a:endParaRPr lang="en-US" sz="7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7949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3366"/>
                </a:solidFill>
              </a:rPr>
              <a:t>保険業界のAI活用動向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93019"/>
            <a:ext cx="4800600" cy="1090092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293019"/>
            <a:ext cx="42863" cy="1090092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69" y="1551980"/>
            <a:ext cx="228600" cy="2286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14438" y="1471613"/>
            <a:ext cx="39790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保険金査定の効率化</a:t>
            </a:r>
            <a:endParaRPr lang="en-US" sz="1193" dirty="0"/>
          </a:p>
        </p:txBody>
      </p:sp>
      <p:sp>
        <p:nvSpPr>
          <p:cNvPr id="10" name="Text 6"/>
          <p:cNvSpPr/>
          <p:nvPr/>
        </p:nvSpPr>
        <p:spPr>
          <a:xfrm>
            <a:off x="1214438" y="1793081"/>
            <a:ext cx="397906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AIが請求内容や診断書を分析。
 査定業務を迅速化し、支払いまでの期間を短縮。</a:t>
            </a:r>
            <a:endParaRPr lang="en-US" sz="942" dirty="0"/>
          </a:p>
        </p:txBody>
      </p:sp>
      <p:sp>
        <p:nvSpPr>
          <p:cNvPr id="11" name="Shape 7"/>
          <p:cNvSpPr/>
          <p:nvPr/>
        </p:nvSpPr>
        <p:spPr>
          <a:xfrm>
            <a:off x="571500" y="2525985"/>
            <a:ext cx="4800600" cy="1090092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8"/>
          <p:cNvSpPr/>
          <p:nvPr/>
        </p:nvSpPr>
        <p:spPr>
          <a:xfrm>
            <a:off x="571500" y="2525985"/>
            <a:ext cx="42863" cy="1090092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4" y="2784946"/>
            <a:ext cx="285750" cy="2286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214438" y="2704579"/>
            <a:ext cx="39790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チャットボットによる顧客対応</a:t>
            </a:r>
            <a:endParaRPr lang="en-US" sz="1193" dirty="0"/>
          </a:p>
        </p:txBody>
      </p:sp>
      <p:sp>
        <p:nvSpPr>
          <p:cNvPr id="15" name="Text 10"/>
          <p:cNvSpPr/>
          <p:nvPr/>
        </p:nvSpPr>
        <p:spPr>
          <a:xfrm>
            <a:off x="1214438" y="3026048"/>
            <a:ext cx="397906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24時間365日、顧客からの問い合わせに自動回答。
 待機時間をなくし、顧客満足度を向上。</a:t>
            </a:r>
            <a:endParaRPr lang="en-US" sz="942" dirty="0"/>
          </a:p>
        </p:txBody>
      </p:sp>
      <p:sp>
        <p:nvSpPr>
          <p:cNvPr id="16" name="Shape 11"/>
          <p:cNvSpPr/>
          <p:nvPr/>
        </p:nvSpPr>
        <p:spPr>
          <a:xfrm>
            <a:off x="571500" y="3758952"/>
            <a:ext cx="4800600" cy="1090092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2"/>
          <p:cNvSpPr/>
          <p:nvPr/>
        </p:nvSpPr>
        <p:spPr>
          <a:xfrm>
            <a:off x="571500" y="3758952"/>
            <a:ext cx="42863" cy="1090092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44" y="4017913"/>
            <a:ext cx="171450" cy="22860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214438" y="3937546"/>
            <a:ext cx="39790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自動引受システム</a:t>
            </a:r>
            <a:endParaRPr lang="en-US" sz="1193" dirty="0"/>
          </a:p>
        </p:txBody>
      </p:sp>
      <p:sp>
        <p:nvSpPr>
          <p:cNvPr id="20" name="Text 14"/>
          <p:cNvSpPr/>
          <p:nvPr/>
        </p:nvSpPr>
        <p:spPr>
          <a:xfrm>
            <a:off x="1214438" y="4259014"/>
            <a:ext cx="397906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告知内容や健康診断結果をAIが分析。
 引受可否の判断を支援し、契約手続きをスムーズに。</a:t>
            </a:r>
            <a:endParaRPr lang="en-US" sz="942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9294" y="1300163"/>
            <a:ext cx="2786063" cy="1557338"/>
          </a:xfrm>
          <a:prstGeom prst="rect">
            <a:avLst/>
          </a:prstGeom>
        </p:spPr>
      </p:pic>
      <p:sp>
        <p:nvSpPr>
          <p:cNvPr id="22" name="Shape 15"/>
          <p:cNvSpPr/>
          <p:nvPr/>
        </p:nvSpPr>
        <p:spPr>
          <a:xfrm>
            <a:off x="5772150" y="3078956"/>
            <a:ext cx="2800350" cy="1770087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6"/>
          <p:cNvSpPr/>
          <p:nvPr/>
        </p:nvSpPr>
        <p:spPr>
          <a:xfrm>
            <a:off x="5986463" y="3298738"/>
            <a:ext cx="23717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kern="0" spc="1" dirty="0">
                <a:solidFill>
                  <a:srgbClr val="80B3FF"/>
                </a:solidFill>
              </a:rPr>
              <a:t>Industry Trend</a:t>
            </a:r>
            <a:endParaRPr lang="en-US" sz="987" dirty="0"/>
          </a:p>
        </p:txBody>
      </p:sp>
      <p:sp>
        <p:nvSpPr>
          <p:cNvPr id="24" name="Text 17"/>
          <p:cNvSpPr/>
          <p:nvPr/>
        </p:nvSpPr>
        <p:spPr>
          <a:xfrm>
            <a:off x="5986463" y="3600562"/>
            <a:ext cx="23717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業界全体でAI活用が加速。
 「業務効率化」と
 「顧客サービス向上」の
 両立がスタンダードに。</a:t>
            </a:r>
            <a:endParaRPr lang="en-US" sz="1193" dirty="0"/>
          </a:p>
        </p:txBody>
      </p:sp>
      <p:sp>
        <p:nvSpPr>
          <p:cNvPr id="25" name="Text 18"/>
          <p:cNvSpPr/>
          <p:nvPr/>
        </p:nvSpPr>
        <p:spPr>
          <a:xfrm>
            <a:off x="571500" y="4849044"/>
            <a:ext cx="8001000" cy="287536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出典：生命保険協会「生命保険業界におけるAI活用事例」</a:t>
            </a:r>
            <a:endParaRPr lang="en-US" sz="7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3578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950119"/>
            <a:ext cx="8001000" cy="14288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3366"/>
                </a:solidFill>
              </a:rPr>
              <a:t>ケーススタディ（モデルケース）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092994"/>
            <a:ext cx="8001000" cy="23144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092994"/>
            <a:ext cx="42863" cy="231446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571500" y="1092994"/>
            <a:ext cx="8001000" cy="231446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AIを適切に業務フローへ組み込むことで、以下のようなポジティブな変化が期待できます。</a:t>
            </a:r>
            <a:endParaRPr lang="en-US" sz="1193" dirty="0"/>
          </a:p>
        </p:txBody>
      </p:sp>
      <p:sp>
        <p:nvSpPr>
          <p:cNvPr id="9" name="Shape 6"/>
          <p:cNvSpPr/>
          <p:nvPr/>
        </p:nvSpPr>
        <p:spPr>
          <a:xfrm>
            <a:off x="571500" y="1495890"/>
            <a:ext cx="2524116" cy="2088068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0" name="Shape 7"/>
          <p:cNvSpPr/>
          <p:nvPr/>
        </p:nvSpPr>
        <p:spPr>
          <a:xfrm>
            <a:off x="571500" y="1495890"/>
            <a:ext cx="2524116" cy="42863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8"/>
          <p:cNvSpPr/>
          <p:nvPr/>
        </p:nvSpPr>
        <p:spPr>
          <a:xfrm>
            <a:off x="1562081" y="1667340"/>
            <a:ext cx="542925" cy="54292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388" y="1795928"/>
            <a:ext cx="214313" cy="28575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062019" y="2399574"/>
            <a:ext cx="8572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準備時間の</a:t>
            </a:r>
            <a:endParaRPr lang="en-US" sz="1193" dirty="0"/>
          </a:p>
        </p:txBody>
      </p:sp>
      <p:sp>
        <p:nvSpPr>
          <p:cNvPr id="14" name="Text 10"/>
          <p:cNvSpPr/>
          <p:nvPr/>
        </p:nvSpPr>
        <p:spPr>
          <a:xfrm>
            <a:off x="1919269" y="2399574"/>
            <a:ext cx="6858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大幅削減</a:t>
            </a:r>
            <a:endParaRPr lang="en-US" sz="1193" dirty="0"/>
          </a:p>
        </p:txBody>
      </p:sp>
      <p:sp>
        <p:nvSpPr>
          <p:cNvPr id="15" name="Text 11"/>
          <p:cNvSpPr/>
          <p:nvPr/>
        </p:nvSpPr>
        <p:spPr>
          <a:xfrm>
            <a:off x="742950" y="2810340"/>
            <a:ext cx="2181216" cy="5593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顧客情報の整理や質問リスト作成が自動化され、面談前の準備工数が圧縮されます。</a:t>
            </a:r>
            <a:endParaRPr lang="en-US" sz="942" dirty="0"/>
          </a:p>
        </p:txBody>
      </p:sp>
      <p:sp>
        <p:nvSpPr>
          <p:cNvPr id="16" name="Shape 12"/>
          <p:cNvSpPr/>
          <p:nvPr/>
        </p:nvSpPr>
        <p:spPr>
          <a:xfrm>
            <a:off x="3309928" y="1495890"/>
            <a:ext cx="2524116" cy="2088068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3"/>
          <p:cNvSpPr/>
          <p:nvPr/>
        </p:nvSpPr>
        <p:spPr>
          <a:xfrm>
            <a:off x="3309928" y="1495890"/>
            <a:ext cx="2524116" cy="42863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8" name="Shape 14"/>
          <p:cNvSpPr/>
          <p:nvPr/>
        </p:nvSpPr>
        <p:spPr>
          <a:xfrm>
            <a:off x="4300510" y="1667340"/>
            <a:ext cx="542925" cy="54292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097" y="1795928"/>
            <a:ext cx="285750" cy="28575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3800447" y="2399574"/>
            <a:ext cx="8572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情報整理の</a:t>
            </a:r>
            <a:endParaRPr lang="en-US" sz="1193" dirty="0"/>
          </a:p>
        </p:txBody>
      </p:sp>
      <p:sp>
        <p:nvSpPr>
          <p:cNvPr id="21" name="Text 16"/>
          <p:cNvSpPr/>
          <p:nvPr/>
        </p:nvSpPr>
        <p:spPr>
          <a:xfrm>
            <a:off x="4657697" y="2399574"/>
            <a:ext cx="6858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精度向上</a:t>
            </a:r>
            <a:endParaRPr lang="en-US" sz="1193" dirty="0"/>
          </a:p>
        </p:txBody>
      </p:sp>
      <p:sp>
        <p:nvSpPr>
          <p:cNvPr id="22" name="Text 17"/>
          <p:cNvSpPr/>
          <p:nvPr/>
        </p:nvSpPr>
        <p:spPr>
          <a:xfrm>
            <a:off x="3481378" y="2810340"/>
            <a:ext cx="2181216" cy="5593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AIが関連情報を網羅的に収集・整理するため、情報の抜け漏れが減少します。</a:t>
            </a:r>
            <a:endParaRPr lang="en-US" sz="942" dirty="0"/>
          </a:p>
        </p:txBody>
      </p:sp>
      <p:sp>
        <p:nvSpPr>
          <p:cNvPr id="23" name="Shape 18"/>
          <p:cNvSpPr/>
          <p:nvPr/>
        </p:nvSpPr>
        <p:spPr>
          <a:xfrm>
            <a:off x="6048356" y="1495890"/>
            <a:ext cx="2524116" cy="2088068"/>
          </a:xfrm>
          <a:prstGeom prst="rect">
            <a:avLst/>
          </a:prstGeom>
          <a:solidFill>
            <a:srgbClr val="F4F5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Shape 19"/>
          <p:cNvSpPr/>
          <p:nvPr/>
        </p:nvSpPr>
        <p:spPr>
          <a:xfrm>
            <a:off x="6048356" y="1495890"/>
            <a:ext cx="2524116" cy="42863"/>
          </a:xfrm>
          <a:prstGeom prst="rect">
            <a:avLst/>
          </a:prstGeom>
          <a:solidFill>
            <a:srgbClr val="0052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20"/>
          <p:cNvSpPr/>
          <p:nvPr/>
        </p:nvSpPr>
        <p:spPr>
          <a:xfrm>
            <a:off x="7038938" y="1667340"/>
            <a:ext cx="542925" cy="54292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666" y="1795928"/>
            <a:ext cx="321469" cy="285750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6624600" y="2399574"/>
            <a:ext cx="8572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提案品質の</a:t>
            </a:r>
            <a:endParaRPr lang="en-US" sz="1193" dirty="0"/>
          </a:p>
        </p:txBody>
      </p:sp>
      <p:sp>
        <p:nvSpPr>
          <p:cNvPr id="28" name="Text 22"/>
          <p:cNvSpPr/>
          <p:nvPr/>
        </p:nvSpPr>
        <p:spPr>
          <a:xfrm>
            <a:off x="7481850" y="2399574"/>
            <a:ext cx="5143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3366"/>
                </a:solidFill>
              </a:rPr>
              <a:t>安定化</a:t>
            </a:r>
            <a:endParaRPr lang="en-US" sz="1193" dirty="0"/>
          </a:p>
        </p:txBody>
      </p:sp>
      <p:sp>
        <p:nvSpPr>
          <p:cNvPr id="29" name="Text 23"/>
          <p:cNvSpPr/>
          <p:nvPr/>
        </p:nvSpPr>
        <p:spPr>
          <a:xfrm>
            <a:off x="6219806" y="2810340"/>
            <a:ext cx="2181216" cy="5593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ベストプラクティスに基づいたドラフト作成により、提案の質が均一化されます。</a:t>
            </a:r>
            <a:endParaRPr lang="en-US" sz="942" dirty="0"/>
          </a:p>
        </p:txBody>
      </p:sp>
      <p:sp>
        <p:nvSpPr>
          <p:cNvPr id="30" name="Shape 24"/>
          <p:cNvSpPr/>
          <p:nvPr/>
        </p:nvSpPr>
        <p:spPr>
          <a:xfrm>
            <a:off x="571500" y="3698258"/>
            <a:ext cx="8001000" cy="790780"/>
          </a:xfrm>
          <a:prstGeom prst="rect">
            <a:avLst/>
          </a:prstGeom>
          <a:solidFill>
            <a:srgbClr val="E3F2FD"/>
          </a:solidFill>
          <a:ln w="9144">
            <a:solidFill>
              <a:srgbClr val="90CAF9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0" y="3814344"/>
            <a:ext cx="128588" cy="128588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942975" y="3783983"/>
            <a:ext cx="77155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47A1"/>
                </a:solidFill>
              </a:rPr>
              <a:t>重要な留意点</a:t>
            </a:r>
            <a:endParaRPr lang="en-US" sz="885" dirty="0"/>
          </a:p>
        </p:txBody>
      </p:sp>
      <p:sp>
        <p:nvSpPr>
          <p:cNvPr id="33" name="Text 26"/>
          <p:cNvSpPr/>
          <p:nvPr/>
        </p:nvSpPr>
        <p:spPr>
          <a:xfrm>
            <a:off x="742950" y="4016155"/>
            <a:ext cx="7658100" cy="3728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これらの効果は業務内容や個人の活用レベルによって変動します。確定的な「数値」ではなく、あくまで</a:t>
            </a:r>
            <a:r>
              <a:rPr lang="en-US" sz="885" b="1" dirty="0">
                <a:solidFill>
                  <a:srgbClr val="333333"/>
                </a:solidFill>
              </a:rPr>
              <a:t>「期待される傾向」</a:t>
            </a:r>
            <a:r>
              <a:rPr lang="en-US" sz="942" dirty="0">
                <a:solidFill>
                  <a:srgbClr val="333333"/>
                </a:solidFill>
              </a:rPr>
              <a:t>として捉えてください。</a:t>
            </a:r>
            <a:endParaRPr lang="en-US" sz="942" dirty="0"/>
          </a:p>
        </p:txBody>
      </p:sp>
      <p:sp>
        <p:nvSpPr>
          <p:cNvPr id="34" name="Text 27"/>
          <p:cNvSpPr/>
          <p:nvPr/>
        </p:nvSpPr>
        <p:spPr>
          <a:xfrm>
            <a:off x="571500" y="4546188"/>
            <a:ext cx="800100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出典：各種調査におけるAI活用事例を参考</a:t>
            </a:r>
            <a:endParaRPr lang="en-US" sz="7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Macintosh PowerPoint</Application>
  <PresentationFormat>画面に合わせる (16:9)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弘樹 齊藤</cp:lastModifiedBy>
  <cp:revision>2</cp:revision>
  <dcterms:created xsi:type="dcterms:W3CDTF">2025-12-04T06:49:44Z</dcterms:created>
  <dcterms:modified xsi:type="dcterms:W3CDTF">2025-12-04T06:50:12Z</dcterms:modified>
</cp:coreProperties>
</file>