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738876"/>
            <a:ext cx="3714750" cy="1645853"/>
          </a:xfrm>
          <a:prstGeom prst="rect">
            <a:avLst/>
          </a:prstGeom>
          <a:noFill/>
          <a:ln/>
        </p:spPr>
        <p:txBody>
          <a:bodyPr wrap="square" lIns="0" tIns="0" rIns="0" bIns="0" rtlCol="0" anchor="t">
            <a:spAutoFit/>
          </a:bodyPr>
          <a:lstStyle/>
          <a:p>
            <a:pPr algn="l" indent="0" marL="0">
              <a:lnSpc>
                <a:spcPts val="4300"/>
              </a:lnSpc>
              <a:buNone/>
            </a:pPr>
            <a:r>
              <a:rPr lang="en-US" sz="3294" b="1" spc="-1" kern="0" dirty="0">
                <a:solidFill>
                  <a:srgbClr val="192A56"/>
                </a:solidFill>
              </a:rPr>
              <a:t>なぜ日本人は</a:t>
            </a:r>
            <a:pPr algn="l" indent="0" marL="0">
              <a:lnSpc>
                <a:spcPts val="4300"/>
              </a:lnSpc>
              <a:buNone/>
            </a:pPr>
            <a:r>
              <a:rPr lang="en-US" sz="3294" b="1" spc="-1" kern="0" dirty="0">
                <a:solidFill>
                  <a:srgbClr val="192A56"/>
                </a:solidFill>
              </a:rPr>
              <a:t>
</a:t>
            </a:r>
            <a:pPr algn="l" indent="0" marL="0">
              <a:lnSpc>
                <a:spcPts val="4300"/>
              </a:lnSpc>
              <a:buNone/>
            </a:pPr>
            <a:r>
              <a:rPr lang="en-US" sz="3294" b="1" spc="-1" kern="0" dirty="0">
                <a:solidFill>
                  <a:srgbClr val="192A56"/>
                </a:solidFill>
              </a:rPr>
              <a:t>貯蓄ばかり</a:t>
            </a:r>
            <a:pPr algn="l" indent="0" marL="0">
              <a:lnSpc>
                <a:spcPts val="4300"/>
              </a:lnSpc>
              <a:buNone/>
            </a:pPr>
            <a:r>
              <a:rPr lang="en-US" sz="3294" b="1" spc="-1" kern="0" dirty="0">
                <a:solidFill>
                  <a:srgbClr val="192A56"/>
                </a:solidFill>
              </a:rPr>
              <a:t>
</a:t>
            </a:r>
            <a:pPr algn="l" indent="0" marL="0">
              <a:lnSpc>
                <a:spcPts val="4300"/>
              </a:lnSpc>
              <a:buNone/>
            </a:pPr>
            <a:r>
              <a:rPr lang="en-US" sz="3294" b="1" spc="-1" kern="0" dirty="0">
                <a:solidFill>
                  <a:srgbClr val="192A56"/>
                </a:solidFill>
              </a:rPr>
              <a:t>するのか？</a:t>
            </a:r>
            <a:endParaRPr lang="en-US" sz="3294" dirty="0"/>
          </a:p>
        </p:txBody>
      </p:sp>
      <p:sp>
        <p:nvSpPr>
          <p:cNvPr id="4" name="Text 1"/>
          <p:cNvSpPr/>
          <p:nvPr/>
        </p:nvSpPr>
        <p:spPr>
          <a:xfrm>
            <a:off x="571500" y="2527604"/>
            <a:ext cx="3714750" cy="289322"/>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4834D4"/>
                </a:solidFill>
              </a:rPr>
              <a:t>― 行動経済学から見るお金の心理 ―</a:t>
            </a:r>
            <a:endParaRPr lang="en-US" sz="1397" dirty="0"/>
          </a:p>
        </p:txBody>
      </p:sp>
      <p:sp>
        <p:nvSpPr>
          <p:cNvPr id="5" name="Text 2"/>
          <p:cNvSpPr/>
          <p:nvPr/>
        </p:nvSpPr>
        <p:spPr>
          <a:xfrm>
            <a:off x="792956" y="3245551"/>
            <a:ext cx="3493294" cy="194667"/>
          </a:xfrm>
          <a:prstGeom prst="rect">
            <a:avLst/>
          </a:prstGeom>
          <a:noFill/>
          <a:ln/>
        </p:spPr>
        <p:txBody>
          <a:bodyPr wrap="none" lIns="0" tIns="0" rIns="0" bIns="0" rtlCol="0" anchor="t">
            <a:spAutoFit/>
          </a:bodyPr>
          <a:lstStyle/>
          <a:p>
            <a:pPr algn="l" indent="0" marL="0">
              <a:lnSpc>
                <a:spcPts val="1400"/>
              </a:lnSpc>
              <a:buNone/>
            </a:pPr>
            <a:r>
              <a:rPr lang="en-US" sz="987" b="1" spc="1" kern="0" dirty="0">
                <a:solidFill>
                  <a:srgbClr val="192A56"/>
                </a:solidFill>
              </a:rPr>
              <a:t>Purpose</a:t>
            </a:r>
            <a:endParaRPr lang="en-US" sz="987" dirty="0"/>
          </a:p>
        </p:txBody>
      </p:sp>
      <p:sp>
        <p:nvSpPr>
          <p:cNvPr id="6" name="Text 3"/>
          <p:cNvSpPr/>
          <p:nvPr/>
        </p:nvSpPr>
        <p:spPr>
          <a:xfrm>
            <a:off x="792956" y="3547374"/>
            <a:ext cx="3493294" cy="214313"/>
          </a:xfrm>
          <a:prstGeom prst="rect">
            <a:avLst/>
          </a:prstGeom>
          <a:noFill/>
          <a:ln/>
        </p:spPr>
        <p:txBody>
          <a:bodyPr wrap="none" lIns="0" tIns="0" rIns="0" bIns="0" rtlCol="0" anchor="t">
            <a:spAutoFit/>
          </a:bodyPr>
          <a:lstStyle/>
          <a:p>
            <a:pPr algn="l" indent="0" marL="0">
              <a:lnSpc>
                <a:spcPts val="1500"/>
              </a:lnSpc>
              <a:buNone/>
            </a:pPr>
            <a:r>
              <a:rPr lang="en-US" sz="942" dirty="0">
                <a:solidFill>
                  <a:srgbClr val="333333"/>
                </a:solidFill>
              </a:rPr>
              <a:t>日本人の貯蓄行動の背景をデータから理解する</a:t>
            </a:r>
            <a:endParaRPr lang="en-US" sz="942" dirty="0"/>
          </a:p>
        </p:txBody>
      </p:sp>
      <p:sp>
        <p:nvSpPr>
          <p:cNvPr id="7" name="Text 4"/>
          <p:cNvSpPr/>
          <p:nvPr/>
        </p:nvSpPr>
        <p:spPr>
          <a:xfrm>
            <a:off x="792956" y="3833124"/>
            <a:ext cx="3493294" cy="214313"/>
          </a:xfrm>
          <a:prstGeom prst="rect">
            <a:avLst/>
          </a:prstGeom>
          <a:noFill/>
          <a:ln/>
        </p:spPr>
        <p:txBody>
          <a:bodyPr wrap="none" lIns="0" tIns="0" rIns="0" bIns="0" rtlCol="0" anchor="t">
            <a:spAutoFit/>
          </a:bodyPr>
          <a:lstStyle/>
          <a:p>
            <a:pPr algn="l" indent="0" marL="0">
              <a:lnSpc>
                <a:spcPts val="1500"/>
              </a:lnSpc>
              <a:buNone/>
            </a:pPr>
            <a:r>
              <a:rPr lang="en-US" sz="942" dirty="0">
                <a:solidFill>
                  <a:srgbClr val="333333"/>
                </a:solidFill>
              </a:rPr>
              <a:t>「合理的でないお金の判断」を行動経済学の視点で学ぶ</a:t>
            </a:r>
            <a:endParaRPr lang="en-US" sz="942" dirty="0"/>
          </a:p>
        </p:txBody>
      </p:sp>
      <p:sp>
        <p:nvSpPr>
          <p:cNvPr id="8" name="Text 5"/>
          <p:cNvSpPr/>
          <p:nvPr/>
        </p:nvSpPr>
        <p:spPr>
          <a:xfrm>
            <a:off x="792956" y="4118874"/>
            <a:ext cx="3493294" cy="214313"/>
          </a:xfrm>
          <a:prstGeom prst="rect">
            <a:avLst/>
          </a:prstGeom>
          <a:noFill/>
          <a:ln/>
        </p:spPr>
        <p:txBody>
          <a:bodyPr wrap="none" lIns="0" tIns="0" rIns="0" bIns="0" rtlCol="0" anchor="t">
            <a:spAutoFit/>
          </a:bodyPr>
          <a:lstStyle/>
          <a:p>
            <a:pPr algn="l" indent="0" marL="0">
              <a:lnSpc>
                <a:spcPts val="1500"/>
              </a:lnSpc>
              <a:buNone/>
            </a:pPr>
            <a:r>
              <a:rPr lang="en-US" sz="942" dirty="0">
                <a:solidFill>
                  <a:srgbClr val="333333"/>
                </a:solidFill>
              </a:rPr>
              <a:t>家計や資産形成を考える際の心理的バイアスを知る</a:t>
            </a:r>
            <a:endParaRPr lang="en-US" sz="942" dirty="0"/>
          </a:p>
        </p:txBody>
      </p:sp>
      <p:sp>
        <p:nvSpPr>
          <p:cNvPr id="9" name="Shape 6"/>
          <p:cNvSpPr/>
          <p:nvPr/>
        </p:nvSpPr>
        <p:spPr>
          <a:xfrm>
            <a:off x="4572000" y="1035844"/>
            <a:ext cx="4000500" cy="2857500"/>
          </a:xfrm>
          <a:prstGeom prst="rect">
            <a:avLst/>
          </a:prstGeom>
          <a:solidFill>
            <a:srgbClr val="FFFFFF">
              <a:alpha val="10000"/>
            </a:srgbClr>
          </a:solidFill>
          <a:ln/>
        </p:spPr>
      </p:sp>
      <p:pic>
        <p:nvPicPr>
          <p:cNvPr id="10" name="Image 1" descr="preencoded.png">    </p:cNvPr>
          <p:cNvPicPr>
            <a:picLocks noChangeAspect="1"/>
          </p:cNvPicPr>
          <p:nvPr/>
        </p:nvPicPr>
        <p:blipFill>
          <a:blip r:embed="rId2"/>
          <a:stretch>
            <a:fillRect/>
          </a:stretch>
        </p:blipFill>
        <p:spPr>
          <a:xfrm>
            <a:off x="4572000" y="1035844"/>
            <a:ext cx="4000500" cy="2857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751880"/>
            <a:ext cx="4486275" cy="582216"/>
          </a:xfrm>
          <a:prstGeom prst="rect">
            <a:avLst/>
          </a:prstGeom>
          <a:noFill/>
          <a:ln/>
        </p:spPr>
        <p:txBody>
          <a:bodyPr wrap="none" lIns="0" tIns="0" rIns="0" bIns="0" rtlCol="0" anchor="t">
            <a:spAutoFit/>
          </a:bodyPr>
          <a:lstStyle/>
          <a:p>
            <a:pPr algn="l" indent="0" marL="0">
              <a:lnSpc>
                <a:spcPts val="3800"/>
              </a:lnSpc>
              <a:buNone/>
            </a:pPr>
            <a:r>
              <a:rPr lang="en-US" sz="2862" b="1" spc="2" kern="0" dirty="0">
                <a:solidFill>
                  <a:srgbClr val="FFFFFF"/>
                </a:solidFill>
              </a:rPr>
              <a:t>まとめ</a:t>
            </a:r>
            <a:endParaRPr lang="en-US" sz="2862" dirty="0"/>
          </a:p>
        </p:txBody>
      </p:sp>
      <p:sp>
        <p:nvSpPr>
          <p:cNvPr id="4" name="Text 1"/>
          <p:cNvSpPr/>
          <p:nvPr/>
        </p:nvSpPr>
        <p:spPr>
          <a:xfrm>
            <a:off x="571500" y="1441252"/>
            <a:ext cx="4486275" cy="250031"/>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00A8FF"/>
                </a:solidFill>
              </a:rPr>
              <a:t>心理を理解することが資産形成の第一歩</a:t>
            </a:r>
            <a:endParaRPr lang="en-US" sz="1193" dirty="0"/>
          </a:p>
        </p:txBody>
      </p:sp>
      <p:sp>
        <p:nvSpPr>
          <p:cNvPr id="5" name="Shape 2"/>
          <p:cNvSpPr/>
          <p:nvPr/>
        </p:nvSpPr>
        <p:spPr>
          <a:xfrm>
            <a:off x="571500" y="2048470"/>
            <a:ext cx="285750" cy="285750"/>
          </a:xfrm>
          <a:prstGeom prst="rect">
            <a:avLst/>
          </a:prstGeom>
          <a:solidFill>
            <a:srgbClr val="FFFFFF"/>
          </a:solidFill>
          <a:ln/>
        </p:spPr>
      </p:sp>
      <p:pic>
        <p:nvPicPr>
          <p:cNvPr id="6" name="Image 1" descr="preencoded.png">    </p:cNvPr>
          <p:cNvPicPr>
            <a:picLocks noChangeAspect="1"/>
          </p:cNvPicPr>
          <p:nvPr/>
        </p:nvPicPr>
        <p:blipFill>
          <a:blip r:embed="rId2"/>
          <a:stretch>
            <a:fillRect/>
          </a:stretch>
        </p:blipFill>
        <p:spPr>
          <a:xfrm>
            <a:off x="642938" y="2119908"/>
            <a:ext cx="142875" cy="142875"/>
          </a:xfrm>
          <a:prstGeom prst="rect">
            <a:avLst/>
          </a:prstGeom>
        </p:spPr>
      </p:pic>
      <p:sp>
        <p:nvSpPr>
          <p:cNvPr id="7" name="Text 3"/>
          <p:cNvSpPr/>
          <p:nvPr/>
        </p:nvSpPr>
        <p:spPr>
          <a:xfrm>
            <a:off x="1035844" y="2048470"/>
            <a:ext cx="2671790" cy="471488"/>
          </a:xfrm>
          <a:prstGeom prst="rect">
            <a:avLst/>
          </a:prstGeom>
          <a:noFill/>
          <a:ln/>
        </p:spPr>
        <p:txBody>
          <a:bodyPr wrap="square" lIns="0" tIns="0" rIns="0" bIns="0" rtlCol="0" anchor="t">
            <a:spAutoFit/>
          </a:bodyPr>
          <a:lstStyle/>
          <a:p>
            <a:pPr algn="l" indent="0" marL="0">
              <a:lnSpc>
                <a:spcPts val="1900"/>
              </a:lnSpc>
              <a:buNone/>
            </a:pPr>
            <a:r>
              <a:rPr lang="en-US" sz="1159" dirty="0">
                <a:solidFill>
                  <a:srgbClr val="FFFFFF"/>
                </a:solidFill>
              </a:rPr>
              <a:t>日本人の貯蓄偏重は「性格」ではなく</a:t>
            </a:r>
            <a:pPr algn="l" indent="0" marL="0">
              <a:lnSpc>
                <a:spcPts val="1900"/>
              </a:lnSpc>
              <a:buNone/>
            </a:pPr>
            <a:r>
              <a:rPr lang="en-US" sz="1159" dirty="0">
                <a:solidFill>
                  <a:srgbClr val="FFFFFF"/>
                </a:solidFill>
              </a:rPr>
              <a:t>
</a:t>
            </a:r>
            <a:pPr algn="l" indent="0" marL="0">
              <a:lnSpc>
                <a:spcPts val="1900"/>
              </a:lnSpc>
              <a:buNone/>
            </a:pPr>
            <a:r>
              <a:rPr lang="en-US" sz="1090" b="1" dirty="0">
                <a:solidFill>
                  <a:srgbClr val="00A8FF"/>
                </a:solidFill>
              </a:rPr>
              <a:t>「心理バイアス」</a:t>
            </a:r>
            <a:pPr algn="l" indent="0" marL="0">
              <a:lnSpc>
                <a:spcPts val="1900"/>
              </a:lnSpc>
              <a:buNone/>
            </a:pPr>
            <a:r>
              <a:rPr lang="en-US" sz="1159" dirty="0">
                <a:solidFill>
                  <a:srgbClr val="FFFFFF"/>
                </a:solidFill>
              </a:rPr>
              <a:t>の結果である。</a:t>
            </a:r>
            <a:endParaRPr lang="en-US" sz="1159" dirty="0"/>
          </a:p>
        </p:txBody>
      </p:sp>
      <p:sp>
        <p:nvSpPr>
          <p:cNvPr id="8" name="Shape 4"/>
          <p:cNvSpPr/>
          <p:nvPr/>
        </p:nvSpPr>
        <p:spPr>
          <a:xfrm>
            <a:off x="571500" y="2734270"/>
            <a:ext cx="285750" cy="285750"/>
          </a:xfrm>
          <a:prstGeom prst="rect">
            <a:avLst/>
          </a:prstGeom>
          <a:solidFill>
            <a:srgbClr val="FFFFFF"/>
          </a:solidFill>
          <a:ln/>
        </p:spPr>
      </p:sp>
      <p:pic>
        <p:nvPicPr>
          <p:cNvPr id="9" name="Image 2" descr="preencoded.png">    </p:cNvPr>
          <p:cNvPicPr>
            <a:picLocks noChangeAspect="1"/>
          </p:cNvPicPr>
          <p:nvPr/>
        </p:nvPicPr>
        <p:blipFill>
          <a:blip r:embed="rId3"/>
          <a:stretch>
            <a:fillRect/>
          </a:stretch>
        </p:blipFill>
        <p:spPr>
          <a:xfrm>
            <a:off x="642938" y="2805708"/>
            <a:ext cx="142875" cy="142875"/>
          </a:xfrm>
          <a:prstGeom prst="rect">
            <a:avLst/>
          </a:prstGeom>
        </p:spPr>
      </p:pic>
      <p:sp>
        <p:nvSpPr>
          <p:cNvPr id="10" name="Text 5"/>
          <p:cNvSpPr/>
          <p:nvPr/>
        </p:nvSpPr>
        <p:spPr>
          <a:xfrm>
            <a:off x="1035844" y="2734270"/>
            <a:ext cx="2149990" cy="471488"/>
          </a:xfrm>
          <a:prstGeom prst="rect">
            <a:avLst/>
          </a:prstGeom>
          <a:noFill/>
          <a:ln/>
        </p:spPr>
        <p:txBody>
          <a:bodyPr wrap="square" lIns="0" tIns="0" rIns="0" bIns="0" rtlCol="0" anchor="t">
            <a:spAutoFit/>
          </a:bodyPr>
          <a:lstStyle/>
          <a:p>
            <a:pPr algn="l" indent="0" marL="0">
              <a:lnSpc>
                <a:spcPts val="1900"/>
              </a:lnSpc>
              <a:buNone/>
            </a:pPr>
            <a:r>
              <a:rPr lang="en-US" sz="1159" dirty="0">
                <a:solidFill>
                  <a:srgbClr val="FFFFFF"/>
                </a:solidFill>
              </a:rPr>
              <a:t>損失回避・現状維持・将来不安が</a:t>
            </a:r>
            <a:pPr algn="l" indent="0" marL="0">
              <a:lnSpc>
                <a:spcPts val="1900"/>
              </a:lnSpc>
              <a:buNone/>
            </a:pPr>
            <a:r>
              <a:rPr lang="en-US" sz="1159" dirty="0">
                <a:solidFill>
                  <a:srgbClr val="FFFFFF"/>
                </a:solidFill>
              </a:rPr>
              <a:t>
</a:t>
            </a:r>
            <a:pPr algn="l" indent="0" marL="0">
              <a:lnSpc>
                <a:spcPts val="1900"/>
              </a:lnSpc>
              <a:buNone/>
            </a:pPr>
            <a:r>
              <a:rPr lang="en-US" sz="1159" dirty="0">
                <a:solidFill>
                  <a:srgbClr val="FFFFFF"/>
                </a:solidFill>
              </a:rPr>
              <a:t> 合理的な判断を妨げている。</a:t>
            </a:r>
            <a:endParaRPr lang="en-US" sz="1159" dirty="0"/>
          </a:p>
        </p:txBody>
      </p:sp>
      <p:sp>
        <p:nvSpPr>
          <p:cNvPr id="11" name="Shape 6"/>
          <p:cNvSpPr/>
          <p:nvPr/>
        </p:nvSpPr>
        <p:spPr>
          <a:xfrm>
            <a:off x="571500" y="3420070"/>
            <a:ext cx="285750" cy="285750"/>
          </a:xfrm>
          <a:prstGeom prst="rect">
            <a:avLst/>
          </a:prstGeom>
          <a:solidFill>
            <a:srgbClr val="FFFFFF"/>
          </a:solidFill>
          <a:ln/>
        </p:spPr>
      </p:sp>
      <p:pic>
        <p:nvPicPr>
          <p:cNvPr id="12" name="Image 3" descr="preencoded.png">    </p:cNvPr>
          <p:cNvPicPr>
            <a:picLocks noChangeAspect="1"/>
          </p:cNvPicPr>
          <p:nvPr/>
        </p:nvPicPr>
        <p:blipFill>
          <a:blip r:embed="rId4"/>
          <a:stretch>
            <a:fillRect/>
          </a:stretch>
        </p:blipFill>
        <p:spPr>
          <a:xfrm>
            <a:off x="642938" y="3491508"/>
            <a:ext cx="142875" cy="142875"/>
          </a:xfrm>
          <a:prstGeom prst="rect">
            <a:avLst/>
          </a:prstGeom>
        </p:spPr>
      </p:pic>
      <p:sp>
        <p:nvSpPr>
          <p:cNvPr id="13" name="Text 7"/>
          <p:cNvSpPr/>
          <p:nvPr/>
        </p:nvSpPr>
        <p:spPr>
          <a:xfrm>
            <a:off x="1035844" y="3420070"/>
            <a:ext cx="3138590" cy="471488"/>
          </a:xfrm>
          <a:prstGeom prst="rect">
            <a:avLst/>
          </a:prstGeom>
          <a:noFill/>
          <a:ln/>
        </p:spPr>
        <p:txBody>
          <a:bodyPr wrap="square" lIns="0" tIns="0" rIns="0" bIns="0" rtlCol="0" anchor="t">
            <a:spAutoFit/>
          </a:bodyPr>
          <a:lstStyle/>
          <a:p>
            <a:pPr algn="l" indent="0" marL="0">
              <a:lnSpc>
                <a:spcPts val="1900"/>
              </a:lnSpc>
              <a:buNone/>
            </a:pPr>
            <a:r>
              <a:rPr lang="en-US" sz="1159" dirty="0">
                <a:solidFill>
                  <a:srgbClr val="FFFFFF"/>
                </a:solidFill>
              </a:rPr>
              <a:t>貯蓄自体は悪くないが、偏りすぎは</a:t>
            </a:r>
            <a:pPr algn="l" indent="0" marL="0">
              <a:lnSpc>
                <a:spcPts val="1900"/>
              </a:lnSpc>
              <a:buNone/>
            </a:pPr>
            <a:r>
              <a:rPr lang="en-US" sz="1159" dirty="0">
                <a:solidFill>
                  <a:srgbClr val="FFFFFF"/>
                </a:solidFill>
              </a:rPr>
              <a:t>
</a:t>
            </a:r>
            <a:pPr algn="l" indent="0" marL="0">
              <a:lnSpc>
                <a:spcPts val="1900"/>
              </a:lnSpc>
              <a:buNone/>
            </a:pPr>
            <a:r>
              <a:rPr lang="en-US" sz="1090" b="1" dirty="0">
                <a:solidFill>
                  <a:srgbClr val="00A8FF"/>
                </a:solidFill>
              </a:rPr>
              <a:t>インフレリスク</a:t>
            </a:r>
            <a:pPr algn="l" indent="0" marL="0">
              <a:lnSpc>
                <a:spcPts val="1900"/>
              </a:lnSpc>
              <a:buNone/>
            </a:pPr>
            <a:r>
              <a:rPr lang="en-US" sz="1159" dirty="0">
                <a:solidFill>
                  <a:srgbClr val="FFFFFF"/>
                </a:solidFill>
              </a:rPr>
              <a:t>（実質価値の低下）になる。</a:t>
            </a:r>
            <a:endParaRPr lang="en-US" sz="1159" dirty="0"/>
          </a:p>
        </p:txBody>
      </p:sp>
      <p:sp>
        <p:nvSpPr>
          <p:cNvPr id="14" name="Shape 8"/>
          <p:cNvSpPr/>
          <p:nvPr/>
        </p:nvSpPr>
        <p:spPr>
          <a:xfrm>
            <a:off x="571500" y="4105870"/>
            <a:ext cx="285750" cy="285750"/>
          </a:xfrm>
          <a:prstGeom prst="rect">
            <a:avLst/>
          </a:prstGeom>
          <a:solidFill>
            <a:srgbClr val="FFFFFF"/>
          </a:solidFill>
          <a:ln/>
        </p:spPr>
      </p:sp>
      <p:pic>
        <p:nvPicPr>
          <p:cNvPr id="15" name="Image 4" descr="preencoded.png">    </p:cNvPr>
          <p:cNvPicPr>
            <a:picLocks noChangeAspect="1"/>
          </p:cNvPicPr>
          <p:nvPr/>
        </p:nvPicPr>
        <p:blipFill>
          <a:blip r:embed="rId5"/>
          <a:stretch>
            <a:fillRect/>
          </a:stretch>
        </p:blipFill>
        <p:spPr>
          <a:xfrm>
            <a:off x="642938" y="4177308"/>
            <a:ext cx="142875" cy="142875"/>
          </a:xfrm>
          <a:prstGeom prst="rect">
            <a:avLst/>
          </a:prstGeom>
        </p:spPr>
      </p:pic>
      <p:sp>
        <p:nvSpPr>
          <p:cNvPr id="16" name="Text 9"/>
          <p:cNvSpPr/>
          <p:nvPr/>
        </p:nvSpPr>
        <p:spPr>
          <a:xfrm>
            <a:off x="1035844" y="4105870"/>
            <a:ext cx="2986171" cy="471488"/>
          </a:xfrm>
          <a:prstGeom prst="rect">
            <a:avLst/>
          </a:prstGeom>
          <a:noFill/>
          <a:ln/>
        </p:spPr>
        <p:txBody>
          <a:bodyPr wrap="square" lIns="0" tIns="0" rIns="0" bIns="0" rtlCol="0" anchor="t">
            <a:spAutoFit/>
          </a:bodyPr>
          <a:lstStyle/>
          <a:p>
            <a:pPr algn="l" indent="0" marL="0">
              <a:lnSpc>
                <a:spcPts val="1900"/>
              </a:lnSpc>
              <a:buNone/>
            </a:pPr>
            <a:r>
              <a:rPr lang="en-US" sz="1159" dirty="0">
                <a:solidFill>
                  <a:srgbClr val="FFFFFF"/>
                </a:solidFill>
              </a:rPr>
              <a:t>心理を理解した上で、</a:t>
            </a:r>
            <a:pPr algn="l" indent="0" marL="0">
              <a:lnSpc>
                <a:spcPts val="1900"/>
              </a:lnSpc>
              <a:buNone/>
            </a:pPr>
            <a:r>
              <a:rPr lang="en-US" sz="1159" dirty="0">
                <a:solidFill>
                  <a:srgbClr val="FFFFFF"/>
                </a:solidFill>
              </a:rPr>
              <a:t>
</a:t>
            </a:r>
            <a:pPr algn="l" indent="0" marL="0">
              <a:lnSpc>
                <a:spcPts val="1900"/>
              </a:lnSpc>
              <a:buNone/>
            </a:pPr>
            <a:r>
              <a:rPr lang="en-US" sz="1159" dirty="0">
                <a:solidFill>
                  <a:srgbClr val="FFFFFF"/>
                </a:solidFill>
              </a:rPr>
              <a:t> 無理のない</a:t>
            </a:r>
            <a:pPr algn="l" indent="0" marL="0">
              <a:lnSpc>
                <a:spcPts val="1900"/>
              </a:lnSpc>
              <a:buNone/>
            </a:pPr>
            <a:r>
              <a:rPr lang="en-US" sz="1090" b="1" dirty="0">
                <a:solidFill>
                  <a:srgbClr val="00A8FF"/>
                </a:solidFill>
              </a:rPr>
              <a:t>行動設計（仕組み化）</a:t>
            </a:r>
            <a:pPr algn="l" indent="0" marL="0">
              <a:lnSpc>
                <a:spcPts val="1900"/>
              </a:lnSpc>
              <a:buNone/>
            </a:pPr>
            <a:r>
              <a:rPr lang="en-US" sz="1159" dirty="0">
                <a:solidFill>
                  <a:srgbClr val="FFFFFF"/>
                </a:solidFill>
              </a:rPr>
              <a:t>が重要。</a:t>
            </a:r>
            <a:endParaRPr lang="en-US" sz="1159" dirty="0"/>
          </a:p>
        </p:txBody>
      </p:sp>
      <p:pic>
        <p:nvPicPr>
          <p:cNvPr id="17" name="Image 5" descr="preencoded.png">    </p:cNvPr>
          <p:cNvPicPr>
            <a:picLocks noChangeAspect="1"/>
          </p:cNvPicPr>
          <p:nvPr/>
        </p:nvPicPr>
        <p:blipFill>
          <a:blip r:embed="rId6"/>
          <a:stretch>
            <a:fillRect/>
          </a:stretch>
        </p:blipFill>
        <p:spPr>
          <a:xfrm>
            <a:off x="5486400" y="-5358"/>
            <a:ext cx="36576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2500313" cy="5143500"/>
          </a:xfrm>
          <a:prstGeom prst="rect">
            <a:avLst/>
          </a:prstGeom>
        </p:spPr>
      </p:pic>
      <p:sp>
        <p:nvSpPr>
          <p:cNvPr id="4" name="Shape 0"/>
          <p:cNvSpPr/>
          <p:nvPr/>
        </p:nvSpPr>
        <p:spPr>
          <a:xfrm>
            <a:off x="0" y="0"/>
            <a:ext cx="2500313" cy="5143500"/>
          </a:xfrm>
          <a:prstGeom prst="rect">
            <a:avLst/>
          </a:prstGeom>
          <a:solidFill>
            <a:srgbClr val="192A56">
              <a:alpha val="90000"/>
            </a:srgbClr>
          </a:solidFill>
          <a:ln/>
        </p:spPr>
      </p:sp>
      <p:sp>
        <p:nvSpPr>
          <p:cNvPr id="5" name="Text 1"/>
          <p:cNvSpPr/>
          <p:nvPr/>
        </p:nvSpPr>
        <p:spPr>
          <a:xfrm>
            <a:off x="285750" y="285750"/>
            <a:ext cx="1928813" cy="1440135"/>
          </a:xfrm>
          <a:prstGeom prst="rect">
            <a:avLst/>
          </a:prstGeom>
          <a:noFill/>
          <a:ln/>
        </p:spPr>
        <p:txBody>
          <a:bodyPr wrap="square" lIns="0" tIns="0" rIns="0" bIns="0" rtlCol="0" anchor="t">
            <a:spAutoFit/>
          </a:bodyPr>
          <a:lstStyle/>
          <a:p>
            <a:pPr algn="l" indent="0" marL="0">
              <a:lnSpc>
                <a:spcPts val="2800"/>
              </a:lnSpc>
              <a:buNone/>
            </a:pPr>
            <a:r>
              <a:rPr lang="en-US" sz="2121" b="1" dirty="0">
                <a:solidFill>
                  <a:srgbClr val="FFFFFF"/>
                </a:solidFill>
              </a:rPr>
              <a:t>日本人は</a:t>
            </a:r>
            <a:pPr algn="l" indent="0" marL="0">
              <a:lnSpc>
                <a:spcPts val="2800"/>
              </a:lnSpc>
              <a:buNone/>
            </a:pPr>
            <a:r>
              <a:rPr lang="en-US" sz="2121" b="1" dirty="0">
                <a:solidFill>
                  <a:srgbClr val="FFFFFF"/>
                </a:solidFill>
              </a:rPr>
              <a:t>
</a:t>
            </a:r>
            <a:pPr algn="l" indent="0" marL="0">
              <a:lnSpc>
                <a:spcPts val="2800"/>
              </a:lnSpc>
              <a:buNone/>
            </a:pPr>
            <a:r>
              <a:rPr lang="en-US" sz="2121" b="1" dirty="0">
                <a:solidFill>
                  <a:srgbClr val="FFFFFF"/>
                </a:solidFill>
              </a:rPr>
              <a:t>本当に</a:t>
            </a:r>
            <a:pPr algn="l" indent="0" marL="0">
              <a:lnSpc>
                <a:spcPts val="2800"/>
              </a:lnSpc>
              <a:buNone/>
            </a:pPr>
            <a:r>
              <a:rPr lang="en-US" sz="2121" b="1" dirty="0">
                <a:solidFill>
                  <a:srgbClr val="FFFFFF"/>
                </a:solidFill>
              </a:rPr>
              <a:t>
</a:t>
            </a:r>
            <a:pPr algn="l" indent="0" marL="0">
              <a:lnSpc>
                <a:spcPts val="2800"/>
              </a:lnSpc>
              <a:buNone/>
            </a:pPr>
            <a:r>
              <a:rPr lang="en-US" sz="2121" b="1" dirty="0">
                <a:solidFill>
                  <a:srgbClr val="FFFFFF"/>
                </a:solidFill>
              </a:rPr>
              <a:t>「貯蓄好き」</a:t>
            </a:r>
            <a:pPr algn="l" indent="0" marL="0">
              <a:lnSpc>
                <a:spcPts val="2800"/>
              </a:lnSpc>
              <a:buNone/>
            </a:pPr>
            <a:r>
              <a:rPr lang="en-US" sz="2121" b="1" dirty="0">
                <a:solidFill>
                  <a:srgbClr val="FFFFFF"/>
                </a:solidFill>
              </a:rPr>
              <a:t>
</a:t>
            </a:r>
            <a:pPr algn="l" indent="0" marL="0">
              <a:lnSpc>
                <a:spcPts val="2800"/>
              </a:lnSpc>
              <a:buNone/>
            </a:pPr>
            <a:r>
              <a:rPr lang="en-US" sz="2121" b="1" dirty="0">
                <a:solidFill>
                  <a:srgbClr val="FFFFFF"/>
                </a:solidFill>
              </a:rPr>
              <a:t>なのか？</a:t>
            </a:r>
            <a:endParaRPr lang="en-US" sz="2121" dirty="0"/>
          </a:p>
        </p:txBody>
      </p:sp>
      <p:sp>
        <p:nvSpPr>
          <p:cNvPr id="6" name="Text 2"/>
          <p:cNvSpPr/>
          <p:nvPr/>
        </p:nvSpPr>
        <p:spPr>
          <a:xfrm>
            <a:off x="285750" y="4191595"/>
            <a:ext cx="1928813" cy="164306"/>
          </a:xfrm>
          <a:prstGeom prst="rect">
            <a:avLst/>
          </a:prstGeom>
          <a:noFill/>
          <a:ln/>
        </p:spPr>
        <p:txBody>
          <a:bodyPr wrap="none" lIns="0" tIns="0" rIns="0" bIns="0" rtlCol="0" anchor="t">
            <a:spAutoFit/>
          </a:bodyPr>
          <a:lstStyle/>
          <a:p>
            <a:pPr algn="l" indent="0" marL="0">
              <a:lnSpc>
                <a:spcPts val="1100"/>
              </a:lnSpc>
              <a:buNone/>
            </a:pPr>
            <a:r>
              <a:rPr lang="en-US" sz="834" dirty="0">
                <a:solidFill>
                  <a:srgbClr val="FFFFFF">
                    <a:alpha val="80000"/>
                  </a:srgbClr>
                </a:solidFill>
              </a:rPr>
              <a:t>日本の家計金融資産</a:t>
            </a:r>
            <a:endParaRPr lang="en-US" sz="834" dirty="0"/>
          </a:p>
        </p:txBody>
      </p:sp>
      <p:sp>
        <p:nvSpPr>
          <p:cNvPr id="7" name="Text 3"/>
          <p:cNvSpPr/>
          <p:nvPr/>
        </p:nvSpPr>
        <p:spPr>
          <a:xfrm>
            <a:off x="285750" y="4391620"/>
            <a:ext cx="1928813" cy="466130"/>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00A8FF"/>
                </a:solidFill>
              </a:rPr>
              <a:t>2,100</a:t>
            </a:r>
            <a:pPr algn="l" indent="0" marL="0">
              <a:lnSpc>
                <a:spcPts val="3200"/>
              </a:lnSpc>
              <a:buNone/>
            </a:pPr>
            <a:r>
              <a:rPr lang="en-US" sz="1193" b="1" dirty="0">
                <a:solidFill>
                  <a:srgbClr val="00A8FF"/>
                </a:solidFill>
              </a:rPr>
              <a:t>兆円</a:t>
            </a:r>
            <a:endParaRPr lang="en-US" sz="2436" dirty="0"/>
          </a:p>
        </p:txBody>
      </p:sp>
      <p:sp>
        <p:nvSpPr>
          <p:cNvPr id="8" name="Text 4"/>
          <p:cNvSpPr/>
          <p:nvPr/>
        </p:nvSpPr>
        <p:spPr>
          <a:xfrm>
            <a:off x="2928938" y="428625"/>
            <a:ext cx="5786438" cy="175022"/>
          </a:xfrm>
          <a:prstGeom prst="rect">
            <a:avLst/>
          </a:prstGeom>
          <a:noFill/>
          <a:ln/>
        </p:spPr>
        <p:txBody>
          <a:bodyPr wrap="none" lIns="0" tIns="0" rIns="0" bIns="0" rtlCol="0" anchor="t">
            <a:spAutoFit/>
          </a:bodyPr>
          <a:lstStyle/>
          <a:p>
            <a:pPr algn="l" indent="0" marL="0">
              <a:lnSpc>
                <a:spcPts val="1200"/>
              </a:lnSpc>
              <a:buNone/>
            </a:pPr>
            <a:r>
              <a:rPr lang="en-US" sz="885" b="1" spc="1" kern="0" dirty="0">
                <a:solidFill>
                  <a:srgbClr val="4834D4"/>
                </a:solidFill>
              </a:rPr>
              <a:t>Current Situation</a:t>
            </a:r>
            <a:endParaRPr lang="en-US" sz="885" dirty="0"/>
          </a:p>
        </p:txBody>
      </p:sp>
      <p:sp>
        <p:nvSpPr>
          <p:cNvPr id="9" name="Text 5"/>
          <p:cNvSpPr/>
          <p:nvPr/>
        </p:nvSpPr>
        <p:spPr>
          <a:xfrm>
            <a:off x="2928938" y="675084"/>
            <a:ext cx="5786438" cy="332184"/>
          </a:xfrm>
          <a:prstGeom prst="rect">
            <a:avLst/>
          </a:prstGeom>
          <a:noFill/>
          <a:ln/>
        </p:spPr>
        <p:txBody>
          <a:bodyPr wrap="none" lIns="0" tIns="0" rIns="0" bIns="0" rtlCol="0" anchor="t">
            <a:spAutoFit/>
          </a:bodyPr>
          <a:lstStyle/>
          <a:p>
            <a:pPr algn="l" indent="0" marL="0">
              <a:lnSpc>
                <a:spcPts val="2200"/>
              </a:lnSpc>
              <a:buNone/>
            </a:pPr>
            <a:r>
              <a:rPr lang="en-US" sz="1602" b="1" dirty="0">
                <a:solidFill>
                  <a:srgbClr val="192A56"/>
                </a:solidFill>
              </a:rPr>
              <a:t>データで見る日本人の家計金融資産</a:t>
            </a:r>
            <a:endParaRPr lang="en-US" sz="1602" dirty="0"/>
          </a:p>
        </p:txBody>
      </p:sp>
      <p:sp>
        <p:nvSpPr>
          <p:cNvPr id="10" name="Text 6"/>
          <p:cNvSpPr/>
          <p:nvPr/>
        </p:nvSpPr>
        <p:spPr>
          <a:xfrm>
            <a:off x="2928938" y="1635249"/>
            <a:ext cx="2750344" cy="822871"/>
          </a:xfrm>
          <a:prstGeom prst="rect">
            <a:avLst/>
          </a:prstGeom>
          <a:noFill/>
          <a:ln/>
        </p:spPr>
        <p:txBody>
          <a:bodyPr wrap="square" lIns="0" tIns="0" rIns="0" bIns="0" rtlCol="0" anchor="t">
            <a:spAutoFit/>
          </a:bodyPr>
          <a:lstStyle/>
          <a:p>
            <a:pPr algn="l" indent="0" marL="0">
              <a:lnSpc>
                <a:spcPts val="1600"/>
              </a:lnSpc>
              <a:buNone/>
            </a:pPr>
            <a:r>
              <a:rPr lang="en-US" sz="942" dirty="0">
                <a:solidFill>
                  <a:srgbClr val="192A56"/>
                </a:solidFill>
              </a:rPr>
              <a:t>日本の家計資産の構成は、世界的に見ても特異</a:t>
            </a:r>
            <a:pPr algn="l" indent="0" marL="0">
              <a:lnSpc>
                <a:spcPts val="1600"/>
              </a:lnSpc>
              <a:buNone/>
            </a:pPr>
            <a:r>
              <a:rPr lang="en-US" sz="942" dirty="0">
                <a:solidFill>
                  <a:srgbClr val="192A56"/>
                </a:solidFill>
              </a:rPr>
              <a:t>です。</a:t>
            </a:r>
            <a:pPr algn="l" indent="0" marL="0">
              <a:lnSpc>
                <a:spcPts val="1600"/>
              </a:lnSpc>
              <a:buNone/>
            </a:pPr>
            <a:r>
              <a:rPr lang="en-US" sz="942" dirty="0">
                <a:solidFill>
                  <a:srgbClr val="192A56"/>
                </a:solidFill>
              </a:rPr>
              <a:t>
</a:t>
            </a:r>
            <a:pPr algn="l" indent="0" marL="0">
              <a:lnSpc>
                <a:spcPts val="1600"/>
              </a:lnSpc>
              <a:buNone/>
            </a:pPr>
            <a:r>
              <a:rPr lang="en-US" sz="885" b="1" dirty="0">
                <a:solidFill>
                  <a:srgbClr val="192A56"/>
                </a:solidFill>
              </a:rPr>
              <a:t>現金・預金が50%以上</a:t>
            </a:r>
            <a:pPr algn="l" indent="0" marL="0">
              <a:lnSpc>
                <a:spcPts val="1600"/>
              </a:lnSpc>
              <a:buNone/>
            </a:pPr>
            <a:r>
              <a:rPr lang="en-US" sz="942" dirty="0">
                <a:solidFill>
                  <a:srgbClr val="192A56"/>
                </a:solidFill>
              </a:rPr>
              <a:t>を占め、投資への配分が</a:t>
            </a:r>
            <a:pPr algn="l" indent="0" marL="0">
              <a:lnSpc>
                <a:spcPts val="1600"/>
              </a:lnSpc>
              <a:buNone/>
            </a:pPr>
            <a:r>
              <a:rPr lang="en-US" sz="942" dirty="0">
                <a:solidFill>
                  <a:srgbClr val="192A56"/>
                </a:solidFill>
              </a:rPr>
              <a:t>極端に低いのが特徴です。</a:t>
            </a:r>
            <a:endParaRPr lang="en-US" sz="942" dirty="0"/>
          </a:p>
        </p:txBody>
      </p:sp>
      <p:sp>
        <p:nvSpPr>
          <p:cNvPr id="11" name="Shape 7"/>
          <p:cNvSpPr/>
          <p:nvPr/>
        </p:nvSpPr>
        <p:spPr>
          <a:xfrm>
            <a:off x="2928938" y="2600995"/>
            <a:ext cx="2750344" cy="1802011"/>
          </a:xfrm>
          <a:prstGeom prst="rect">
            <a:avLst/>
          </a:prstGeom>
          <a:solidFill>
            <a:srgbClr val="F8F9FA"/>
          </a:solidFill>
          <a:ln/>
        </p:spPr>
      </p:sp>
      <p:sp>
        <p:nvSpPr>
          <p:cNvPr id="12" name="Shape 8"/>
          <p:cNvSpPr/>
          <p:nvPr/>
        </p:nvSpPr>
        <p:spPr>
          <a:xfrm>
            <a:off x="2928938" y="2600995"/>
            <a:ext cx="35719" cy="1802011"/>
          </a:xfrm>
          <a:prstGeom prst="rect">
            <a:avLst/>
          </a:prstGeom>
          <a:solidFill>
            <a:srgbClr val="00A8FF"/>
          </a:solidFill>
          <a:ln/>
        </p:spPr>
      </p:sp>
      <p:pic>
        <p:nvPicPr>
          <p:cNvPr id="13" name="Image 2" descr="preencoded.png">    </p:cNvPr>
          <p:cNvPicPr>
            <a:picLocks noChangeAspect="1"/>
          </p:cNvPicPr>
          <p:nvPr/>
        </p:nvPicPr>
        <p:blipFill>
          <a:blip r:embed="rId3"/>
          <a:stretch>
            <a:fillRect/>
          </a:stretch>
        </p:blipFill>
        <p:spPr>
          <a:xfrm>
            <a:off x="3143250" y="2890317"/>
            <a:ext cx="128588" cy="128588"/>
          </a:xfrm>
          <a:prstGeom prst="rect">
            <a:avLst/>
          </a:prstGeom>
        </p:spPr>
      </p:pic>
      <p:sp>
        <p:nvSpPr>
          <p:cNvPr id="14" name="Text 9"/>
          <p:cNvSpPr/>
          <p:nvPr/>
        </p:nvSpPr>
        <p:spPr>
          <a:xfrm>
            <a:off x="3343275" y="2859956"/>
            <a:ext cx="257203" cy="189309"/>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92A56"/>
                </a:solidFill>
              </a:rPr>
              <a:t>日本</a:t>
            </a:r>
            <a:endParaRPr lang="en-US" sz="885" dirty="0"/>
          </a:p>
        </p:txBody>
      </p:sp>
      <p:sp>
        <p:nvSpPr>
          <p:cNvPr id="15" name="Text 10"/>
          <p:cNvSpPr/>
          <p:nvPr/>
        </p:nvSpPr>
        <p:spPr>
          <a:xfrm>
            <a:off x="4967418" y="2815307"/>
            <a:ext cx="497551" cy="233958"/>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4834D4"/>
                </a:solidFill>
              </a:rPr>
              <a:t>54.2%</a:t>
            </a:r>
            <a:endParaRPr lang="en-US" sz="1193" dirty="0"/>
          </a:p>
        </p:txBody>
      </p:sp>
      <p:sp>
        <p:nvSpPr>
          <p:cNvPr id="16" name="Shape 11"/>
          <p:cNvSpPr/>
          <p:nvPr/>
        </p:nvSpPr>
        <p:spPr>
          <a:xfrm>
            <a:off x="3143250" y="3106415"/>
            <a:ext cx="2321719" cy="71438"/>
          </a:xfrm>
          <a:prstGeom prst="rect">
            <a:avLst/>
          </a:prstGeom>
          <a:solidFill>
            <a:srgbClr val="E0E0E0"/>
          </a:solidFill>
          <a:ln/>
        </p:spPr>
      </p:sp>
      <p:pic>
        <p:nvPicPr>
          <p:cNvPr id="17" name="Image 3" descr="preencoded.png">    </p:cNvPr>
          <p:cNvPicPr>
            <a:picLocks noChangeAspect="1"/>
          </p:cNvPicPr>
          <p:nvPr/>
        </p:nvPicPr>
        <p:blipFill>
          <a:blip r:embed="rId4"/>
          <a:stretch>
            <a:fillRect/>
          </a:stretch>
        </p:blipFill>
        <p:spPr>
          <a:xfrm>
            <a:off x="3143250" y="3395737"/>
            <a:ext cx="128588" cy="128588"/>
          </a:xfrm>
          <a:prstGeom prst="rect">
            <a:avLst/>
          </a:prstGeom>
        </p:spPr>
      </p:pic>
      <p:sp>
        <p:nvSpPr>
          <p:cNvPr id="18" name="Text 12"/>
          <p:cNvSpPr/>
          <p:nvPr/>
        </p:nvSpPr>
        <p:spPr>
          <a:xfrm>
            <a:off x="3343275" y="3365376"/>
            <a:ext cx="257203" cy="189309"/>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92A56"/>
                </a:solidFill>
              </a:rPr>
              <a:t>米国</a:t>
            </a:r>
            <a:endParaRPr lang="en-US" sz="885" dirty="0"/>
          </a:p>
        </p:txBody>
      </p:sp>
      <p:sp>
        <p:nvSpPr>
          <p:cNvPr id="19" name="Text 13"/>
          <p:cNvSpPr/>
          <p:nvPr/>
        </p:nvSpPr>
        <p:spPr>
          <a:xfrm>
            <a:off x="4967418" y="3320728"/>
            <a:ext cx="497551" cy="233958"/>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00A8FF"/>
                </a:solidFill>
              </a:rPr>
              <a:t>12.6%</a:t>
            </a:r>
            <a:endParaRPr lang="en-US" sz="1193" dirty="0"/>
          </a:p>
        </p:txBody>
      </p:sp>
      <p:sp>
        <p:nvSpPr>
          <p:cNvPr id="20" name="Shape 14"/>
          <p:cNvSpPr/>
          <p:nvPr/>
        </p:nvSpPr>
        <p:spPr>
          <a:xfrm>
            <a:off x="3143250" y="3611835"/>
            <a:ext cx="2321719" cy="71438"/>
          </a:xfrm>
          <a:prstGeom prst="rect">
            <a:avLst/>
          </a:prstGeom>
          <a:solidFill>
            <a:srgbClr val="E0E0E0"/>
          </a:solidFill>
          <a:ln/>
        </p:spPr>
      </p:sp>
      <p:pic>
        <p:nvPicPr>
          <p:cNvPr id="21" name="Image 4" descr="preencoded.png">    </p:cNvPr>
          <p:cNvPicPr>
            <a:picLocks noChangeAspect="1"/>
          </p:cNvPicPr>
          <p:nvPr/>
        </p:nvPicPr>
        <p:blipFill>
          <a:blip r:embed="rId5"/>
          <a:stretch>
            <a:fillRect/>
          </a:stretch>
        </p:blipFill>
        <p:spPr>
          <a:xfrm>
            <a:off x="3143250" y="3901157"/>
            <a:ext cx="128588" cy="128588"/>
          </a:xfrm>
          <a:prstGeom prst="rect">
            <a:avLst/>
          </a:prstGeom>
        </p:spPr>
      </p:pic>
      <p:sp>
        <p:nvSpPr>
          <p:cNvPr id="22" name="Text 15"/>
          <p:cNvSpPr/>
          <p:nvPr/>
        </p:nvSpPr>
        <p:spPr>
          <a:xfrm>
            <a:off x="3343275" y="3870796"/>
            <a:ext cx="257203" cy="189309"/>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92A56"/>
                </a:solidFill>
              </a:rPr>
              <a:t>欧州</a:t>
            </a:r>
            <a:endParaRPr lang="en-US" sz="885" dirty="0"/>
          </a:p>
        </p:txBody>
      </p:sp>
      <p:sp>
        <p:nvSpPr>
          <p:cNvPr id="23" name="Text 16"/>
          <p:cNvSpPr/>
          <p:nvPr/>
        </p:nvSpPr>
        <p:spPr>
          <a:xfrm>
            <a:off x="4967418" y="3826148"/>
            <a:ext cx="497551" cy="233958"/>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192A56"/>
                </a:solidFill>
              </a:rPr>
              <a:t>35.5%</a:t>
            </a:r>
            <a:endParaRPr lang="en-US" sz="1193" dirty="0"/>
          </a:p>
        </p:txBody>
      </p:sp>
      <p:sp>
        <p:nvSpPr>
          <p:cNvPr id="24" name="Shape 17"/>
          <p:cNvSpPr/>
          <p:nvPr/>
        </p:nvSpPr>
        <p:spPr>
          <a:xfrm>
            <a:off x="3143250" y="4117256"/>
            <a:ext cx="2321719" cy="71438"/>
          </a:xfrm>
          <a:prstGeom prst="rect">
            <a:avLst/>
          </a:prstGeom>
          <a:solidFill>
            <a:srgbClr val="E0E0E0"/>
          </a:solidFill>
          <a:ln/>
        </p:spPr>
      </p:sp>
      <p:pic>
        <p:nvPicPr>
          <p:cNvPr id="25" name="Image 5" descr="preencoded.png">    </p:cNvPr>
          <p:cNvPicPr>
            <a:picLocks noChangeAspect="1"/>
          </p:cNvPicPr>
          <p:nvPr/>
        </p:nvPicPr>
        <p:blipFill>
          <a:blip r:embed="rId6"/>
          <a:stretch>
            <a:fillRect/>
          </a:stretch>
        </p:blipFill>
        <p:spPr>
          <a:xfrm>
            <a:off x="5965031" y="1450181"/>
            <a:ext cx="2750344" cy="2500313"/>
          </a:xfrm>
          <a:prstGeom prst="rect">
            <a:avLst/>
          </a:prstGeom>
        </p:spPr>
      </p:pic>
      <p:sp>
        <p:nvSpPr>
          <p:cNvPr id="26" name="Text 18"/>
          <p:cNvSpPr/>
          <p:nvPr/>
        </p:nvSpPr>
        <p:spPr>
          <a:xfrm>
            <a:off x="2928938" y="4730948"/>
            <a:ext cx="5786438" cy="126802"/>
          </a:xfrm>
          <a:prstGeom prst="rect">
            <a:avLst/>
          </a:prstGeom>
          <a:noFill/>
          <a:ln/>
        </p:spPr>
        <p:txBody>
          <a:bodyPr wrap="none" lIns="0" tIns="0" rIns="0" bIns="0" rtlCol="0" anchor="t">
            <a:spAutoFit/>
          </a:bodyPr>
          <a:lstStyle/>
          <a:p>
            <a:pPr algn="r" indent="0" marL="0">
              <a:lnSpc>
                <a:spcPts val="800"/>
              </a:lnSpc>
              <a:buNone/>
            </a:pPr>
            <a:r>
              <a:rPr lang="en-US" sz="621" dirty="0">
                <a:solidFill>
                  <a:srgbClr val="888888"/>
                </a:solidFill>
              </a:rPr>
              <a:t>引用元：日本銀行「資金循環統計（2024年）」</a:t>
            </a:r>
            <a:endParaRPr lang="en-US" sz="62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428625"/>
            <a:ext cx="8001000" cy="498277"/>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192A56"/>
                </a:solidFill>
              </a:rPr>
              <a:t>なぜ預金に偏るのか？</a:t>
            </a:r>
            <a:endParaRPr lang="en-US" sz="2436" dirty="0"/>
          </a:p>
        </p:txBody>
      </p:sp>
      <p:sp>
        <p:nvSpPr>
          <p:cNvPr id="4" name="Text 1"/>
          <p:cNvSpPr/>
          <p:nvPr/>
        </p:nvSpPr>
        <p:spPr>
          <a:xfrm>
            <a:off x="571500" y="998339"/>
            <a:ext cx="8001000" cy="250031"/>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4834D4"/>
                </a:solidFill>
              </a:rPr>
              <a:t>常識とされる理由では説明できない預金偏重</a:t>
            </a:r>
            <a:endParaRPr lang="en-US" sz="1193" dirty="0"/>
          </a:p>
        </p:txBody>
      </p:sp>
      <p:sp>
        <p:nvSpPr>
          <p:cNvPr id="5" name="Text 2"/>
          <p:cNvSpPr/>
          <p:nvPr/>
        </p:nvSpPr>
        <p:spPr>
          <a:xfrm>
            <a:off x="571500" y="2039541"/>
            <a:ext cx="3857625" cy="189309"/>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666666"/>
                </a:solidFill>
              </a:rPr>
              <a:t>よく挙げられる理由</a:t>
            </a:r>
            <a:endParaRPr lang="en-US" sz="885" dirty="0"/>
          </a:p>
        </p:txBody>
      </p:sp>
      <p:sp>
        <p:nvSpPr>
          <p:cNvPr id="6" name="Shape 3"/>
          <p:cNvSpPr/>
          <p:nvPr/>
        </p:nvSpPr>
        <p:spPr>
          <a:xfrm>
            <a:off x="571500" y="2343150"/>
            <a:ext cx="3857625" cy="483989"/>
          </a:xfrm>
          <a:prstGeom prst="rect">
            <a:avLst/>
          </a:prstGeom>
          <a:solidFill>
            <a:srgbClr val="F0F4F8"/>
          </a:solidFill>
          <a:ln/>
        </p:spPr>
      </p:sp>
      <p:sp>
        <p:nvSpPr>
          <p:cNvPr id="7" name="Shape 4"/>
          <p:cNvSpPr/>
          <p:nvPr/>
        </p:nvSpPr>
        <p:spPr>
          <a:xfrm>
            <a:off x="571500" y="2343150"/>
            <a:ext cx="57150" cy="483989"/>
          </a:xfrm>
          <a:prstGeom prst="rect">
            <a:avLst/>
          </a:prstGeom>
          <a:solidFill>
            <a:srgbClr val="192A56"/>
          </a:solidFill>
          <a:ln/>
        </p:spPr>
      </p:sp>
      <p:pic>
        <p:nvPicPr>
          <p:cNvPr id="8" name="Image 1" descr="preencoded.png">    </p:cNvPr>
          <p:cNvPicPr>
            <a:picLocks noChangeAspect="1"/>
          </p:cNvPicPr>
          <p:nvPr/>
        </p:nvPicPr>
        <p:blipFill>
          <a:blip r:embed="rId2"/>
          <a:stretch>
            <a:fillRect/>
          </a:stretch>
        </p:blipFill>
        <p:spPr>
          <a:xfrm>
            <a:off x="700088" y="2485132"/>
            <a:ext cx="285750" cy="200025"/>
          </a:xfrm>
          <a:prstGeom prst="rect">
            <a:avLst/>
          </a:prstGeom>
        </p:spPr>
      </p:pic>
      <p:sp>
        <p:nvSpPr>
          <p:cNvPr id="9" name="Text 5"/>
          <p:cNvSpPr/>
          <p:nvPr/>
        </p:nvSpPr>
        <p:spPr>
          <a:xfrm>
            <a:off x="1128713" y="2471738"/>
            <a:ext cx="1327733"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92A56"/>
                </a:solidFill>
              </a:rPr>
              <a:t>「元本割れが怖い"</a:t>
            </a:r>
            <a:endParaRPr lang="en-US" sz="1090" dirty="0"/>
          </a:p>
        </p:txBody>
      </p:sp>
      <p:sp>
        <p:nvSpPr>
          <p:cNvPr id="10" name="Shape 6"/>
          <p:cNvSpPr/>
          <p:nvPr/>
        </p:nvSpPr>
        <p:spPr>
          <a:xfrm>
            <a:off x="571500" y="2941439"/>
            <a:ext cx="3857625" cy="483989"/>
          </a:xfrm>
          <a:prstGeom prst="rect">
            <a:avLst/>
          </a:prstGeom>
          <a:solidFill>
            <a:srgbClr val="F0F4F8"/>
          </a:solidFill>
          <a:ln/>
        </p:spPr>
      </p:sp>
      <p:sp>
        <p:nvSpPr>
          <p:cNvPr id="11" name="Shape 7"/>
          <p:cNvSpPr/>
          <p:nvPr/>
        </p:nvSpPr>
        <p:spPr>
          <a:xfrm>
            <a:off x="571500" y="2941439"/>
            <a:ext cx="57150" cy="483989"/>
          </a:xfrm>
          <a:prstGeom prst="rect">
            <a:avLst/>
          </a:prstGeom>
          <a:solidFill>
            <a:srgbClr val="192A56"/>
          </a:solidFill>
          <a:ln/>
        </p:spPr>
      </p:sp>
      <p:pic>
        <p:nvPicPr>
          <p:cNvPr id="12" name="Image 2" descr="preencoded.png">    </p:cNvPr>
          <p:cNvPicPr>
            <a:picLocks noChangeAspect="1"/>
          </p:cNvPicPr>
          <p:nvPr/>
        </p:nvPicPr>
        <p:blipFill>
          <a:blip r:embed="rId3"/>
          <a:stretch>
            <a:fillRect/>
          </a:stretch>
        </p:blipFill>
        <p:spPr>
          <a:xfrm>
            <a:off x="700088" y="3083421"/>
            <a:ext cx="285750" cy="200025"/>
          </a:xfrm>
          <a:prstGeom prst="rect">
            <a:avLst/>
          </a:prstGeom>
        </p:spPr>
      </p:pic>
      <p:sp>
        <p:nvSpPr>
          <p:cNvPr id="13" name="Text 8"/>
          <p:cNvSpPr/>
          <p:nvPr/>
        </p:nvSpPr>
        <p:spPr>
          <a:xfrm>
            <a:off x="1128713" y="3070027"/>
            <a:ext cx="1327733"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92A56"/>
                </a:solidFill>
              </a:rPr>
              <a:t>「投資は危険そう"</a:t>
            </a:r>
            <a:endParaRPr lang="en-US" sz="1090" dirty="0"/>
          </a:p>
        </p:txBody>
      </p:sp>
      <p:sp>
        <p:nvSpPr>
          <p:cNvPr id="14" name="Shape 9"/>
          <p:cNvSpPr/>
          <p:nvPr/>
        </p:nvSpPr>
        <p:spPr>
          <a:xfrm>
            <a:off x="571500" y="3539728"/>
            <a:ext cx="3857625" cy="483989"/>
          </a:xfrm>
          <a:prstGeom prst="rect">
            <a:avLst/>
          </a:prstGeom>
          <a:solidFill>
            <a:srgbClr val="F0F4F8"/>
          </a:solidFill>
          <a:ln/>
        </p:spPr>
      </p:sp>
      <p:sp>
        <p:nvSpPr>
          <p:cNvPr id="15" name="Shape 10"/>
          <p:cNvSpPr/>
          <p:nvPr/>
        </p:nvSpPr>
        <p:spPr>
          <a:xfrm>
            <a:off x="571500" y="3539728"/>
            <a:ext cx="57150" cy="483989"/>
          </a:xfrm>
          <a:prstGeom prst="rect">
            <a:avLst/>
          </a:prstGeom>
          <a:solidFill>
            <a:srgbClr val="192A56"/>
          </a:solidFill>
          <a:ln/>
        </p:spPr>
      </p:sp>
      <p:pic>
        <p:nvPicPr>
          <p:cNvPr id="16" name="Image 3" descr="preencoded.png">    </p:cNvPr>
          <p:cNvPicPr>
            <a:picLocks noChangeAspect="1"/>
          </p:cNvPicPr>
          <p:nvPr/>
        </p:nvPicPr>
        <p:blipFill>
          <a:blip r:embed="rId4"/>
          <a:stretch>
            <a:fillRect/>
          </a:stretch>
        </p:blipFill>
        <p:spPr>
          <a:xfrm>
            <a:off x="700088" y="3681710"/>
            <a:ext cx="285750" cy="200025"/>
          </a:xfrm>
          <a:prstGeom prst="rect">
            <a:avLst/>
          </a:prstGeom>
        </p:spPr>
      </p:pic>
      <p:sp>
        <p:nvSpPr>
          <p:cNvPr id="17" name="Text 11"/>
          <p:cNvSpPr/>
          <p:nvPr/>
        </p:nvSpPr>
        <p:spPr>
          <a:xfrm>
            <a:off x="1128713" y="3668316"/>
            <a:ext cx="1327733"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92A56"/>
                </a:solidFill>
              </a:rPr>
              <a:t>「よく分からない"</a:t>
            </a:r>
            <a:endParaRPr lang="en-US" sz="1090" dirty="0"/>
          </a:p>
        </p:txBody>
      </p:sp>
      <p:pic>
        <p:nvPicPr>
          <p:cNvPr id="18" name="Image 4" descr="preencoded.png">    </p:cNvPr>
          <p:cNvPicPr>
            <a:picLocks noChangeAspect="1"/>
          </p:cNvPicPr>
          <p:nvPr/>
        </p:nvPicPr>
        <p:blipFill>
          <a:blip r:embed="rId5"/>
          <a:stretch>
            <a:fillRect/>
          </a:stretch>
        </p:blipFill>
        <p:spPr>
          <a:xfrm>
            <a:off x="5543215" y="1563588"/>
            <a:ext cx="2200945" cy="1571597"/>
          </a:xfrm>
          <a:prstGeom prst="rect">
            <a:avLst/>
          </a:prstGeom>
        </p:spPr>
      </p:pic>
      <p:sp>
        <p:nvSpPr>
          <p:cNvPr id="19" name="Shape 12"/>
          <p:cNvSpPr/>
          <p:nvPr/>
        </p:nvSpPr>
        <p:spPr>
          <a:xfrm>
            <a:off x="4714875" y="3278088"/>
            <a:ext cx="3857625" cy="1335881"/>
          </a:xfrm>
          <a:prstGeom prst="rect">
            <a:avLst/>
          </a:prstGeom>
          <a:solidFill>
            <a:srgbClr val="192A56"/>
          </a:solidFill>
          <a:ln/>
        </p:spPr>
      </p:sp>
      <p:sp>
        <p:nvSpPr>
          <p:cNvPr id="20" name="Shape 13"/>
          <p:cNvSpPr/>
          <p:nvPr/>
        </p:nvSpPr>
        <p:spPr>
          <a:xfrm>
            <a:off x="4929188" y="3099495"/>
            <a:ext cx="437555" cy="173236"/>
          </a:xfrm>
          <a:prstGeom prst="rect">
            <a:avLst/>
          </a:prstGeom>
          <a:solidFill>
            <a:srgbClr val="4834D4"/>
          </a:solidFill>
          <a:ln/>
        </p:spPr>
      </p:sp>
      <p:sp>
        <p:nvSpPr>
          <p:cNvPr id="21" name="Text 14"/>
          <p:cNvSpPr/>
          <p:nvPr/>
        </p:nvSpPr>
        <p:spPr>
          <a:xfrm>
            <a:off x="4929188" y="3099495"/>
            <a:ext cx="437555" cy="173236"/>
          </a:xfrm>
          <a:prstGeom prst="rect">
            <a:avLst/>
          </a:prstGeom>
          <a:noFill/>
          <a:ln/>
        </p:spPr>
        <p:txBody>
          <a:bodyPr wrap="none" lIns="170053" tIns="42545" rIns="170053" bIns="42545" rtlCol="0" anchor="t">
            <a:spAutoFit/>
          </a:bodyPr>
          <a:lstStyle/>
          <a:p>
            <a:pPr algn="l" indent="0" marL="0">
              <a:lnSpc>
                <a:spcPts val="1400"/>
              </a:lnSpc>
              <a:buNone/>
            </a:pPr>
            <a:r>
              <a:rPr lang="en-US" sz="987" b="1" dirty="0">
                <a:solidFill>
                  <a:srgbClr val="FFFFFF"/>
                </a:solidFill>
              </a:rPr>
              <a:t>BUT...</a:t>
            </a:r>
            <a:endParaRPr lang="en-US" sz="987" dirty="0"/>
          </a:p>
        </p:txBody>
      </p:sp>
      <p:sp>
        <p:nvSpPr>
          <p:cNvPr id="22" name="Text 15"/>
          <p:cNvSpPr/>
          <p:nvPr/>
        </p:nvSpPr>
        <p:spPr>
          <a:xfrm>
            <a:off x="4857750" y="3420963"/>
            <a:ext cx="3571875" cy="471488"/>
          </a:xfrm>
          <a:prstGeom prst="rect">
            <a:avLst/>
          </a:prstGeom>
          <a:noFill/>
          <a:ln/>
        </p:spPr>
        <p:txBody>
          <a:bodyPr wrap="square" lIns="0" tIns="0" rIns="0" bIns="0" rtlCol="0" anchor="t">
            <a:spAutoFit/>
          </a:bodyPr>
          <a:lstStyle/>
          <a:p>
            <a:pPr algn="l" indent="0" marL="0">
              <a:lnSpc>
                <a:spcPts val="1900"/>
              </a:lnSpc>
              <a:buNone/>
            </a:pPr>
            <a:r>
              <a:rPr lang="en-US" sz="1090" b="1" dirty="0">
                <a:solidFill>
                  <a:srgbClr val="FFFFFF"/>
                </a:solidFill>
              </a:rPr>
              <a:t>これらは経済合理性だけでは</a:t>
            </a:r>
            <a:pPr algn="l" indent="0" marL="0">
              <a:lnSpc>
                <a:spcPts val="1900"/>
              </a:lnSpc>
              <a:buNone/>
            </a:pPr>
            <a:r>
              <a:rPr lang="en-US" sz="1090" b="1" dirty="0">
                <a:solidFill>
                  <a:srgbClr val="FFFFFF"/>
                </a:solidFill>
              </a:rPr>
              <a:t>
</a:t>
            </a:r>
            <a:pPr algn="l" indent="0" marL="0">
              <a:lnSpc>
                <a:spcPts val="1900"/>
              </a:lnSpc>
              <a:buNone/>
            </a:pPr>
            <a:r>
              <a:rPr lang="en-US" sz="1090" b="1" dirty="0">
                <a:solidFill>
                  <a:srgbClr val="FFFFFF"/>
                </a:solidFill>
              </a:rPr>
              <a:t>説明できない</a:t>
            </a:r>
            <a:endParaRPr lang="en-US" sz="1090" dirty="0"/>
          </a:p>
        </p:txBody>
      </p:sp>
      <p:sp>
        <p:nvSpPr>
          <p:cNvPr id="23" name="Text 16"/>
          <p:cNvSpPr/>
          <p:nvPr/>
        </p:nvSpPr>
        <p:spPr>
          <a:xfrm>
            <a:off x="4857750" y="3978176"/>
            <a:ext cx="3571875" cy="492919"/>
          </a:xfrm>
          <a:prstGeom prst="rect">
            <a:avLst/>
          </a:prstGeom>
          <a:noFill/>
          <a:ln/>
        </p:spPr>
        <p:txBody>
          <a:bodyPr wrap="square" lIns="0" tIns="0" rIns="0" bIns="0" rtlCol="0" anchor="t">
            <a:spAutoFit/>
          </a:bodyPr>
          <a:lstStyle/>
          <a:p>
            <a:pPr algn="l" indent="0" marL="0">
              <a:lnSpc>
                <a:spcPts val="1100"/>
              </a:lnSpc>
              <a:buNone/>
            </a:pPr>
            <a:r>
              <a:rPr lang="en-US" sz="834" dirty="0">
                <a:solidFill>
                  <a:srgbClr val="FFFFFF">
                    <a:alpha val="80000"/>
                  </a:srgbClr>
                </a:solidFill>
              </a:rPr>
              <a:t>知識があっても行動しない人が多い。</a:t>
            </a:r>
            <a:pPr algn="l" indent="0" marL="0">
              <a:lnSpc>
                <a:spcPts val="1100"/>
              </a:lnSpc>
              <a:buNone/>
            </a:pPr>
            <a:r>
              <a:rPr lang="en-US" sz="834" dirty="0">
                <a:solidFill>
                  <a:srgbClr val="FFFFFF">
                    <a:alpha val="80000"/>
                  </a:srgbClr>
                </a:solidFill>
              </a:rPr>
              <a:t>
</a:t>
            </a:r>
            <a:pPr algn="l" indent="0" marL="0">
              <a:lnSpc>
                <a:spcPts val="1100"/>
              </a:lnSpc>
              <a:buNone/>
            </a:pPr>
            <a:r>
              <a:rPr lang="en-US" sz="834" dirty="0">
                <a:solidFill>
                  <a:srgbClr val="FFFFFF">
                    <a:alpha val="80000"/>
                  </a:srgbClr>
                </a:solidFill>
              </a:rPr>
              <a:t> つまり、情報の問題ではなく</a:t>
            </a:r>
            <a:pPr algn="l" indent="0" marL="0">
              <a:lnSpc>
                <a:spcPts val="1100"/>
              </a:lnSpc>
              <a:buNone/>
            </a:pPr>
            <a:r>
              <a:rPr lang="en-US" sz="834" dirty="0">
                <a:solidFill>
                  <a:srgbClr val="FFFFFF">
                    <a:alpha val="80000"/>
                  </a:srgbClr>
                </a:solidFill>
              </a:rPr>
              <a:t>
</a:t>
            </a:r>
            <a:pPr algn="l" indent="0" marL="0">
              <a:lnSpc>
                <a:spcPts val="1100"/>
              </a:lnSpc>
              <a:buNone/>
            </a:pPr>
            <a:r>
              <a:rPr lang="en-US" sz="784" b="1" dirty="0">
                <a:solidFill>
                  <a:srgbClr val="00A8FF">
                    <a:alpha val="80000"/>
                  </a:srgbClr>
                </a:solidFill>
              </a:rPr>
              <a:t>「心理的な特性」</a:t>
            </a:r>
            <a:pPr algn="l" indent="0" marL="0">
              <a:lnSpc>
                <a:spcPts val="1100"/>
              </a:lnSpc>
              <a:buNone/>
            </a:pPr>
            <a:r>
              <a:rPr lang="en-US" sz="834" dirty="0">
                <a:solidFill>
                  <a:srgbClr val="FFFFFF">
                    <a:alpha val="80000"/>
                  </a:srgbClr>
                </a:solidFill>
              </a:rPr>
              <a:t>が壁になっている。</a:t>
            </a:r>
            <a:endParaRPr lang="en-US" sz="834" dirty="0"/>
          </a:p>
        </p:txBody>
      </p:sp>
      <p:sp>
        <p:nvSpPr>
          <p:cNvPr id="24" name="Text 17"/>
          <p:cNvSpPr/>
          <p:nvPr/>
        </p:nvSpPr>
        <p:spPr>
          <a:xfrm>
            <a:off x="6515072" y="4802386"/>
            <a:ext cx="2057428" cy="126802"/>
          </a:xfrm>
          <a:prstGeom prst="rect">
            <a:avLst/>
          </a:prstGeom>
          <a:noFill/>
          <a:ln/>
        </p:spPr>
        <p:txBody>
          <a:bodyPr wrap="none" lIns="0" tIns="0" rIns="0" bIns="0" rtlCol="0" anchor="t">
            <a:spAutoFit/>
          </a:bodyPr>
          <a:lstStyle/>
          <a:p>
            <a:pPr algn="l" indent="0" marL="0">
              <a:lnSpc>
                <a:spcPts val="800"/>
              </a:lnSpc>
              <a:buNone/>
            </a:pPr>
            <a:r>
              <a:rPr lang="en-US" sz="621" dirty="0">
                <a:solidFill>
                  <a:srgbClr val="888888"/>
                </a:solidFill>
              </a:rPr>
              <a:t>引用元：金融庁「家計の金融行動に関する世論調査」</a:t>
            </a:r>
            <a:endParaRPr lang="en-US" sz="62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440429"/>
            <a:ext cx="4629150" cy="822927"/>
          </a:xfrm>
          <a:prstGeom prst="rect">
            <a:avLst/>
          </a:prstGeom>
          <a:noFill/>
          <a:ln/>
        </p:spPr>
        <p:txBody>
          <a:bodyPr wrap="square" lIns="0" tIns="0" rIns="0" bIns="0" rtlCol="0" anchor="t">
            <a:spAutoFit/>
          </a:bodyPr>
          <a:lstStyle/>
          <a:p>
            <a:pPr algn="l" indent="0" marL="0">
              <a:lnSpc>
                <a:spcPts val="3200"/>
              </a:lnSpc>
              <a:buNone/>
            </a:pPr>
            <a:r>
              <a:rPr lang="en-US" sz="2436" b="1" dirty="0">
                <a:solidFill>
                  <a:srgbClr val="192A56"/>
                </a:solidFill>
              </a:rPr>
              <a:t>行動経済学</a:t>
            </a:r>
            <a:pPr algn="l" indent="0" marL="0">
              <a:lnSpc>
                <a:spcPts val="3200"/>
              </a:lnSpc>
              <a:buNone/>
            </a:pPr>
            <a:r>
              <a:rPr lang="en-US" sz="2436" b="1" dirty="0">
                <a:solidFill>
                  <a:srgbClr val="192A56"/>
                </a:solidFill>
              </a:rPr>
              <a:t>
</a:t>
            </a:r>
            <a:pPr algn="l" indent="0" marL="0">
              <a:lnSpc>
                <a:spcPts val="3200"/>
              </a:lnSpc>
              <a:buNone/>
            </a:pPr>
            <a:r>
              <a:rPr lang="en-US" sz="2436" b="1" dirty="0">
                <a:solidFill>
                  <a:srgbClr val="192A56"/>
                </a:solidFill>
              </a:rPr>
              <a:t>とは何か？</a:t>
            </a:r>
            <a:endParaRPr lang="en-US" sz="2436" dirty="0"/>
          </a:p>
        </p:txBody>
      </p:sp>
      <p:sp>
        <p:nvSpPr>
          <p:cNvPr id="4" name="Text 1"/>
          <p:cNvSpPr/>
          <p:nvPr/>
        </p:nvSpPr>
        <p:spPr>
          <a:xfrm>
            <a:off x="571500" y="1334793"/>
            <a:ext cx="4629150"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4834D4"/>
                </a:solidFill>
              </a:rPr>
              <a:t>人間の非合理的な判断を科学する学問</a:t>
            </a:r>
            <a:endParaRPr lang="en-US" sz="1090" dirty="0"/>
          </a:p>
        </p:txBody>
      </p:sp>
      <p:sp>
        <p:nvSpPr>
          <p:cNvPr id="5" name="Shape 2"/>
          <p:cNvSpPr/>
          <p:nvPr/>
        </p:nvSpPr>
        <p:spPr>
          <a:xfrm>
            <a:off x="571500" y="1847357"/>
            <a:ext cx="4629150" cy="1416248"/>
          </a:xfrm>
          <a:prstGeom prst="rect">
            <a:avLst/>
          </a:prstGeom>
          <a:solidFill>
            <a:srgbClr val="273C75"/>
          </a:solidFill>
          <a:ln/>
        </p:spPr>
      </p:sp>
      <p:sp>
        <p:nvSpPr>
          <p:cNvPr id="6" name="Shape 3"/>
          <p:cNvSpPr/>
          <p:nvPr/>
        </p:nvSpPr>
        <p:spPr>
          <a:xfrm>
            <a:off x="571500" y="1847357"/>
            <a:ext cx="71438" cy="1416248"/>
          </a:xfrm>
          <a:prstGeom prst="rect">
            <a:avLst/>
          </a:prstGeom>
          <a:solidFill>
            <a:srgbClr val="00A8FF"/>
          </a:solidFill>
          <a:ln/>
        </p:spPr>
      </p:sp>
      <p:sp>
        <p:nvSpPr>
          <p:cNvPr id="7" name="Text 4"/>
          <p:cNvSpPr/>
          <p:nvPr/>
        </p:nvSpPr>
        <p:spPr>
          <a:xfrm>
            <a:off x="785813" y="2061670"/>
            <a:ext cx="4200525" cy="194667"/>
          </a:xfrm>
          <a:prstGeom prst="rect">
            <a:avLst/>
          </a:prstGeom>
          <a:noFill/>
          <a:ln/>
        </p:spPr>
        <p:txBody>
          <a:bodyPr wrap="none" lIns="0" tIns="0" rIns="0" bIns="0" rtlCol="0" anchor="t">
            <a:spAutoFit/>
          </a:bodyPr>
          <a:lstStyle/>
          <a:p>
            <a:pPr algn="l" indent="0" marL="0">
              <a:lnSpc>
                <a:spcPts val="1400"/>
              </a:lnSpc>
              <a:buNone/>
            </a:pPr>
            <a:r>
              <a:rPr lang="en-US" sz="987" b="1" spc="1" kern="0" dirty="0">
                <a:solidFill>
                  <a:srgbClr val="00A8FF"/>
                </a:solidFill>
              </a:rPr>
              <a:t>Definition</a:t>
            </a:r>
            <a:endParaRPr lang="en-US" sz="987" dirty="0"/>
          </a:p>
        </p:txBody>
      </p:sp>
      <p:sp>
        <p:nvSpPr>
          <p:cNvPr id="8" name="Text 5"/>
          <p:cNvSpPr/>
          <p:nvPr/>
        </p:nvSpPr>
        <p:spPr>
          <a:xfrm>
            <a:off x="785813" y="2363493"/>
            <a:ext cx="4200525" cy="685800"/>
          </a:xfrm>
          <a:prstGeom prst="rect">
            <a:avLst/>
          </a:prstGeom>
          <a:noFill/>
          <a:ln/>
        </p:spPr>
        <p:txBody>
          <a:bodyPr wrap="square" lIns="0" tIns="0" rIns="0" bIns="0" rtlCol="0" anchor="t">
            <a:spAutoFit/>
          </a:bodyPr>
          <a:lstStyle/>
          <a:p>
            <a:pPr algn="l" indent="0" marL="0">
              <a:lnSpc>
                <a:spcPts val="1800"/>
              </a:lnSpc>
              <a:buNone/>
            </a:pPr>
            <a:r>
              <a:rPr lang="en-US" sz="1050" dirty="0">
                <a:solidFill>
                  <a:srgbClr val="FFFFFF"/>
                </a:solidFill>
              </a:rPr>
              <a:t>人は必ずしも合理的に行動しない。</a:t>
            </a:r>
            <a:pPr algn="l" indent="0" marL="0">
              <a:lnSpc>
                <a:spcPts val="1800"/>
              </a:lnSpc>
              <a:buNone/>
            </a:pPr>
            <a:r>
              <a:rPr lang="en-US" sz="1050" dirty="0">
                <a:solidFill>
                  <a:srgbClr val="FFFFFF"/>
                </a:solidFill>
              </a:rPr>
              <a:t>
</a:t>
            </a:r>
            <a:pPr algn="l" indent="0" marL="0">
              <a:lnSpc>
                <a:spcPts val="1800"/>
              </a:lnSpc>
              <a:buNone/>
            </a:pPr>
            <a:r>
              <a:rPr lang="en-US" sz="987" b="1" dirty="0">
                <a:solidFill>
                  <a:srgbClr val="00A8FF"/>
                </a:solidFill>
              </a:rPr>
              <a:t>感情</a:t>
            </a:r>
            <a:pPr algn="l" indent="0" marL="0">
              <a:lnSpc>
                <a:spcPts val="1800"/>
              </a:lnSpc>
              <a:buNone/>
            </a:pPr>
            <a:r>
              <a:rPr lang="en-US" sz="1050" dirty="0">
                <a:solidFill>
                  <a:srgbClr val="FFFFFF"/>
                </a:solidFill>
              </a:rPr>
              <a:t>や</a:t>
            </a:r>
            <a:pPr algn="l" indent="0" marL="0">
              <a:lnSpc>
                <a:spcPts val="1800"/>
              </a:lnSpc>
              <a:buNone/>
            </a:pPr>
            <a:r>
              <a:rPr lang="en-US" sz="987" b="1" dirty="0">
                <a:solidFill>
                  <a:srgbClr val="00A8FF"/>
                </a:solidFill>
              </a:rPr>
              <a:t>思い込み（バイアス）</a:t>
            </a:r>
            <a:pPr algn="l" indent="0" marL="0">
              <a:lnSpc>
                <a:spcPts val="1800"/>
              </a:lnSpc>
              <a:buNone/>
            </a:pPr>
            <a:r>
              <a:rPr lang="en-US" sz="1050" dirty="0">
                <a:solidFill>
                  <a:srgbClr val="FFFFFF"/>
                </a:solidFill>
              </a:rPr>
              <a:t>が</a:t>
            </a:r>
            <a:pPr algn="l" indent="0" marL="0">
              <a:lnSpc>
                <a:spcPts val="1800"/>
              </a:lnSpc>
              <a:buNone/>
            </a:pPr>
            <a:r>
              <a:rPr lang="en-US" sz="1050" dirty="0">
                <a:solidFill>
                  <a:srgbClr val="FFFFFF"/>
                </a:solidFill>
              </a:rPr>
              <a:t>
</a:t>
            </a:r>
            <a:pPr algn="l" indent="0" marL="0">
              <a:lnSpc>
                <a:spcPts val="1800"/>
              </a:lnSpc>
              <a:buNone/>
            </a:pPr>
            <a:r>
              <a:rPr lang="en-US" sz="1050" dirty="0">
                <a:solidFill>
                  <a:srgbClr val="FFFFFF"/>
                </a:solidFill>
              </a:rPr>
              <a:t> 意思決定に影響するという前提で分析する。</a:t>
            </a:r>
            <a:endParaRPr lang="en-US" sz="1050" dirty="0"/>
          </a:p>
        </p:txBody>
      </p:sp>
      <p:sp>
        <p:nvSpPr>
          <p:cNvPr id="9" name="Text 6"/>
          <p:cNvSpPr/>
          <p:nvPr/>
        </p:nvSpPr>
        <p:spPr>
          <a:xfrm>
            <a:off x="571500" y="3620793"/>
            <a:ext cx="1028728" cy="275034"/>
          </a:xfrm>
          <a:prstGeom prst="rect">
            <a:avLst/>
          </a:prstGeom>
          <a:noFill/>
          <a:ln/>
        </p:spPr>
        <p:txBody>
          <a:bodyPr wrap="square" lIns="0" tIns="0" rIns="0" bIns="85090" rtlCol="0" anchor="t">
            <a:spAutoFit/>
          </a:bodyPr>
          <a:lstStyle/>
          <a:p>
            <a:pPr algn="l" indent="0" marL="0">
              <a:lnSpc>
                <a:spcPts val="1200"/>
              </a:lnSpc>
              <a:buNone/>
            </a:pPr>
            <a:r>
              <a:rPr lang="en-US" sz="885" b="1" dirty="0">
                <a:solidFill>
                  <a:srgbClr val="192A56"/>
                </a:solidFill>
              </a:rPr>
              <a:t>金融分野での活用</a:t>
            </a:r>
            <a:endParaRPr lang="en-US" sz="885" dirty="0"/>
          </a:p>
        </p:txBody>
      </p:sp>
      <p:sp>
        <p:nvSpPr>
          <p:cNvPr id="10" name="Shape 7"/>
          <p:cNvSpPr/>
          <p:nvPr/>
        </p:nvSpPr>
        <p:spPr>
          <a:xfrm>
            <a:off x="714375" y="4038702"/>
            <a:ext cx="428625" cy="428625"/>
          </a:xfrm>
          <a:prstGeom prst="rect">
            <a:avLst/>
          </a:prstGeom>
          <a:solidFill>
            <a:srgbClr val="F0F4F8"/>
          </a:solidFill>
          <a:ln/>
        </p:spPr>
      </p:sp>
      <p:pic>
        <p:nvPicPr>
          <p:cNvPr id="11" name="Image 1" descr="preencoded.png">    </p:cNvPr>
          <p:cNvPicPr>
            <a:picLocks noChangeAspect="1"/>
          </p:cNvPicPr>
          <p:nvPr/>
        </p:nvPicPr>
        <p:blipFill>
          <a:blip r:embed="rId2"/>
          <a:stretch>
            <a:fillRect/>
          </a:stretch>
        </p:blipFill>
        <p:spPr>
          <a:xfrm>
            <a:off x="832247" y="4167290"/>
            <a:ext cx="192881" cy="171450"/>
          </a:xfrm>
          <a:prstGeom prst="rect">
            <a:avLst/>
          </a:prstGeom>
        </p:spPr>
      </p:pic>
      <p:sp>
        <p:nvSpPr>
          <p:cNvPr id="12" name="Text 8"/>
          <p:cNvSpPr/>
          <p:nvPr/>
        </p:nvSpPr>
        <p:spPr>
          <a:xfrm>
            <a:off x="814388" y="4538765"/>
            <a:ext cx="228600" cy="164306"/>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92A56"/>
                </a:solidFill>
              </a:rPr>
              <a:t>貯蓄</a:t>
            </a:r>
            <a:endParaRPr lang="en-US" sz="784" dirty="0"/>
          </a:p>
        </p:txBody>
      </p:sp>
      <p:sp>
        <p:nvSpPr>
          <p:cNvPr id="13" name="Shape 9"/>
          <p:cNvSpPr/>
          <p:nvPr/>
        </p:nvSpPr>
        <p:spPr>
          <a:xfrm>
            <a:off x="1643063" y="4038702"/>
            <a:ext cx="428625" cy="428625"/>
          </a:xfrm>
          <a:prstGeom prst="rect">
            <a:avLst/>
          </a:prstGeom>
          <a:solidFill>
            <a:srgbClr val="F0F4F8"/>
          </a:solidFill>
          <a:ln/>
        </p:spPr>
      </p:sp>
      <p:pic>
        <p:nvPicPr>
          <p:cNvPr id="14" name="Image 2" descr="preencoded.png">    </p:cNvPr>
          <p:cNvPicPr>
            <a:picLocks noChangeAspect="1"/>
          </p:cNvPicPr>
          <p:nvPr/>
        </p:nvPicPr>
        <p:blipFill>
          <a:blip r:embed="rId3"/>
          <a:stretch>
            <a:fillRect/>
          </a:stretch>
        </p:blipFill>
        <p:spPr>
          <a:xfrm>
            <a:off x="1771650" y="4167290"/>
            <a:ext cx="171450" cy="171450"/>
          </a:xfrm>
          <a:prstGeom prst="rect">
            <a:avLst/>
          </a:prstGeom>
        </p:spPr>
      </p:pic>
      <p:sp>
        <p:nvSpPr>
          <p:cNvPr id="15" name="Text 10"/>
          <p:cNvSpPr/>
          <p:nvPr/>
        </p:nvSpPr>
        <p:spPr>
          <a:xfrm>
            <a:off x="1743075" y="4538765"/>
            <a:ext cx="228600" cy="164306"/>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92A56"/>
                </a:solidFill>
              </a:rPr>
              <a:t>投資</a:t>
            </a:r>
            <a:endParaRPr lang="en-US" sz="784" dirty="0"/>
          </a:p>
        </p:txBody>
      </p:sp>
      <p:sp>
        <p:nvSpPr>
          <p:cNvPr id="16" name="Shape 11"/>
          <p:cNvSpPr/>
          <p:nvPr/>
        </p:nvSpPr>
        <p:spPr>
          <a:xfrm>
            <a:off x="2571750" y="4038702"/>
            <a:ext cx="428625" cy="428625"/>
          </a:xfrm>
          <a:prstGeom prst="rect">
            <a:avLst/>
          </a:prstGeom>
          <a:solidFill>
            <a:srgbClr val="F0F4F8"/>
          </a:solidFill>
          <a:ln/>
        </p:spPr>
      </p:sp>
      <p:pic>
        <p:nvPicPr>
          <p:cNvPr id="17" name="Image 3" descr="preencoded.png">    </p:cNvPr>
          <p:cNvPicPr>
            <a:picLocks noChangeAspect="1"/>
          </p:cNvPicPr>
          <p:nvPr/>
        </p:nvPicPr>
        <p:blipFill>
          <a:blip r:embed="rId4"/>
          <a:stretch>
            <a:fillRect/>
          </a:stretch>
        </p:blipFill>
        <p:spPr>
          <a:xfrm>
            <a:off x="2689622" y="4167290"/>
            <a:ext cx="192881" cy="171450"/>
          </a:xfrm>
          <a:prstGeom prst="rect">
            <a:avLst/>
          </a:prstGeom>
        </p:spPr>
      </p:pic>
      <p:sp>
        <p:nvSpPr>
          <p:cNvPr id="18" name="Text 12"/>
          <p:cNvSpPr/>
          <p:nvPr/>
        </p:nvSpPr>
        <p:spPr>
          <a:xfrm>
            <a:off x="2671763" y="4538765"/>
            <a:ext cx="228600" cy="164306"/>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92A56"/>
                </a:solidFill>
              </a:rPr>
              <a:t>消費</a:t>
            </a:r>
            <a:endParaRPr lang="en-US" sz="784" dirty="0"/>
          </a:p>
        </p:txBody>
      </p:sp>
      <p:sp>
        <p:nvSpPr>
          <p:cNvPr id="19" name="Text 13"/>
          <p:cNvSpPr/>
          <p:nvPr/>
        </p:nvSpPr>
        <p:spPr>
          <a:xfrm>
            <a:off x="571500" y="4802386"/>
            <a:ext cx="1628803" cy="126802"/>
          </a:xfrm>
          <a:prstGeom prst="rect">
            <a:avLst/>
          </a:prstGeom>
          <a:noFill/>
          <a:ln/>
        </p:spPr>
        <p:txBody>
          <a:bodyPr wrap="none" lIns="0" tIns="0" rIns="0" bIns="0" rtlCol="0" anchor="t">
            <a:spAutoFit/>
          </a:bodyPr>
          <a:lstStyle/>
          <a:p>
            <a:pPr algn="l" indent="0" marL="0">
              <a:lnSpc>
                <a:spcPts val="800"/>
              </a:lnSpc>
              <a:buNone/>
            </a:pPr>
            <a:r>
              <a:rPr lang="en-US" sz="621" dirty="0">
                <a:solidFill>
                  <a:srgbClr val="888888"/>
                </a:solidFill>
              </a:rPr>
              <a:t>引用元：内閣府「行動経済学の政策活用」</a:t>
            </a:r>
            <a:endParaRPr lang="en-US" sz="621" dirty="0"/>
          </a:p>
        </p:txBody>
      </p:sp>
      <p:pic>
        <p:nvPicPr>
          <p:cNvPr id="20" name="Image 4" descr="preencoded.png">    </p:cNvPr>
          <p:cNvPicPr>
            <a:picLocks noChangeAspect="1"/>
          </p:cNvPicPr>
          <p:nvPr/>
        </p:nvPicPr>
        <p:blipFill>
          <a:blip r:embed="rId5"/>
          <a:stretch>
            <a:fillRect/>
          </a:stretch>
        </p:blipFill>
        <p:spPr>
          <a:xfrm>
            <a:off x="5486400" y="0"/>
            <a:ext cx="36576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571500" y="428625"/>
            <a:ext cx="8001000" cy="814388"/>
          </a:xfrm>
          <a:prstGeom prst="rect">
            <a:avLst/>
          </a:prstGeom>
          <a:solidFill>
            <a:srgbClr val="000000">
              <a:alpha val="0"/>
            </a:srgbClr>
          </a:solidFill>
          <a:ln/>
        </p:spPr>
      </p:sp>
      <p:sp>
        <p:nvSpPr>
          <p:cNvPr id="4" name="Shape 1"/>
          <p:cNvSpPr/>
          <p:nvPr/>
        </p:nvSpPr>
        <p:spPr>
          <a:xfrm>
            <a:off x="571500" y="1228725"/>
            <a:ext cx="8001000" cy="14288"/>
          </a:xfrm>
          <a:prstGeom prst="rect">
            <a:avLst/>
          </a:prstGeom>
          <a:solidFill>
            <a:srgbClr val="F0F0F0"/>
          </a:solidFill>
          <a:ln/>
        </p:spPr>
      </p:sp>
      <p:sp>
        <p:nvSpPr>
          <p:cNvPr id="5" name="Shape 2"/>
          <p:cNvSpPr/>
          <p:nvPr/>
        </p:nvSpPr>
        <p:spPr>
          <a:xfrm>
            <a:off x="571500" y="428625"/>
            <a:ext cx="1795118" cy="207169"/>
          </a:xfrm>
          <a:prstGeom prst="rect">
            <a:avLst/>
          </a:prstGeom>
          <a:solidFill>
            <a:srgbClr val="4834D4"/>
          </a:solidFill>
          <a:ln/>
        </p:spPr>
      </p:sp>
      <p:sp>
        <p:nvSpPr>
          <p:cNvPr id="6" name="Text 3"/>
          <p:cNvSpPr/>
          <p:nvPr/>
        </p:nvSpPr>
        <p:spPr>
          <a:xfrm>
            <a:off x="571500" y="428625"/>
            <a:ext cx="1795118" cy="207169"/>
          </a:xfrm>
          <a:prstGeom prst="rect">
            <a:avLst/>
          </a:prstGeom>
          <a:noFill/>
          <a:ln/>
        </p:spPr>
        <p:txBody>
          <a:bodyPr wrap="square" lIns="127508" tIns="42545" rIns="127508" bIns="42545" rtlCol="0" anchor="t">
            <a:spAutoFit/>
          </a:bodyPr>
          <a:lstStyle/>
          <a:p>
            <a:pPr algn="l" indent="0" marL="0">
              <a:lnSpc>
                <a:spcPts val="900"/>
              </a:lnSpc>
              <a:buNone/>
            </a:pPr>
            <a:r>
              <a:rPr lang="en-US" sz="683" b="1" spc="1" kern="0" dirty="0">
                <a:solidFill>
                  <a:srgbClr val="FFFFFF"/>
                </a:solidFill>
              </a:rPr>
              <a:t>Behavioral Economics 01</a:t>
            </a:r>
            <a:endParaRPr lang="en-US" sz="683" dirty="0"/>
          </a:p>
        </p:txBody>
      </p:sp>
      <p:sp>
        <p:nvSpPr>
          <p:cNvPr id="7" name="Text 4"/>
          <p:cNvSpPr/>
          <p:nvPr/>
        </p:nvSpPr>
        <p:spPr>
          <a:xfrm>
            <a:off x="571500" y="707231"/>
            <a:ext cx="8001000" cy="435769"/>
          </a:xfrm>
          <a:prstGeom prst="rect">
            <a:avLst/>
          </a:prstGeom>
          <a:noFill/>
          <a:ln/>
        </p:spPr>
        <p:txBody>
          <a:bodyPr wrap="none" lIns="0" tIns="0" rIns="0" bIns="0" rtlCol="0" anchor="t">
            <a:spAutoFit/>
          </a:bodyPr>
          <a:lstStyle/>
          <a:p>
            <a:pPr algn="l" indent="0" marL="0">
              <a:lnSpc>
                <a:spcPts val="2800"/>
              </a:lnSpc>
              <a:buNone/>
            </a:pPr>
            <a:r>
              <a:rPr lang="en-US" sz="2121" b="1" dirty="0">
                <a:solidFill>
                  <a:srgbClr val="192A56"/>
                </a:solidFill>
              </a:rPr>
              <a:t>損失回避バイアス</a:t>
            </a:r>
            <a:endParaRPr lang="en-US" sz="2121" dirty="0"/>
          </a:p>
        </p:txBody>
      </p:sp>
      <p:sp>
        <p:nvSpPr>
          <p:cNvPr id="8" name="Text 5"/>
          <p:cNvSpPr/>
          <p:nvPr/>
        </p:nvSpPr>
        <p:spPr>
          <a:xfrm>
            <a:off x="6900835" y="485775"/>
            <a:ext cx="1671665" cy="126802"/>
          </a:xfrm>
          <a:prstGeom prst="rect">
            <a:avLst/>
          </a:prstGeom>
          <a:noFill/>
          <a:ln/>
        </p:spPr>
        <p:txBody>
          <a:bodyPr wrap="none" lIns="0" tIns="0" rIns="0" bIns="0" rtlCol="0" anchor="t">
            <a:spAutoFit/>
          </a:bodyPr>
          <a:lstStyle/>
          <a:p>
            <a:pPr algn="l" indent="0" marL="0">
              <a:lnSpc>
                <a:spcPts val="800"/>
              </a:lnSpc>
              <a:buNone/>
            </a:pPr>
            <a:r>
              <a:rPr lang="en-US" sz="621" dirty="0">
                <a:solidFill>
                  <a:srgbClr val="888888"/>
                </a:solidFill>
              </a:rPr>
              <a:t>引用元：内閣府「行動経済学（損失回避）」</a:t>
            </a:r>
            <a:endParaRPr lang="en-US" sz="621" dirty="0"/>
          </a:p>
        </p:txBody>
      </p:sp>
      <p:sp>
        <p:nvSpPr>
          <p:cNvPr id="9" name="Text 6"/>
          <p:cNvSpPr/>
          <p:nvPr/>
        </p:nvSpPr>
        <p:spPr>
          <a:xfrm>
            <a:off x="571500" y="1371600"/>
            <a:ext cx="4672013" cy="560059"/>
          </a:xfrm>
          <a:prstGeom prst="rect">
            <a:avLst/>
          </a:prstGeom>
          <a:noFill/>
          <a:ln/>
        </p:spPr>
        <p:txBody>
          <a:bodyPr wrap="square" lIns="0" tIns="0" rIns="0" bIns="0" rtlCol="0" anchor="t">
            <a:spAutoFit/>
          </a:bodyPr>
          <a:lstStyle/>
          <a:p>
            <a:pPr algn="l" indent="0" marL="0">
              <a:lnSpc>
                <a:spcPts val="2200"/>
              </a:lnSpc>
              <a:buNone/>
            </a:pPr>
            <a:r>
              <a:rPr lang="en-US" sz="1397" b="1" dirty="0">
                <a:solidFill>
                  <a:srgbClr val="4834D4"/>
                </a:solidFill>
              </a:rPr>
              <a:t>人は「得をする喜び」より</a:t>
            </a:r>
            <a:pPr algn="l" indent="0" marL="0">
              <a:lnSpc>
                <a:spcPts val="2200"/>
              </a:lnSpc>
              <a:buNone/>
            </a:pPr>
            <a:r>
              <a:rPr lang="en-US" sz="1397" b="1" dirty="0">
                <a:solidFill>
                  <a:srgbClr val="4834D4"/>
                </a:solidFill>
              </a:rPr>
              <a:t>
</a:t>
            </a:r>
            <a:pPr algn="l" indent="0" marL="0">
              <a:lnSpc>
                <a:spcPts val="2200"/>
              </a:lnSpc>
              <a:buNone/>
            </a:pPr>
            <a:r>
              <a:rPr lang="en-US" sz="1397" b="1" dirty="0">
                <a:solidFill>
                  <a:srgbClr val="4834D4"/>
                </a:solidFill>
              </a:rPr>
              <a:t> 「損をする痛み」を強く感じる</a:t>
            </a:r>
            <a:endParaRPr lang="en-US" sz="1397" dirty="0"/>
          </a:p>
        </p:txBody>
      </p:sp>
      <p:sp>
        <p:nvSpPr>
          <p:cNvPr id="10" name="Text 7"/>
          <p:cNvSpPr/>
          <p:nvPr/>
        </p:nvSpPr>
        <p:spPr>
          <a:xfrm>
            <a:off x="571500" y="2017384"/>
            <a:ext cx="4672013" cy="514350"/>
          </a:xfrm>
          <a:prstGeom prst="rect">
            <a:avLst/>
          </a:prstGeom>
          <a:noFill/>
          <a:ln/>
        </p:spPr>
        <p:txBody>
          <a:bodyPr wrap="square" lIns="0" tIns="0" rIns="0" bIns="0" rtlCol="0" anchor="t">
            <a:spAutoFit/>
          </a:bodyPr>
          <a:lstStyle/>
          <a:p>
            <a:pPr algn="l" indent="0" marL="0">
              <a:lnSpc>
                <a:spcPts val="2000"/>
              </a:lnSpc>
              <a:buNone/>
            </a:pPr>
            <a:r>
              <a:rPr lang="en-US" sz="1050" dirty="0">
                <a:solidFill>
                  <a:srgbClr val="333333"/>
                </a:solidFill>
              </a:rPr>
              <a:t>1万円を拾った時の嬉しさよりも、1万円を落とした時のショックの方が心理的に大きいという特性です。</a:t>
            </a:r>
            <a:endParaRPr lang="en-US" sz="1050" dirty="0"/>
          </a:p>
        </p:txBody>
      </p:sp>
      <p:sp>
        <p:nvSpPr>
          <p:cNvPr id="11" name="Shape 8"/>
          <p:cNvSpPr/>
          <p:nvPr/>
        </p:nvSpPr>
        <p:spPr>
          <a:xfrm>
            <a:off x="571500" y="2674609"/>
            <a:ext cx="4672013" cy="1092994"/>
          </a:xfrm>
          <a:prstGeom prst="rect">
            <a:avLst/>
          </a:prstGeom>
          <a:solidFill>
            <a:srgbClr val="F0F4F8"/>
          </a:solidFill>
          <a:ln/>
        </p:spPr>
      </p:sp>
      <p:sp>
        <p:nvSpPr>
          <p:cNvPr id="12" name="Shape 9"/>
          <p:cNvSpPr/>
          <p:nvPr/>
        </p:nvSpPr>
        <p:spPr>
          <a:xfrm>
            <a:off x="571500" y="2674609"/>
            <a:ext cx="42863" cy="1092994"/>
          </a:xfrm>
          <a:prstGeom prst="rect">
            <a:avLst/>
          </a:prstGeom>
          <a:solidFill>
            <a:srgbClr val="4834D4"/>
          </a:solidFill>
          <a:ln/>
        </p:spPr>
      </p:sp>
      <p:sp>
        <p:nvSpPr>
          <p:cNvPr id="13" name="Text 10"/>
          <p:cNvSpPr/>
          <p:nvPr/>
        </p:nvSpPr>
        <p:spPr>
          <a:xfrm>
            <a:off x="714375" y="2817484"/>
            <a:ext cx="4386263" cy="164306"/>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92A56"/>
                </a:solidFill>
              </a:rPr>
              <a:t>投資行動への影響</a:t>
            </a:r>
            <a:endParaRPr lang="en-US" sz="784" dirty="0"/>
          </a:p>
        </p:txBody>
      </p:sp>
      <p:sp>
        <p:nvSpPr>
          <p:cNvPr id="14" name="Text 11"/>
          <p:cNvSpPr/>
          <p:nvPr/>
        </p:nvSpPr>
        <p:spPr>
          <a:xfrm>
            <a:off x="714375" y="3081803"/>
            <a:ext cx="125016" cy="142875"/>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00A8FF"/>
                </a:solidFill>
              </a:rPr>
              <a:t></a:t>
            </a:r>
            <a:endParaRPr lang="en-US" sz="987" dirty="0"/>
          </a:p>
        </p:txBody>
      </p:sp>
      <p:sp>
        <p:nvSpPr>
          <p:cNvPr id="15" name="Text 12"/>
          <p:cNvSpPr/>
          <p:nvPr/>
        </p:nvSpPr>
        <p:spPr>
          <a:xfrm>
            <a:off x="928688" y="3080017"/>
            <a:ext cx="2428875" cy="194667"/>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192A56"/>
                </a:solidFill>
              </a:rPr>
              <a:t>投資で損をする可能性を過大評価する</a:t>
            </a:r>
            <a:endParaRPr lang="en-US" sz="987" dirty="0"/>
          </a:p>
        </p:txBody>
      </p:sp>
      <p:sp>
        <p:nvSpPr>
          <p:cNvPr id="16" name="Text 13"/>
          <p:cNvSpPr/>
          <p:nvPr/>
        </p:nvSpPr>
        <p:spPr>
          <a:xfrm>
            <a:off x="714375" y="3360409"/>
            <a:ext cx="125016" cy="142875"/>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00A8FF"/>
                </a:solidFill>
              </a:rPr>
              <a:t></a:t>
            </a:r>
            <a:endParaRPr lang="en-US" sz="987" dirty="0"/>
          </a:p>
        </p:txBody>
      </p:sp>
      <p:sp>
        <p:nvSpPr>
          <p:cNvPr id="17" name="Text 14"/>
          <p:cNvSpPr/>
          <p:nvPr/>
        </p:nvSpPr>
        <p:spPr>
          <a:xfrm>
            <a:off x="928688" y="3358623"/>
            <a:ext cx="3067543" cy="194667"/>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192A56"/>
                </a:solidFill>
              </a:rPr>
              <a:t>結果として「何もしない（預金）」を選びやすい</a:t>
            </a:r>
            <a:endParaRPr lang="en-US" sz="987" dirty="0"/>
          </a:p>
        </p:txBody>
      </p:sp>
      <p:pic>
        <p:nvPicPr>
          <p:cNvPr id="18" name="Image 1" descr="preencoded.png">    </p:cNvPr>
          <p:cNvPicPr>
            <a:picLocks noChangeAspect="1"/>
          </p:cNvPicPr>
          <p:nvPr/>
        </p:nvPicPr>
        <p:blipFill>
          <a:blip r:embed="rId2"/>
          <a:stretch>
            <a:fillRect/>
          </a:stretch>
        </p:blipFill>
        <p:spPr>
          <a:xfrm>
            <a:off x="5457825" y="1371600"/>
            <a:ext cx="1352178" cy="1143000"/>
          </a:xfrm>
          <a:prstGeom prst="rect">
            <a:avLst/>
          </a:prstGeom>
        </p:spPr>
      </p:pic>
      <p:sp>
        <p:nvSpPr>
          <p:cNvPr id="19" name="Shape 15"/>
          <p:cNvSpPr/>
          <p:nvPr/>
        </p:nvSpPr>
        <p:spPr>
          <a:xfrm>
            <a:off x="6952878" y="1371600"/>
            <a:ext cx="1619622" cy="1750219"/>
          </a:xfrm>
          <a:prstGeom prst="rect">
            <a:avLst/>
          </a:prstGeom>
          <a:solidFill>
            <a:srgbClr val="F8F9FA"/>
          </a:solidFill>
          <a:ln/>
        </p:spPr>
      </p:sp>
      <p:sp>
        <p:nvSpPr>
          <p:cNvPr id="20" name="Shape 16"/>
          <p:cNvSpPr/>
          <p:nvPr/>
        </p:nvSpPr>
        <p:spPr>
          <a:xfrm>
            <a:off x="6952878" y="1371600"/>
            <a:ext cx="1619622" cy="28575"/>
          </a:xfrm>
          <a:prstGeom prst="rect">
            <a:avLst/>
          </a:prstGeom>
          <a:solidFill>
            <a:srgbClr val="192A56"/>
          </a:solidFill>
          <a:ln/>
        </p:spPr>
      </p:sp>
      <p:sp>
        <p:nvSpPr>
          <p:cNvPr id="21" name="Text 17"/>
          <p:cNvSpPr/>
          <p:nvPr/>
        </p:nvSpPr>
        <p:spPr>
          <a:xfrm>
            <a:off x="7067178" y="1485900"/>
            <a:ext cx="1391022" cy="378619"/>
          </a:xfrm>
          <a:prstGeom prst="rect">
            <a:avLst/>
          </a:prstGeom>
          <a:noFill/>
          <a:ln/>
        </p:spPr>
        <p:txBody>
          <a:bodyPr wrap="square" lIns="0" tIns="0" rIns="0" bIns="0" rtlCol="0" anchor="t">
            <a:spAutoFit/>
          </a:bodyPr>
          <a:lstStyle/>
          <a:p>
            <a:pPr algn="ctr" indent="0" marL="0">
              <a:lnSpc>
                <a:spcPts val="1200"/>
              </a:lnSpc>
              <a:buNone/>
            </a:pPr>
            <a:r>
              <a:rPr lang="en-US" sz="885" b="1" dirty="0">
                <a:solidFill>
                  <a:srgbClr val="192A56"/>
                </a:solidFill>
              </a:rPr>
              <a:t>心理的インパクトの比較</a:t>
            </a:r>
            <a:endParaRPr lang="en-US" sz="885" dirty="0"/>
          </a:p>
        </p:txBody>
      </p:sp>
      <p:sp>
        <p:nvSpPr>
          <p:cNvPr id="22" name="Text 18"/>
          <p:cNvSpPr/>
          <p:nvPr/>
        </p:nvSpPr>
        <p:spPr>
          <a:xfrm>
            <a:off x="7274961" y="1985963"/>
            <a:ext cx="208508" cy="233958"/>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00A8FF"/>
                </a:solidFill>
              </a:rPr>
              <a:t>1x</a:t>
            </a:r>
            <a:endParaRPr lang="en-US" sz="1193" dirty="0"/>
          </a:p>
        </p:txBody>
      </p:sp>
      <p:sp>
        <p:nvSpPr>
          <p:cNvPr id="23" name="Text 19"/>
          <p:cNvSpPr/>
          <p:nvPr/>
        </p:nvSpPr>
        <p:spPr>
          <a:xfrm>
            <a:off x="7129183" y="2777133"/>
            <a:ext cx="500063" cy="144661"/>
          </a:xfrm>
          <a:prstGeom prst="rect">
            <a:avLst/>
          </a:prstGeom>
          <a:noFill/>
          <a:ln/>
        </p:spPr>
        <p:txBody>
          <a:bodyPr wrap="none" lIns="0" tIns="0" rIns="0" bIns="0" rtlCol="0" anchor="t">
            <a:spAutoFit/>
          </a:bodyPr>
          <a:lstStyle/>
          <a:p>
            <a:pPr algn="ctr" indent="0" marL="0">
              <a:lnSpc>
                <a:spcPts val="900"/>
              </a:lnSpc>
              <a:buNone/>
            </a:pPr>
            <a:r>
              <a:rPr lang="en-US" sz="683" b="1" dirty="0">
                <a:solidFill>
                  <a:srgbClr val="192A56"/>
                </a:solidFill>
              </a:rPr>
              <a:t>利益の喜び</a:t>
            </a:r>
            <a:endParaRPr lang="en-US" sz="683" dirty="0"/>
          </a:p>
        </p:txBody>
      </p:sp>
      <p:sp>
        <p:nvSpPr>
          <p:cNvPr id="24" name="Text 20"/>
          <p:cNvSpPr/>
          <p:nvPr/>
        </p:nvSpPr>
        <p:spPr>
          <a:xfrm>
            <a:off x="8041909" y="1557338"/>
            <a:ext cx="208508" cy="233958"/>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4834D4"/>
                </a:solidFill>
              </a:rPr>
              <a:t>2x</a:t>
            </a:r>
            <a:endParaRPr lang="en-US" sz="1193" dirty="0"/>
          </a:p>
        </p:txBody>
      </p:sp>
      <p:sp>
        <p:nvSpPr>
          <p:cNvPr id="25" name="Text 21"/>
          <p:cNvSpPr/>
          <p:nvPr/>
        </p:nvSpPr>
        <p:spPr>
          <a:xfrm>
            <a:off x="7896132" y="2777133"/>
            <a:ext cx="500063" cy="144661"/>
          </a:xfrm>
          <a:prstGeom prst="rect">
            <a:avLst/>
          </a:prstGeom>
          <a:noFill/>
          <a:ln/>
        </p:spPr>
        <p:txBody>
          <a:bodyPr wrap="none" lIns="0" tIns="0" rIns="0" bIns="0" rtlCol="0" anchor="t">
            <a:spAutoFit/>
          </a:bodyPr>
          <a:lstStyle/>
          <a:p>
            <a:pPr algn="ctr" indent="0" marL="0">
              <a:lnSpc>
                <a:spcPts val="900"/>
              </a:lnSpc>
              <a:buNone/>
            </a:pPr>
            <a:r>
              <a:rPr lang="en-US" sz="683" b="1" dirty="0">
                <a:solidFill>
                  <a:srgbClr val="192A56"/>
                </a:solidFill>
              </a:rPr>
              <a:t>損失の痛み</a:t>
            </a:r>
            <a:endParaRPr lang="en-US" sz="68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571500" y="428625"/>
            <a:ext cx="8001000" cy="1012961"/>
          </a:xfrm>
          <a:prstGeom prst="rect">
            <a:avLst/>
          </a:prstGeom>
          <a:solidFill>
            <a:srgbClr val="000000">
              <a:alpha val="0"/>
            </a:srgbClr>
          </a:solidFill>
          <a:ln/>
        </p:spPr>
      </p:sp>
      <p:sp>
        <p:nvSpPr>
          <p:cNvPr id="4" name="Shape 1"/>
          <p:cNvSpPr/>
          <p:nvPr/>
        </p:nvSpPr>
        <p:spPr>
          <a:xfrm>
            <a:off x="571500" y="428625"/>
            <a:ext cx="71438" cy="1012961"/>
          </a:xfrm>
          <a:prstGeom prst="rect">
            <a:avLst/>
          </a:prstGeom>
          <a:solidFill>
            <a:srgbClr val="4834D4"/>
          </a:solidFill>
          <a:ln/>
        </p:spPr>
      </p:sp>
      <p:sp>
        <p:nvSpPr>
          <p:cNvPr id="5" name="Text 2"/>
          <p:cNvSpPr/>
          <p:nvPr/>
        </p:nvSpPr>
        <p:spPr>
          <a:xfrm>
            <a:off x="785813" y="428625"/>
            <a:ext cx="7786688" cy="720068"/>
          </a:xfrm>
          <a:prstGeom prst="rect">
            <a:avLst/>
          </a:prstGeom>
          <a:noFill/>
          <a:ln/>
        </p:spPr>
        <p:txBody>
          <a:bodyPr wrap="square" lIns="0" tIns="0" rIns="0" bIns="0" rtlCol="0" anchor="t">
            <a:spAutoFit/>
          </a:bodyPr>
          <a:lstStyle/>
          <a:p>
            <a:pPr algn="l" indent="0" marL="0">
              <a:lnSpc>
                <a:spcPts val="2800"/>
              </a:lnSpc>
              <a:buNone/>
            </a:pPr>
            <a:r>
              <a:rPr lang="en-US" sz="2121" b="1" dirty="0">
                <a:solidFill>
                  <a:srgbClr val="192A56"/>
                </a:solidFill>
              </a:rPr>
              <a:t>日本人の貯蓄行動②</a:t>
            </a:r>
            <a:pPr algn="l" indent="0" marL="0">
              <a:lnSpc>
                <a:spcPts val="2800"/>
              </a:lnSpc>
              <a:buNone/>
            </a:pPr>
            <a:r>
              <a:rPr lang="en-US" sz="2121" b="1" dirty="0">
                <a:solidFill>
                  <a:srgbClr val="192A56"/>
                </a:solidFill>
              </a:rPr>
              <a:t>
</a:t>
            </a:r>
            <a:pPr algn="l" indent="0" marL="0">
              <a:lnSpc>
                <a:spcPts val="2800"/>
              </a:lnSpc>
              <a:buNone/>
            </a:pPr>
            <a:r>
              <a:rPr lang="en-US" sz="2121" b="1" dirty="0">
                <a:solidFill>
                  <a:srgbClr val="192A56"/>
                </a:solidFill>
              </a:rPr>
              <a:t>現状維持バイアス</a:t>
            </a:r>
            <a:endParaRPr lang="en-US" sz="2121" dirty="0"/>
          </a:p>
        </p:txBody>
      </p:sp>
      <p:sp>
        <p:nvSpPr>
          <p:cNvPr id="6" name="Text 3"/>
          <p:cNvSpPr/>
          <p:nvPr/>
        </p:nvSpPr>
        <p:spPr>
          <a:xfrm>
            <a:off x="785813" y="1191555"/>
            <a:ext cx="7786688" cy="250031"/>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4834D4"/>
                </a:solidFill>
              </a:rPr>
              <a:t>変化を避ける心理が低金利を容認させる</a:t>
            </a:r>
            <a:endParaRPr lang="en-US" sz="1193" dirty="0"/>
          </a:p>
        </p:txBody>
      </p:sp>
      <p:sp>
        <p:nvSpPr>
          <p:cNvPr id="7" name="Shape 4"/>
          <p:cNvSpPr/>
          <p:nvPr/>
        </p:nvSpPr>
        <p:spPr>
          <a:xfrm>
            <a:off x="571500" y="1613036"/>
            <a:ext cx="3914775" cy="1050131"/>
          </a:xfrm>
          <a:prstGeom prst="rect">
            <a:avLst/>
          </a:prstGeom>
          <a:solidFill>
            <a:srgbClr val="F0F4F8"/>
          </a:solidFill>
          <a:ln/>
        </p:spPr>
      </p:sp>
      <p:pic>
        <p:nvPicPr>
          <p:cNvPr id="8" name="Image 1" descr="preencoded.png">    </p:cNvPr>
          <p:cNvPicPr>
            <a:picLocks noChangeAspect="1"/>
          </p:cNvPicPr>
          <p:nvPr/>
        </p:nvPicPr>
        <p:blipFill>
          <a:blip r:embed="rId2"/>
          <a:stretch>
            <a:fillRect/>
          </a:stretch>
        </p:blipFill>
        <p:spPr>
          <a:xfrm>
            <a:off x="700088" y="1759483"/>
            <a:ext cx="192881" cy="171450"/>
          </a:xfrm>
          <a:prstGeom prst="rect">
            <a:avLst/>
          </a:prstGeom>
        </p:spPr>
      </p:pic>
      <p:sp>
        <p:nvSpPr>
          <p:cNvPr id="9" name="Text 5"/>
          <p:cNvSpPr/>
          <p:nvPr/>
        </p:nvSpPr>
        <p:spPr>
          <a:xfrm>
            <a:off x="964406" y="1741624"/>
            <a:ext cx="1428750" cy="207169"/>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192A56"/>
                </a:solidFill>
              </a:rPr>
              <a:t>現状維持バイアスとは</a:t>
            </a:r>
            <a:endParaRPr lang="en-US" sz="987" dirty="0"/>
          </a:p>
        </p:txBody>
      </p:sp>
      <p:sp>
        <p:nvSpPr>
          <p:cNvPr id="10" name="Text 6"/>
          <p:cNvSpPr/>
          <p:nvPr/>
        </p:nvSpPr>
        <p:spPr>
          <a:xfrm>
            <a:off x="700088" y="2020230"/>
            <a:ext cx="3657600" cy="514350"/>
          </a:xfrm>
          <a:prstGeom prst="rect">
            <a:avLst/>
          </a:prstGeom>
          <a:noFill/>
          <a:ln/>
        </p:spPr>
        <p:txBody>
          <a:bodyPr wrap="square" lIns="0" tIns="0" rIns="0" bIns="0" rtlCol="0" anchor="t">
            <a:spAutoFit/>
          </a:bodyPr>
          <a:lstStyle/>
          <a:p>
            <a:pPr algn="l" indent="0" marL="0">
              <a:lnSpc>
                <a:spcPts val="2000"/>
              </a:lnSpc>
              <a:buNone/>
            </a:pPr>
            <a:r>
              <a:rPr lang="en-US" sz="1193" b="1" dirty="0">
                <a:solidFill>
                  <a:srgbClr val="192A56"/>
                </a:solidFill>
              </a:rPr>
              <a:t>今の状態を変えること自体を</a:t>
            </a:r>
            <a:pPr algn="l" indent="0" marL="0">
              <a:lnSpc>
                <a:spcPts val="2000"/>
              </a:lnSpc>
              <a:buNone/>
            </a:pPr>
            <a:r>
              <a:rPr lang="en-US" sz="1193" b="1" dirty="0">
                <a:solidFill>
                  <a:srgbClr val="192A56"/>
                </a:solidFill>
              </a:rPr>
              <a:t>
</a:t>
            </a:r>
            <a:pPr algn="l" indent="0" marL="0">
              <a:lnSpc>
                <a:spcPts val="2000"/>
              </a:lnSpc>
              <a:buNone/>
            </a:pPr>
            <a:r>
              <a:rPr lang="en-US" sz="1193" b="1" dirty="0">
                <a:solidFill>
                  <a:srgbClr val="192A56"/>
                </a:solidFill>
              </a:rPr>
              <a:t> 避ける心理的傾向</a:t>
            </a:r>
            <a:endParaRPr lang="en-US" sz="1193" dirty="0"/>
          </a:p>
        </p:txBody>
      </p:sp>
      <p:sp>
        <p:nvSpPr>
          <p:cNvPr id="11" name="Text 7"/>
          <p:cNvSpPr/>
          <p:nvPr/>
        </p:nvSpPr>
        <p:spPr>
          <a:xfrm>
            <a:off x="571500" y="2834618"/>
            <a:ext cx="3914775" cy="400050"/>
          </a:xfrm>
          <a:prstGeom prst="rect">
            <a:avLst/>
          </a:prstGeom>
          <a:noFill/>
          <a:ln/>
        </p:spPr>
        <p:txBody>
          <a:bodyPr wrap="square" lIns="170053" tIns="0" rIns="0" bIns="0" rtlCol="0" anchor="t">
            <a:spAutoFit/>
          </a:bodyPr>
          <a:lstStyle/>
          <a:p>
            <a:pPr algn="l" indent="0" marL="0">
              <a:lnSpc>
                <a:spcPts val="1600"/>
              </a:lnSpc>
              <a:buNone/>
            </a:pPr>
            <a:r>
              <a:rPr lang="en-US" sz="1050" dirty="0">
                <a:solidFill>
                  <a:srgbClr val="192A56"/>
                </a:solidFill>
              </a:rPr>
              <a:t>「銀行預金を続けているから安心」</a:t>
            </a:r>
            <a:pPr algn="l" indent="0" marL="0">
              <a:lnSpc>
                <a:spcPts val="1600"/>
              </a:lnSpc>
              <a:buNone/>
            </a:pPr>
            <a:r>
              <a:rPr lang="en-US" sz="1050" dirty="0">
                <a:solidFill>
                  <a:srgbClr val="192A56"/>
                </a:solidFill>
              </a:rPr>
              <a:t>
</a:t>
            </a:r>
            <a:pPr algn="l" indent="0" marL="0">
              <a:lnSpc>
                <a:spcPts val="1600"/>
              </a:lnSpc>
              <a:buNone/>
            </a:pPr>
            <a:r>
              <a:rPr lang="en-US" sz="834" dirty="0">
                <a:solidFill>
                  <a:srgbClr val="666666"/>
                </a:solidFill>
              </a:rPr>
              <a:t>（変える理由より、変えない理由を探す）</a:t>
            </a:r>
            <a:endParaRPr lang="en-US" sz="1050" dirty="0"/>
          </a:p>
        </p:txBody>
      </p:sp>
      <p:sp>
        <p:nvSpPr>
          <p:cNvPr id="12" name="Text 8"/>
          <p:cNvSpPr/>
          <p:nvPr/>
        </p:nvSpPr>
        <p:spPr>
          <a:xfrm>
            <a:off x="571500" y="3320393"/>
            <a:ext cx="3914775" cy="400050"/>
          </a:xfrm>
          <a:prstGeom prst="rect">
            <a:avLst/>
          </a:prstGeom>
          <a:noFill/>
          <a:ln/>
        </p:spPr>
        <p:txBody>
          <a:bodyPr wrap="square" lIns="170053" tIns="0" rIns="0" bIns="0" rtlCol="0" anchor="t">
            <a:spAutoFit/>
          </a:bodyPr>
          <a:lstStyle/>
          <a:p>
            <a:pPr algn="l" indent="0" marL="0">
              <a:lnSpc>
                <a:spcPts val="1600"/>
              </a:lnSpc>
              <a:buNone/>
            </a:pPr>
            <a:r>
              <a:rPr lang="en-US" sz="1050" dirty="0">
                <a:solidFill>
                  <a:srgbClr val="192A56"/>
                </a:solidFill>
              </a:rPr>
              <a:t>「投資を始めるきっかけがない」</a:t>
            </a:r>
            <a:pPr algn="l" indent="0" marL="0">
              <a:lnSpc>
                <a:spcPts val="1600"/>
              </a:lnSpc>
              <a:buNone/>
            </a:pPr>
            <a:r>
              <a:rPr lang="en-US" sz="1050" dirty="0">
                <a:solidFill>
                  <a:srgbClr val="192A56"/>
                </a:solidFill>
              </a:rPr>
              <a:t>
</a:t>
            </a:r>
            <a:pPr algn="l" indent="0" marL="0">
              <a:lnSpc>
                <a:spcPts val="1600"/>
              </a:lnSpc>
              <a:buNone/>
            </a:pPr>
            <a:r>
              <a:rPr lang="en-US" sz="834" dirty="0">
                <a:solidFill>
                  <a:srgbClr val="666666"/>
                </a:solidFill>
              </a:rPr>
              <a:t>（デフォルトの状態を維持しようとする）</a:t>
            </a:r>
            <a:endParaRPr lang="en-US" sz="1050" dirty="0"/>
          </a:p>
        </p:txBody>
      </p:sp>
      <p:pic>
        <p:nvPicPr>
          <p:cNvPr id="13" name="Image 2" descr="preencoded.png">    </p:cNvPr>
          <p:cNvPicPr>
            <a:picLocks noChangeAspect="1"/>
          </p:cNvPicPr>
          <p:nvPr/>
        </p:nvPicPr>
        <p:blipFill>
          <a:blip r:embed="rId3"/>
          <a:stretch>
            <a:fillRect/>
          </a:stretch>
        </p:blipFill>
        <p:spPr>
          <a:xfrm>
            <a:off x="4657725" y="1613036"/>
            <a:ext cx="3914775" cy="1071563"/>
          </a:xfrm>
          <a:prstGeom prst="rect">
            <a:avLst/>
          </a:prstGeom>
        </p:spPr>
      </p:pic>
      <p:sp>
        <p:nvSpPr>
          <p:cNvPr id="14" name="Shape 9"/>
          <p:cNvSpPr/>
          <p:nvPr/>
        </p:nvSpPr>
        <p:spPr>
          <a:xfrm>
            <a:off x="4657725" y="2813186"/>
            <a:ext cx="3914775" cy="1262658"/>
          </a:xfrm>
          <a:prstGeom prst="rect">
            <a:avLst/>
          </a:prstGeom>
          <a:solidFill>
            <a:srgbClr val="192A56"/>
          </a:solidFill>
          <a:ln/>
        </p:spPr>
      </p:sp>
      <p:sp>
        <p:nvSpPr>
          <p:cNvPr id="15" name="Text 10"/>
          <p:cNvSpPr/>
          <p:nvPr/>
        </p:nvSpPr>
        <p:spPr>
          <a:xfrm>
            <a:off x="4786313" y="2941774"/>
            <a:ext cx="3657600" cy="233958"/>
          </a:xfrm>
          <a:prstGeom prst="rect">
            <a:avLst/>
          </a:prstGeom>
          <a:noFill/>
          <a:ln/>
        </p:spPr>
        <p:txBody>
          <a:bodyPr wrap="none" lIns="0" tIns="0" rIns="0" bIns="0" rtlCol="0" anchor="t">
            <a:spAutoFit/>
          </a:bodyPr>
          <a:lstStyle/>
          <a:p>
            <a:pPr algn="l" indent="0" marL="0">
              <a:lnSpc>
                <a:spcPts val="1600"/>
              </a:lnSpc>
              <a:buNone/>
            </a:pPr>
            <a:r>
              <a:rPr lang="en-US" sz="1193" b="1" spc="1" kern="0" dirty="0">
                <a:solidFill>
                  <a:srgbClr val="00A8FF"/>
                </a:solidFill>
              </a:rPr>
              <a:t>The Hidden Risk</a:t>
            </a:r>
            <a:endParaRPr lang="en-US" sz="1193" dirty="0"/>
          </a:p>
        </p:txBody>
      </p:sp>
      <p:sp>
        <p:nvSpPr>
          <p:cNvPr id="16" name="Text 11"/>
          <p:cNvSpPr/>
          <p:nvPr/>
        </p:nvSpPr>
        <p:spPr>
          <a:xfrm>
            <a:off x="4786313" y="3277530"/>
            <a:ext cx="2143125" cy="194667"/>
          </a:xfrm>
          <a:prstGeom prst="rect">
            <a:avLst/>
          </a:prstGeom>
          <a:noFill/>
          <a:ln/>
        </p:spPr>
        <p:txBody>
          <a:bodyPr wrap="none" lIns="0" tIns="0" rIns="0" bIns="0" rtlCol="0" anchor="t">
            <a:spAutoFit/>
          </a:bodyPr>
          <a:lstStyle/>
          <a:p>
            <a:pPr algn="l" indent="0" marL="0">
              <a:lnSpc>
                <a:spcPts val="1800"/>
              </a:lnSpc>
              <a:buNone/>
            </a:pPr>
            <a:r>
              <a:rPr lang="en-US" sz="1050" dirty="0">
                <a:solidFill>
                  <a:srgbClr val="FFFFFF"/>
                </a:solidFill>
              </a:rPr>
              <a:t>低金利でも行動を変えない結果、</a:t>
            </a:r>
            <a:endParaRPr lang="en-US" sz="1050" dirty="0"/>
          </a:p>
        </p:txBody>
      </p:sp>
      <p:sp>
        <p:nvSpPr>
          <p:cNvPr id="17" name="Text 12"/>
          <p:cNvSpPr/>
          <p:nvPr/>
        </p:nvSpPr>
        <p:spPr>
          <a:xfrm>
            <a:off x="4786313" y="3506130"/>
            <a:ext cx="2267443" cy="194667"/>
          </a:xfrm>
          <a:prstGeom prst="rect">
            <a:avLst/>
          </a:prstGeom>
          <a:noFill/>
          <a:ln/>
        </p:spPr>
        <p:txBody>
          <a:bodyPr wrap="none" lIns="0" tIns="0" rIns="0" bIns="0" rtlCol="0" anchor="t">
            <a:spAutoFit/>
          </a:bodyPr>
          <a:lstStyle/>
          <a:p>
            <a:pPr algn="l" indent="0" marL="0">
              <a:lnSpc>
                <a:spcPts val="1800"/>
              </a:lnSpc>
              <a:buNone/>
            </a:pPr>
            <a:r>
              <a:rPr lang="en-US" sz="987" b="1" dirty="0">
                <a:solidFill>
                  <a:srgbClr val="00A8FF"/>
                </a:solidFill>
              </a:rPr>
              <a:t>インフレ下で実質価値が下がっても</a:t>
            </a:r>
            <a:endParaRPr lang="en-US" sz="987" dirty="0"/>
          </a:p>
        </p:txBody>
      </p:sp>
      <p:sp>
        <p:nvSpPr>
          <p:cNvPr id="18" name="Text 13"/>
          <p:cNvSpPr/>
          <p:nvPr/>
        </p:nvSpPr>
        <p:spPr>
          <a:xfrm>
            <a:off x="4786313" y="3734730"/>
            <a:ext cx="854404" cy="194667"/>
          </a:xfrm>
          <a:prstGeom prst="rect">
            <a:avLst/>
          </a:prstGeom>
          <a:noFill/>
          <a:ln/>
        </p:spPr>
        <p:txBody>
          <a:bodyPr wrap="none" lIns="0" tIns="0" rIns="0" bIns="0" rtlCol="0" anchor="t">
            <a:spAutoFit/>
          </a:bodyPr>
          <a:lstStyle/>
          <a:p>
            <a:pPr algn="l" indent="0" marL="0">
              <a:lnSpc>
                <a:spcPts val="1800"/>
              </a:lnSpc>
              <a:buNone/>
            </a:pPr>
            <a:r>
              <a:rPr lang="en-US" sz="987" b="1" dirty="0">
                <a:solidFill>
                  <a:srgbClr val="00A8FF"/>
                </a:solidFill>
              </a:rPr>
              <a:t>気づきにくい</a:t>
            </a:r>
            <a:endParaRPr lang="en-US" sz="987" dirty="0"/>
          </a:p>
        </p:txBody>
      </p:sp>
      <p:sp>
        <p:nvSpPr>
          <p:cNvPr id="19" name="Text 14"/>
          <p:cNvSpPr/>
          <p:nvPr/>
        </p:nvSpPr>
        <p:spPr>
          <a:xfrm>
            <a:off x="5640716" y="3734730"/>
            <a:ext cx="2680357" cy="194667"/>
          </a:xfrm>
          <a:prstGeom prst="rect">
            <a:avLst/>
          </a:prstGeom>
          <a:noFill/>
          <a:ln/>
        </p:spPr>
        <p:txBody>
          <a:bodyPr wrap="none" lIns="0" tIns="0" rIns="0" bIns="0" rtlCol="0" anchor="t">
            <a:spAutoFit/>
          </a:bodyPr>
          <a:lstStyle/>
          <a:p>
            <a:pPr algn="l" indent="0" marL="0">
              <a:lnSpc>
                <a:spcPts val="1800"/>
              </a:lnSpc>
              <a:buNone/>
            </a:pPr>
            <a:r>
              <a:rPr lang="en-US" sz="1050" dirty="0">
                <a:solidFill>
                  <a:srgbClr val="FFFFFF"/>
                </a:solidFill>
              </a:rPr>
              <a:t>（「元本が減らない＝安全」という錯覚）</a:t>
            </a:r>
            <a:endParaRPr lang="en-US" sz="1050" dirty="0"/>
          </a:p>
        </p:txBody>
      </p:sp>
      <p:sp>
        <p:nvSpPr>
          <p:cNvPr id="20" name="Text 15"/>
          <p:cNvSpPr/>
          <p:nvPr/>
        </p:nvSpPr>
        <p:spPr>
          <a:xfrm>
            <a:off x="6653259" y="4845248"/>
            <a:ext cx="1919241" cy="126802"/>
          </a:xfrm>
          <a:prstGeom prst="rect">
            <a:avLst/>
          </a:prstGeom>
          <a:noFill/>
          <a:ln/>
        </p:spPr>
        <p:txBody>
          <a:bodyPr wrap="none" lIns="0" tIns="0" rIns="0" bIns="0" rtlCol="0" anchor="t">
            <a:spAutoFit/>
          </a:bodyPr>
          <a:lstStyle/>
          <a:p>
            <a:pPr algn="l" indent="0" marL="0">
              <a:lnSpc>
                <a:spcPts val="800"/>
              </a:lnSpc>
              <a:buNone/>
            </a:pPr>
            <a:r>
              <a:rPr lang="en-US" sz="621" dirty="0">
                <a:solidFill>
                  <a:srgbClr val="888888"/>
                </a:solidFill>
              </a:rPr>
              <a:t>引用元：金融庁「金融リテラシーと行動バイアス"</a:t>
            </a:r>
            <a:endParaRPr lang="en-US" sz="62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534526"/>
            <a:ext cx="4943475" cy="175022"/>
          </a:xfrm>
          <a:prstGeom prst="rect">
            <a:avLst/>
          </a:prstGeom>
          <a:noFill/>
          <a:ln/>
        </p:spPr>
        <p:txBody>
          <a:bodyPr wrap="none" lIns="0" tIns="0" rIns="0" bIns="0" rtlCol="0" anchor="t">
            <a:spAutoFit/>
          </a:bodyPr>
          <a:lstStyle/>
          <a:p>
            <a:pPr algn="l" indent="0" marL="0">
              <a:lnSpc>
                <a:spcPts val="1200"/>
              </a:lnSpc>
              <a:buNone/>
            </a:pPr>
            <a:r>
              <a:rPr lang="en-US" sz="885" b="1" spc="2" kern="0" dirty="0">
                <a:solidFill>
                  <a:srgbClr val="00A8FF"/>
                </a:solidFill>
              </a:rPr>
              <a:t>Behavioral Economics 03</a:t>
            </a:r>
            <a:endParaRPr lang="en-US" sz="885" dirty="0"/>
          </a:p>
        </p:txBody>
      </p:sp>
      <p:sp>
        <p:nvSpPr>
          <p:cNvPr id="4" name="Text 1"/>
          <p:cNvSpPr/>
          <p:nvPr/>
        </p:nvSpPr>
        <p:spPr>
          <a:xfrm>
            <a:off x="571500" y="780985"/>
            <a:ext cx="4943475" cy="411463"/>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192A56"/>
                </a:solidFill>
              </a:rPr>
              <a:t>将来不安バイアス</a:t>
            </a:r>
            <a:endParaRPr lang="en-US" sz="2436" dirty="0"/>
          </a:p>
        </p:txBody>
      </p:sp>
      <p:sp>
        <p:nvSpPr>
          <p:cNvPr id="5" name="Text 2"/>
          <p:cNvSpPr/>
          <p:nvPr/>
        </p:nvSpPr>
        <p:spPr>
          <a:xfrm>
            <a:off x="571500" y="1299604"/>
            <a:ext cx="3086100" cy="414338"/>
          </a:xfrm>
          <a:prstGeom prst="rect">
            <a:avLst/>
          </a:prstGeom>
          <a:noFill/>
          <a:ln/>
        </p:spPr>
        <p:txBody>
          <a:bodyPr wrap="square" lIns="0" tIns="0" rIns="0" bIns="170053" rtlCol="0" anchor="t">
            <a:spAutoFit/>
          </a:bodyPr>
          <a:lstStyle/>
          <a:p>
            <a:pPr algn="l" indent="0" marL="0">
              <a:lnSpc>
                <a:spcPts val="1600"/>
              </a:lnSpc>
              <a:buNone/>
            </a:pPr>
            <a:r>
              <a:rPr lang="en-US" sz="1193" b="1" dirty="0">
                <a:solidFill>
                  <a:srgbClr val="4834D4"/>
                </a:solidFill>
              </a:rPr>
              <a:t>年金と老後への不安が過度な貯蓄を生む</a:t>
            </a:r>
            <a:endParaRPr lang="en-US" sz="1193" dirty="0"/>
          </a:p>
        </p:txBody>
      </p:sp>
      <p:sp>
        <p:nvSpPr>
          <p:cNvPr id="6" name="Shape 3"/>
          <p:cNvSpPr/>
          <p:nvPr/>
        </p:nvSpPr>
        <p:spPr>
          <a:xfrm>
            <a:off x="571500" y="1999692"/>
            <a:ext cx="2328863" cy="1737717"/>
          </a:xfrm>
          <a:prstGeom prst="rect">
            <a:avLst/>
          </a:prstGeom>
          <a:solidFill>
            <a:srgbClr val="F8F9FA"/>
          </a:solidFill>
          <a:ln/>
        </p:spPr>
      </p:sp>
      <p:sp>
        <p:nvSpPr>
          <p:cNvPr id="7" name="Shape 4"/>
          <p:cNvSpPr/>
          <p:nvPr/>
        </p:nvSpPr>
        <p:spPr>
          <a:xfrm>
            <a:off x="571500" y="1999692"/>
            <a:ext cx="42863" cy="1737717"/>
          </a:xfrm>
          <a:prstGeom prst="rect">
            <a:avLst/>
          </a:prstGeom>
          <a:solidFill>
            <a:srgbClr val="192A56"/>
          </a:solidFill>
          <a:ln/>
        </p:spPr>
      </p:sp>
      <p:pic>
        <p:nvPicPr>
          <p:cNvPr id="8" name="Image 1" descr="preencoded.png">    </p:cNvPr>
          <p:cNvPicPr>
            <a:picLocks noChangeAspect="1"/>
          </p:cNvPicPr>
          <p:nvPr/>
        </p:nvPicPr>
        <p:blipFill>
          <a:blip r:embed="rId2"/>
          <a:stretch>
            <a:fillRect/>
          </a:stretch>
        </p:blipFill>
        <p:spPr>
          <a:xfrm>
            <a:off x="785813" y="2246151"/>
            <a:ext cx="142875" cy="142875"/>
          </a:xfrm>
          <a:prstGeom prst="rect">
            <a:avLst/>
          </a:prstGeom>
        </p:spPr>
      </p:pic>
      <p:sp>
        <p:nvSpPr>
          <p:cNvPr id="9" name="Text 5"/>
          <p:cNvSpPr/>
          <p:nvPr/>
        </p:nvSpPr>
        <p:spPr>
          <a:xfrm>
            <a:off x="1000125" y="2214004"/>
            <a:ext cx="714375" cy="207169"/>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192A56"/>
                </a:solidFill>
              </a:rPr>
              <a:t>不安の正体</a:t>
            </a:r>
            <a:endParaRPr lang="en-US" sz="987" dirty="0"/>
          </a:p>
        </p:txBody>
      </p:sp>
      <p:sp>
        <p:nvSpPr>
          <p:cNvPr id="10" name="Text 6"/>
          <p:cNvSpPr/>
          <p:nvPr/>
        </p:nvSpPr>
        <p:spPr>
          <a:xfrm>
            <a:off x="785813" y="2564048"/>
            <a:ext cx="1900238" cy="233958"/>
          </a:xfrm>
          <a:prstGeom prst="rect">
            <a:avLst/>
          </a:prstGeom>
          <a:noFill/>
          <a:ln/>
        </p:spPr>
        <p:txBody>
          <a:bodyPr wrap="square" lIns="0" tIns="0" rIns="0" bIns="0" rtlCol="0" anchor="t">
            <a:spAutoFit/>
          </a:bodyPr>
          <a:lstStyle/>
          <a:p>
            <a:pPr algn="l" indent="0" marL="0">
              <a:lnSpc>
                <a:spcPts val="1200"/>
              </a:lnSpc>
              <a:buNone/>
            </a:pPr>
            <a:r>
              <a:rPr lang="en-US" sz="942" dirty="0">
                <a:solidFill>
                  <a:srgbClr val="192A56"/>
                </a:solidFill>
              </a:rPr>
              <a:t>年金制度への不信</a:t>
            </a:r>
            <a:endParaRPr lang="en-US" sz="942" dirty="0"/>
          </a:p>
        </p:txBody>
      </p:sp>
      <p:sp>
        <p:nvSpPr>
          <p:cNvPr id="11" name="Text 7"/>
          <p:cNvSpPr/>
          <p:nvPr/>
        </p:nvSpPr>
        <p:spPr>
          <a:xfrm>
            <a:off x="785813" y="2883731"/>
            <a:ext cx="1900238" cy="233958"/>
          </a:xfrm>
          <a:prstGeom prst="rect">
            <a:avLst/>
          </a:prstGeom>
          <a:noFill/>
          <a:ln/>
        </p:spPr>
        <p:txBody>
          <a:bodyPr wrap="square" lIns="0" tIns="0" rIns="0" bIns="0" rtlCol="0" anchor="t">
            <a:spAutoFit/>
          </a:bodyPr>
          <a:lstStyle/>
          <a:p>
            <a:pPr algn="l" indent="0" marL="0">
              <a:lnSpc>
                <a:spcPts val="1200"/>
              </a:lnSpc>
              <a:buNone/>
            </a:pPr>
            <a:r>
              <a:rPr lang="en-US" sz="942" dirty="0">
                <a:solidFill>
                  <a:srgbClr val="192A56"/>
                </a:solidFill>
              </a:rPr>
              <a:t>医療・介護費の増加</a:t>
            </a:r>
            <a:endParaRPr lang="en-US" sz="942" dirty="0"/>
          </a:p>
        </p:txBody>
      </p:sp>
      <p:sp>
        <p:nvSpPr>
          <p:cNvPr id="12" name="Text 8"/>
          <p:cNvSpPr/>
          <p:nvPr/>
        </p:nvSpPr>
        <p:spPr>
          <a:xfrm>
            <a:off x="785813" y="3203414"/>
            <a:ext cx="1900238" cy="233958"/>
          </a:xfrm>
          <a:prstGeom prst="rect">
            <a:avLst/>
          </a:prstGeom>
          <a:noFill/>
          <a:ln/>
        </p:spPr>
        <p:txBody>
          <a:bodyPr wrap="square" lIns="0" tIns="0" rIns="0" bIns="0" rtlCol="0" anchor="t">
            <a:spAutoFit/>
          </a:bodyPr>
          <a:lstStyle/>
          <a:p>
            <a:pPr algn="l" indent="0" marL="0">
              <a:lnSpc>
                <a:spcPts val="1200"/>
              </a:lnSpc>
              <a:buNone/>
            </a:pPr>
            <a:r>
              <a:rPr lang="en-US" sz="942" dirty="0">
                <a:solidFill>
                  <a:srgbClr val="192A56"/>
                </a:solidFill>
              </a:rPr>
              <a:t>老後資金不足の恐怖</a:t>
            </a:r>
            <a:endParaRPr lang="en-US" sz="942" dirty="0"/>
          </a:p>
        </p:txBody>
      </p:sp>
      <p:sp>
        <p:nvSpPr>
          <p:cNvPr id="13" name="Shape 9"/>
          <p:cNvSpPr/>
          <p:nvPr/>
        </p:nvSpPr>
        <p:spPr>
          <a:xfrm>
            <a:off x="3186113" y="1999692"/>
            <a:ext cx="2328863" cy="1737717"/>
          </a:xfrm>
          <a:prstGeom prst="rect">
            <a:avLst/>
          </a:prstGeom>
          <a:solidFill>
            <a:srgbClr val="00A8FF"/>
          </a:solidFill>
          <a:ln/>
        </p:spPr>
      </p:sp>
      <p:sp>
        <p:nvSpPr>
          <p:cNvPr id="14" name="Text 10"/>
          <p:cNvSpPr/>
          <p:nvPr/>
        </p:nvSpPr>
        <p:spPr>
          <a:xfrm>
            <a:off x="3893344" y="2305087"/>
            <a:ext cx="914400" cy="328613"/>
          </a:xfrm>
          <a:prstGeom prst="rect">
            <a:avLst/>
          </a:prstGeom>
          <a:noFill/>
          <a:ln/>
        </p:spPr>
        <p:txBody>
          <a:bodyPr wrap="square" lIns="0" tIns="0" rIns="0" bIns="0" rtlCol="0" anchor="t">
            <a:spAutoFit/>
          </a:bodyPr>
          <a:lstStyle/>
          <a:p>
            <a:pPr algn="ctr" indent="0" marL="0">
              <a:lnSpc>
                <a:spcPts val="1100"/>
              </a:lnSpc>
              <a:buNone/>
            </a:pPr>
            <a:r>
              <a:rPr lang="en-US" sz="834" dirty="0">
                <a:solidFill>
                  <a:srgbClr val="FFFFFF">
                    <a:alpha val="90000"/>
                  </a:srgbClr>
                </a:solidFill>
              </a:rPr>
              <a:t>老後生活に</a:t>
            </a:r>
            <a:pPr algn="ctr" indent="0" marL="0">
              <a:lnSpc>
                <a:spcPts val="1100"/>
              </a:lnSpc>
              <a:buNone/>
            </a:pPr>
            <a:r>
              <a:rPr lang="en-US" sz="834" dirty="0">
                <a:solidFill>
                  <a:srgbClr val="FFFFFF">
                    <a:alpha val="90000"/>
                  </a:srgbClr>
                </a:solidFill>
              </a:rPr>
              <a:t>
</a:t>
            </a:r>
            <a:pPr algn="ctr" indent="0" marL="0">
              <a:lnSpc>
                <a:spcPts val="1100"/>
              </a:lnSpc>
              <a:buNone/>
            </a:pPr>
            <a:r>
              <a:rPr lang="en-US" sz="834" dirty="0">
                <a:solidFill>
                  <a:srgbClr val="FFFFFF">
                    <a:alpha val="90000"/>
                  </a:srgbClr>
                </a:solidFill>
              </a:rPr>
              <a:t>「不安を感じる」</a:t>
            </a:r>
            <a:endParaRPr lang="en-US" sz="834" dirty="0"/>
          </a:p>
        </p:txBody>
      </p:sp>
      <p:sp>
        <p:nvSpPr>
          <p:cNvPr id="15" name="Text 11"/>
          <p:cNvSpPr/>
          <p:nvPr/>
        </p:nvSpPr>
        <p:spPr>
          <a:xfrm>
            <a:off x="4007588" y="2705137"/>
            <a:ext cx="685884" cy="457200"/>
          </a:xfrm>
          <a:prstGeom prst="rect">
            <a:avLst/>
          </a:prstGeom>
          <a:noFill/>
          <a:ln/>
        </p:spPr>
        <p:txBody>
          <a:bodyPr wrap="none" lIns="0" tIns="0" rIns="0" bIns="0" rtlCol="0" anchor="t">
            <a:spAutoFit/>
          </a:bodyPr>
          <a:lstStyle/>
          <a:p>
            <a:pPr algn="ctr" indent="0" marL="0">
              <a:lnSpc>
                <a:spcPts val="3600"/>
              </a:lnSpc>
              <a:buNone/>
            </a:pPr>
            <a:r>
              <a:rPr lang="en-US" sz="3294" b="1" dirty="0">
                <a:solidFill>
                  <a:srgbClr val="FFFFFF"/>
                </a:solidFill>
              </a:rPr>
              <a:t>80</a:t>
            </a:r>
            <a:pPr algn="ctr" indent="0" marL="0">
              <a:lnSpc>
                <a:spcPts val="3600"/>
              </a:lnSpc>
              <a:buNone/>
            </a:pPr>
            <a:r>
              <a:rPr lang="en-US" sz="1193" b="1" dirty="0">
                <a:solidFill>
                  <a:srgbClr val="FFFFFF"/>
                </a:solidFill>
              </a:rPr>
              <a:t>%</a:t>
            </a:r>
            <a:endParaRPr lang="en-US" sz="3294" dirty="0"/>
          </a:p>
        </p:txBody>
      </p:sp>
      <p:sp>
        <p:nvSpPr>
          <p:cNvPr id="16" name="Text 12"/>
          <p:cNvSpPr/>
          <p:nvPr/>
        </p:nvSpPr>
        <p:spPr>
          <a:xfrm>
            <a:off x="4110503" y="3233775"/>
            <a:ext cx="480082" cy="126802"/>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FFFFFF">
                    <a:alpha val="90000"/>
                  </a:srgbClr>
                </a:solidFill>
              </a:rPr>
              <a:t>(内閣府調査)</a:t>
            </a:r>
            <a:endParaRPr lang="en-US" sz="621" dirty="0"/>
          </a:p>
        </p:txBody>
      </p:sp>
      <p:sp>
        <p:nvSpPr>
          <p:cNvPr id="17" name="Shape 13"/>
          <p:cNvSpPr/>
          <p:nvPr/>
        </p:nvSpPr>
        <p:spPr>
          <a:xfrm>
            <a:off x="571500" y="3951722"/>
            <a:ext cx="4943475" cy="800100"/>
          </a:xfrm>
          <a:prstGeom prst="rect">
            <a:avLst/>
          </a:prstGeom>
          <a:solidFill>
            <a:srgbClr val="FFFFFF"/>
          </a:solidFill>
          <a:ln w="18288">
            <a:solidFill>
              <a:srgbClr val="F0F0F0"/>
            </a:solidFill>
            <a:prstDash val="solid"/>
          </a:ln>
        </p:spPr>
      </p:sp>
      <p:sp>
        <p:nvSpPr>
          <p:cNvPr id="18" name="Shape 14"/>
          <p:cNvSpPr/>
          <p:nvPr/>
        </p:nvSpPr>
        <p:spPr>
          <a:xfrm>
            <a:off x="714375" y="3858853"/>
            <a:ext cx="1321175" cy="207169"/>
          </a:xfrm>
          <a:prstGeom prst="rect">
            <a:avLst/>
          </a:prstGeom>
          <a:solidFill>
            <a:srgbClr val="192A56"/>
          </a:solidFill>
          <a:ln/>
        </p:spPr>
      </p:sp>
      <p:sp>
        <p:nvSpPr>
          <p:cNvPr id="19" name="Text 15"/>
          <p:cNvSpPr/>
          <p:nvPr/>
        </p:nvSpPr>
        <p:spPr>
          <a:xfrm>
            <a:off x="714375" y="3858853"/>
            <a:ext cx="1321175" cy="207169"/>
          </a:xfrm>
          <a:prstGeom prst="rect">
            <a:avLst/>
          </a:prstGeom>
          <a:noFill/>
          <a:ln/>
        </p:spPr>
        <p:txBody>
          <a:bodyPr wrap="square" lIns="127508" tIns="42545" rIns="127508" bIns="42545" rtlCol="0" anchor="t">
            <a:spAutoFit/>
          </a:bodyPr>
          <a:lstStyle/>
          <a:p>
            <a:pPr algn="l" indent="0" marL="0">
              <a:lnSpc>
                <a:spcPts val="900"/>
              </a:lnSpc>
              <a:buNone/>
            </a:pPr>
            <a:r>
              <a:rPr lang="en-US" sz="683" b="1" dirty="0">
                <a:solidFill>
                  <a:srgbClr val="FFFFFF"/>
                </a:solidFill>
              </a:rPr>
              <a:t>Impact on Behavior</a:t>
            </a:r>
            <a:endParaRPr lang="en-US" sz="683" dirty="0"/>
          </a:p>
        </p:txBody>
      </p:sp>
      <p:sp>
        <p:nvSpPr>
          <p:cNvPr id="20" name="Text 16"/>
          <p:cNvSpPr/>
          <p:nvPr/>
        </p:nvSpPr>
        <p:spPr>
          <a:xfrm>
            <a:off x="728663" y="4123172"/>
            <a:ext cx="4629150" cy="457200"/>
          </a:xfrm>
          <a:prstGeom prst="rect">
            <a:avLst/>
          </a:prstGeom>
          <a:noFill/>
          <a:ln/>
        </p:spPr>
        <p:txBody>
          <a:bodyPr wrap="square" lIns="0" tIns="0" rIns="0" bIns="0" rtlCol="0" anchor="t">
            <a:spAutoFit/>
          </a:bodyPr>
          <a:lstStyle/>
          <a:p>
            <a:pPr algn="l" indent="0" marL="0">
              <a:lnSpc>
                <a:spcPts val="1800"/>
              </a:lnSpc>
              <a:buNone/>
            </a:pPr>
            <a:r>
              <a:rPr lang="en-US" sz="987" b="1" dirty="0">
                <a:solidFill>
                  <a:srgbClr val="192A56"/>
                </a:solidFill>
              </a:rPr>
              <a:t>不安が強まると、</a:t>
            </a:r>
            <a:pPr algn="l" indent="0" marL="0">
              <a:lnSpc>
                <a:spcPts val="1800"/>
              </a:lnSpc>
              <a:buNone/>
            </a:pPr>
            <a:r>
              <a:rPr lang="en-US" sz="987" b="1" dirty="0">
                <a:solidFill>
                  <a:srgbClr val="4834D4"/>
                </a:solidFill>
              </a:rPr>
              <a:t>「使わない」「減らさない」</a:t>
            </a:r>
            <a:pPr algn="l" indent="0" marL="0">
              <a:lnSpc>
                <a:spcPts val="1800"/>
              </a:lnSpc>
              <a:buNone/>
            </a:pPr>
            <a:r>
              <a:rPr lang="en-US" sz="987" b="1" dirty="0">
                <a:solidFill>
                  <a:srgbClr val="192A56"/>
                </a:solidFill>
              </a:rPr>
              <a:t>ことが最優先になる。</a:t>
            </a:r>
            <a:pPr algn="l" indent="0" marL="0">
              <a:lnSpc>
                <a:spcPts val="1800"/>
              </a:lnSpc>
              <a:buNone/>
            </a:pPr>
            <a:r>
              <a:rPr lang="en-US" sz="987" b="1" dirty="0">
                <a:solidFill>
                  <a:srgbClr val="192A56"/>
                </a:solidFill>
              </a:rPr>
              <a:t>
</a:t>
            </a:r>
            <a:pPr algn="l" indent="0" marL="0">
              <a:lnSpc>
                <a:spcPts val="1800"/>
              </a:lnSpc>
              <a:buNone/>
            </a:pPr>
            <a:r>
              <a:rPr lang="en-US" sz="987" b="1" dirty="0">
                <a:solidFill>
                  <a:srgbClr val="192A56"/>
                </a:solidFill>
              </a:rPr>
              <a:t> 結果、現在の生活の質を犠牲にしてでも貯蓄を続けてしまう。</a:t>
            </a:r>
            <a:endParaRPr lang="en-US" sz="987" dirty="0"/>
          </a:p>
        </p:txBody>
      </p:sp>
      <p:sp>
        <p:nvSpPr>
          <p:cNvPr id="21" name="Text 17"/>
          <p:cNvSpPr/>
          <p:nvPr/>
        </p:nvSpPr>
        <p:spPr>
          <a:xfrm>
            <a:off x="571500" y="4873823"/>
            <a:ext cx="1749493" cy="126802"/>
          </a:xfrm>
          <a:prstGeom prst="rect">
            <a:avLst/>
          </a:prstGeom>
          <a:noFill/>
          <a:ln/>
        </p:spPr>
        <p:txBody>
          <a:bodyPr wrap="none" lIns="0" tIns="0" rIns="0" bIns="0" rtlCol="0" anchor="t">
            <a:spAutoFit/>
          </a:bodyPr>
          <a:lstStyle/>
          <a:p>
            <a:pPr algn="l" indent="0" marL="0">
              <a:lnSpc>
                <a:spcPts val="800"/>
              </a:lnSpc>
              <a:buNone/>
            </a:pPr>
            <a:r>
              <a:rPr lang="en-US" sz="621" dirty="0">
                <a:solidFill>
                  <a:srgbClr val="888888"/>
                </a:solidFill>
              </a:rPr>
              <a:t>引用元：内閣府「国民生活に関する世論調査"</a:t>
            </a:r>
            <a:endParaRPr lang="en-US" sz="621" dirty="0"/>
          </a:p>
        </p:txBody>
      </p:sp>
      <p:pic>
        <p:nvPicPr>
          <p:cNvPr id="22" name="Image 2" descr="preencoded.png">    </p:cNvPr>
          <p:cNvPicPr>
            <a:picLocks noChangeAspect="1"/>
          </p:cNvPicPr>
          <p:nvPr/>
        </p:nvPicPr>
        <p:blipFill>
          <a:blip r:embed="rId3"/>
          <a:stretch>
            <a:fillRect/>
          </a:stretch>
        </p:blipFill>
        <p:spPr>
          <a:xfrm>
            <a:off x="5943600" y="0"/>
            <a:ext cx="32004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428625"/>
            <a:ext cx="8001000" cy="435769"/>
          </a:xfrm>
          <a:prstGeom prst="rect">
            <a:avLst/>
          </a:prstGeom>
          <a:noFill/>
          <a:ln/>
        </p:spPr>
        <p:txBody>
          <a:bodyPr wrap="none" lIns="0" tIns="0" rIns="0" bIns="0" rtlCol="0" anchor="t">
            <a:spAutoFit/>
          </a:bodyPr>
          <a:lstStyle/>
          <a:p>
            <a:pPr algn="l" indent="0" marL="0">
              <a:lnSpc>
                <a:spcPts val="2800"/>
              </a:lnSpc>
              <a:buNone/>
            </a:pPr>
            <a:r>
              <a:rPr lang="en-US" sz="2121" b="1" dirty="0">
                <a:solidFill>
                  <a:srgbClr val="192A56"/>
                </a:solidFill>
              </a:rPr>
              <a:t>貯蓄は安全か？</a:t>
            </a:r>
            <a:endParaRPr lang="en-US" sz="2121" dirty="0"/>
          </a:p>
        </p:txBody>
      </p:sp>
      <p:sp>
        <p:nvSpPr>
          <p:cNvPr id="4" name="Text 1"/>
          <p:cNvSpPr/>
          <p:nvPr/>
        </p:nvSpPr>
        <p:spPr>
          <a:xfrm>
            <a:off x="571500" y="935831"/>
            <a:ext cx="8001000" cy="250031"/>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4834D4"/>
                </a:solidFill>
              </a:rPr>
              <a:t>心理と現実のズレ：「額面」と「価値」</a:t>
            </a:r>
            <a:endParaRPr lang="en-US" sz="1193" dirty="0"/>
          </a:p>
        </p:txBody>
      </p:sp>
      <p:sp>
        <p:nvSpPr>
          <p:cNvPr id="5" name="Text 2"/>
          <p:cNvSpPr/>
          <p:nvPr/>
        </p:nvSpPr>
        <p:spPr>
          <a:xfrm>
            <a:off x="742950" y="1340960"/>
            <a:ext cx="3669013"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888888"/>
                </a:solidFill>
              </a:rPr>
              <a:t>Psychology (Illusion)</a:t>
            </a:r>
            <a:endParaRPr lang="en-US" sz="885" dirty="0"/>
          </a:p>
        </p:txBody>
      </p:sp>
      <p:sp>
        <p:nvSpPr>
          <p:cNvPr id="6" name="Text 3"/>
          <p:cNvSpPr/>
          <p:nvPr/>
        </p:nvSpPr>
        <p:spPr>
          <a:xfrm>
            <a:off x="742950" y="1551701"/>
            <a:ext cx="3669013" cy="250031"/>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192A56"/>
                </a:solidFill>
              </a:rPr>
              <a:t>「額面が減らない＝安全」</a:t>
            </a:r>
            <a:endParaRPr lang="en-US" sz="1193" dirty="0"/>
          </a:p>
        </p:txBody>
      </p:sp>
      <p:sp>
        <p:nvSpPr>
          <p:cNvPr id="7" name="Text 4"/>
          <p:cNvSpPr/>
          <p:nvPr/>
        </p:nvSpPr>
        <p:spPr>
          <a:xfrm>
            <a:off x="742950" y="1858882"/>
            <a:ext cx="3669013" cy="617153"/>
          </a:xfrm>
          <a:prstGeom prst="rect">
            <a:avLst/>
          </a:prstGeom>
          <a:noFill/>
          <a:ln/>
        </p:spPr>
        <p:txBody>
          <a:bodyPr wrap="square" lIns="0" tIns="0" rIns="0" bIns="0" rtlCol="0" anchor="t">
            <a:spAutoFit/>
          </a:bodyPr>
          <a:lstStyle/>
          <a:p>
            <a:pPr algn="l" indent="0" marL="0">
              <a:lnSpc>
                <a:spcPts val="1600"/>
              </a:lnSpc>
              <a:buNone/>
            </a:pPr>
            <a:r>
              <a:rPr lang="en-US" sz="942" dirty="0">
                <a:solidFill>
                  <a:srgbClr val="192A56"/>
                </a:solidFill>
              </a:rPr>
              <a:t>100万円は10年後も100万円。</a:t>
            </a:r>
            <a:pPr algn="l" indent="0" marL="0">
              <a:lnSpc>
                <a:spcPts val="1600"/>
              </a:lnSpc>
              <a:buNone/>
            </a:pPr>
            <a:r>
              <a:rPr lang="en-US" sz="942" dirty="0">
                <a:solidFill>
                  <a:srgbClr val="192A56"/>
                </a:solidFill>
              </a:rPr>
              <a:t>
</a:t>
            </a:r>
            <a:pPr algn="l" indent="0" marL="0">
              <a:lnSpc>
                <a:spcPts val="1600"/>
              </a:lnSpc>
              <a:buNone/>
            </a:pPr>
            <a:r>
              <a:rPr lang="en-US" sz="942" dirty="0">
                <a:solidFill>
                  <a:srgbClr val="192A56"/>
                </a:solidFill>
              </a:rPr>
              <a:t> 数字が変わらないため、</a:t>
            </a:r>
            <a:pPr algn="l" indent="0" marL="0">
              <a:lnSpc>
                <a:spcPts val="1600"/>
              </a:lnSpc>
              <a:buNone/>
            </a:pPr>
            <a:r>
              <a:rPr lang="en-US" sz="942" dirty="0">
                <a:solidFill>
                  <a:srgbClr val="192A56"/>
                </a:solidFill>
              </a:rPr>
              <a:t>
</a:t>
            </a:r>
            <a:pPr algn="l" indent="0" marL="0">
              <a:lnSpc>
                <a:spcPts val="1600"/>
              </a:lnSpc>
              <a:buNone/>
            </a:pPr>
            <a:r>
              <a:rPr lang="en-US" sz="942" dirty="0">
                <a:solidFill>
                  <a:srgbClr val="192A56"/>
                </a:solidFill>
              </a:rPr>
              <a:t> 安心感を持ってしまう（貨幣錯覚）。</a:t>
            </a:r>
            <a:endParaRPr lang="en-US" sz="942" dirty="0"/>
          </a:p>
        </p:txBody>
      </p:sp>
      <p:sp>
        <p:nvSpPr>
          <p:cNvPr id="8" name="Text 5"/>
          <p:cNvSpPr/>
          <p:nvPr/>
        </p:nvSpPr>
        <p:spPr>
          <a:xfrm>
            <a:off x="742950" y="2590335"/>
            <a:ext cx="3669013"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4834D4"/>
                </a:solidFill>
              </a:rPr>
              <a:t>Reality (Risk)</a:t>
            </a:r>
            <a:endParaRPr lang="en-US" sz="885" dirty="0"/>
          </a:p>
        </p:txBody>
      </p:sp>
      <p:sp>
        <p:nvSpPr>
          <p:cNvPr id="9" name="Text 6"/>
          <p:cNvSpPr/>
          <p:nvPr/>
        </p:nvSpPr>
        <p:spPr>
          <a:xfrm>
            <a:off x="742950" y="2801076"/>
            <a:ext cx="3669013" cy="250031"/>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192A56"/>
                </a:solidFill>
              </a:rPr>
              <a:t>インフレで価値が目減り</a:t>
            </a:r>
            <a:endParaRPr lang="en-US" sz="1193" dirty="0"/>
          </a:p>
        </p:txBody>
      </p:sp>
      <p:sp>
        <p:nvSpPr>
          <p:cNvPr id="10" name="Text 7"/>
          <p:cNvSpPr/>
          <p:nvPr/>
        </p:nvSpPr>
        <p:spPr>
          <a:xfrm>
            <a:off x="742950" y="3122544"/>
            <a:ext cx="1285903" cy="175022"/>
          </a:xfrm>
          <a:prstGeom prst="rect">
            <a:avLst/>
          </a:prstGeom>
          <a:noFill/>
          <a:ln/>
        </p:spPr>
        <p:txBody>
          <a:bodyPr wrap="none" lIns="0" tIns="0" rIns="0" bIns="0" rtlCol="0" anchor="t">
            <a:spAutoFit/>
          </a:bodyPr>
          <a:lstStyle/>
          <a:p>
            <a:pPr algn="l" indent="0" marL="0">
              <a:lnSpc>
                <a:spcPts val="1600"/>
              </a:lnSpc>
              <a:buNone/>
            </a:pPr>
            <a:r>
              <a:rPr lang="en-US" sz="942" dirty="0">
                <a:solidFill>
                  <a:srgbClr val="192A56"/>
                </a:solidFill>
              </a:rPr>
              <a:t>物の値段が上がれば、</a:t>
            </a:r>
            <a:endParaRPr lang="en-US" sz="942" dirty="0"/>
          </a:p>
        </p:txBody>
      </p:sp>
      <p:sp>
        <p:nvSpPr>
          <p:cNvPr id="11" name="Text 8"/>
          <p:cNvSpPr/>
          <p:nvPr/>
        </p:nvSpPr>
        <p:spPr>
          <a:xfrm>
            <a:off x="742950" y="3328262"/>
            <a:ext cx="1667787" cy="175022"/>
          </a:xfrm>
          <a:prstGeom prst="rect">
            <a:avLst/>
          </a:prstGeom>
          <a:noFill/>
          <a:ln/>
        </p:spPr>
        <p:txBody>
          <a:bodyPr wrap="none" lIns="0" tIns="0" rIns="0" bIns="0" rtlCol="0" anchor="t">
            <a:spAutoFit/>
          </a:bodyPr>
          <a:lstStyle/>
          <a:p>
            <a:pPr algn="l" indent="0" marL="0">
              <a:lnSpc>
                <a:spcPts val="1600"/>
              </a:lnSpc>
              <a:buNone/>
            </a:pPr>
            <a:r>
              <a:rPr lang="en-US" sz="942" dirty="0">
                <a:solidFill>
                  <a:srgbClr val="192A56"/>
                </a:solidFill>
              </a:rPr>
              <a:t>同じ金額で買える量は減る。</a:t>
            </a:r>
            <a:endParaRPr lang="en-US" sz="942" dirty="0"/>
          </a:p>
        </p:txBody>
      </p:sp>
      <p:sp>
        <p:nvSpPr>
          <p:cNvPr id="12" name="Shape 9"/>
          <p:cNvSpPr/>
          <p:nvPr/>
        </p:nvSpPr>
        <p:spPr>
          <a:xfrm>
            <a:off x="742950" y="3576842"/>
            <a:ext cx="3669013" cy="1011510"/>
          </a:xfrm>
          <a:prstGeom prst="rect">
            <a:avLst/>
          </a:prstGeom>
          <a:solidFill>
            <a:srgbClr val="E1E5F2"/>
          </a:solidFill>
          <a:ln/>
        </p:spPr>
      </p:sp>
      <p:sp>
        <p:nvSpPr>
          <p:cNvPr id="13" name="Text 10"/>
          <p:cNvSpPr/>
          <p:nvPr/>
        </p:nvSpPr>
        <p:spPr>
          <a:xfrm>
            <a:off x="828675" y="3662567"/>
            <a:ext cx="3497563" cy="182863"/>
          </a:xfrm>
          <a:prstGeom prst="rect">
            <a:avLst/>
          </a:prstGeom>
          <a:noFill/>
          <a:ln/>
        </p:spPr>
        <p:txBody>
          <a:bodyPr wrap="none" lIns="0" tIns="0" rIns="0" bIns="0" rtlCol="0" anchor="t">
            <a:spAutoFit/>
          </a:bodyPr>
          <a:lstStyle/>
          <a:p>
            <a:pPr algn="l" indent="0" marL="0">
              <a:lnSpc>
                <a:spcPts val="1400"/>
              </a:lnSpc>
              <a:buNone/>
            </a:pPr>
            <a:r>
              <a:rPr lang="en-US" sz="784" b="1" dirty="0">
                <a:solidFill>
                  <a:srgbClr val="192A56"/>
                </a:solidFill>
              </a:rPr>
              <a:t>インフレ率2%が10年続くと...</a:t>
            </a:r>
            <a:endParaRPr lang="en-US" sz="784" dirty="0"/>
          </a:p>
        </p:txBody>
      </p:sp>
      <p:sp>
        <p:nvSpPr>
          <p:cNvPr id="14" name="Text 11"/>
          <p:cNvSpPr/>
          <p:nvPr/>
        </p:nvSpPr>
        <p:spPr>
          <a:xfrm>
            <a:off x="828675" y="4040098"/>
            <a:ext cx="245176" cy="194667"/>
          </a:xfrm>
          <a:prstGeom prst="rect">
            <a:avLst/>
          </a:prstGeom>
          <a:noFill/>
          <a:ln/>
        </p:spPr>
        <p:txBody>
          <a:bodyPr wrap="none" lIns="0" tIns="0" rIns="0" bIns="0" rtlCol="0" anchor="t">
            <a:spAutoFit/>
          </a:bodyPr>
          <a:lstStyle/>
          <a:p>
            <a:pPr algn="l" indent="0" marL="0">
              <a:lnSpc>
                <a:spcPts val="1800"/>
              </a:lnSpc>
              <a:buNone/>
            </a:pPr>
            <a:r>
              <a:rPr lang="en-US" sz="987" b="1" dirty="0">
                <a:solidFill>
                  <a:srgbClr val="4834D4"/>
                </a:solidFill>
              </a:rPr>
              <a:t>100</a:t>
            </a:r>
            <a:endParaRPr lang="en-US" sz="987" dirty="0"/>
          </a:p>
        </p:txBody>
      </p:sp>
      <p:sp>
        <p:nvSpPr>
          <p:cNvPr id="15" name="Text 12"/>
          <p:cNvSpPr/>
          <p:nvPr/>
        </p:nvSpPr>
        <p:spPr>
          <a:xfrm>
            <a:off x="1073851" y="4040098"/>
            <a:ext cx="285750" cy="194667"/>
          </a:xfrm>
          <a:prstGeom prst="rect">
            <a:avLst/>
          </a:prstGeom>
          <a:noFill/>
          <a:ln/>
        </p:spPr>
        <p:txBody>
          <a:bodyPr wrap="none" lIns="0" tIns="0" rIns="0" bIns="0" rtlCol="0" anchor="t">
            <a:spAutoFit/>
          </a:bodyPr>
          <a:lstStyle/>
          <a:p>
            <a:pPr algn="l" indent="0" marL="0">
              <a:lnSpc>
                <a:spcPts val="1800"/>
              </a:lnSpc>
              <a:buNone/>
            </a:pPr>
            <a:r>
              <a:rPr lang="en-US" sz="987" b="1" dirty="0">
                <a:solidFill>
                  <a:srgbClr val="4834D4"/>
                </a:solidFill>
              </a:rPr>
              <a:t>万円</a:t>
            </a:r>
            <a:endParaRPr lang="en-US" sz="987" dirty="0"/>
          </a:p>
        </p:txBody>
      </p:sp>
      <p:pic>
        <p:nvPicPr>
          <p:cNvPr id="16" name="Image 1" descr="preencoded.png">    </p:cNvPr>
          <p:cNvPicPr>
            <a:picLocks noChangeAspect="1"/>
          </p:cNvPicPr>
          <p:nvPr/>
        </p:nvPicPr>
        <p:blipFill>
          <a:blip r:embed="rId2"/>
          <a:stretch>
            <a:fillRect/>
          </a:stretch>
        </p:blipFill>
        <p:spPr>
          <a:xfrm>
            <a:off x="1426490" y="4066887"/>
            <a:ext cx="125016" cy="142875"/>
          </a:xfrm>
          <a:prstGeom prst="rect">
            <a:avLst/>
          </a:prstGeom>
        </p:spPr>
      </p:pic>
      <p:sp>
        <p:nvSpPr>
          <p:cNvPr id="17" name="Text 13"/>
          <p:cNvSpPr/>
          <p:nvPr/>
        </p:nvSpPr>
        <p:spPr>
          <a:xfrm>
            <a:off x="1551505" y="4040098"/>
            <a:ext cx="200611" cy="194667"/>
          </a:xfrm>
          <a:prstGeom prst="rect">
            <a:avLst/>
          </a:prstGeom>
          <a:noFill/>
          <a:ln/>
        </p:spPr>
        <p:txBody>
          <a:bodyPr wrap="none" lIns="0" tIns="0" rIns="0" bIns="0" rtlCol="0" anchor="t">
            <a:spAutoFit/>
          </a:bodyPr>
          <a:lstStyle/>
          <a:p>
            <a:pPr algn="l" indent="0" marL="0">
              <a:lnSpc>
                <a:spcPts val="1800"/>
              </a:lnSpc>
              <a:buNone/>
            </a:pPr>
            <a:r>
              <a:rPr lang="en-US" sz="987" b="1" dirty="0">
                <a:solidFill>
                  <a:srgbClr val="4834D4"/>
                </a:solidFill>
              </a:rPr>
              <a:t>82</a:t>
            </a:r>
            <a:endParaRPr lang="en-US" sz="987" dirty="0"/>
          </a:p>
        </p:txBody>
      </p:sp>
      <p:sp>
        <p:nvSpPr>
          <p:cNvPr id="18" name="Text 14"/>
          <p:cNvSpPr/>
          <p:nvPr/>
        </p:nvSpPr>
        <p:spPr>
          <a:xfrm>
            <a:off x="1752116" y="4040098"/>
            <a:ext cx="285750" cy="194667"/>
          </a:xfrm>
          <a:prstGeom prst="rect">
            <a:avLst/>
          </a:prstGeom>
          <a:noFill/>
          <a:ln/>
        </p:spPr>
        <p:txBody>
          <a:bodyPr wrap="none" lIns="0" tIns="0" rIns="0" bIns="0" rtlCol="0" anchor="t">
            <a:spAutoFit/>
          </a:bodyPr>
          <a:lstStyle/>
          <a:p>
            <a:pPr algn="l" indent="0" marL="0">
              <a:lnSpc>
                <a:spcPts val="1800"/>
              </a:lnSpc>
              <a:buNone/>
            </a:pPr>
            <a:r>
              <a:rPr lang="en-US" sz="987" b="1" dirty="0">
                <a:solidFill>
                  <a:srgbClr val="4834D4"/>
                </a:solidFill>
              </a:rPr>
              <a:t>万円</a:t>
            </a:r>
            <a:endParaRPr lang="en-US" sz="987" dirty="0"/>
          </a:p>
        </p:txBody>
      </p:sp>
      <p:sp>
        <p:nvSpPr>
          <p:cNvPr id="19" name="Text 15"/>
          <p:cNvSpPr/>
          <p:nvPr/>
        </p:nvSpPr>
        <p:spPr>
          <a:xfrm>
            <a:off x="828675" y="4342619"/>
            <a:ext cx="3497563" cy="160009"/>
          </a:xfrm>
          <a:prstGeom prst="rect">
            <a:avLst/>
          </a:prstGeom>
          <a:noFill/>
          <a:ln/>
        </p:spPr>
        <p:txBody>
          <a:bodyPr wrap="none" lIns="0" tIns="0" rIns="0" bIns="0" rtlCol="0" anchor="t">
            <a:spAutoFit/>
          </a:bodyPr>
          <a:lstStyle/>
          <a:p>
            <a:pPr algn="l" indent="0" marL="0">
              <a:lnSpc>
                <a:spcPts val="1300"/>
              </a:lnSpc>
              <a:buNone/>
            </a:pPr>
            <a:r>
              <a:rPr lang="en-US" sz="727" dirty="0">
                <a:solidFill>
                  <a:srgbClr val="192A56"/>
                </a:solidFill>
              </a:rPr>
              <a:t>相当の実質価値に低下</a:t>
            </a:r>
            <a:endParaRPr lang="en-US" sz="727" dirty="0"/>
          </a:p>
        </p:txBody>
      </p:sp>
      <p:sp>
        <p:nvSpPr>
          <p:cNvPr id="20" name="Shape 16"/>
          <p:cNvSpPr/>
          <p:nvPr/>
        </p:nvSpPr>
        <p:spPr>
          <a:xfrm>
            <a:off x="4571972" y="1328738"/>
            <a:ext cx="4000500" cy="1857375"/>
          </a:xfrm>
          <a:prstGeom prst="rect">
            <a:avLst/>
          </a:prstGeom>
          <a:solidFill>
            <a:srgbClr val="FFFFFF"/>
          </a:solidFill>
          <a:ln/>
        </p:spPr>
      </p:sp>
      <p:pic>
        <p:nvPicPr>
          <p:cNvPr id="21" name="Image 2" descr="preencoded.png">    </p:cNvPr>
          <p:cNvPicPr>
            <a:picLocks noChangeAspect="1"/>
          </p:cNvPicPr>
          <p:nvPr/>
        </p:nvPicPr>
        <p:blipFill>
          <a:blip r:embed="rId3"/>
          <a:stretch>
            <a:fillRect/>
          </a:stretch>
        </p:blipFill>
        <p:spPr>
          <a:xfrm>
            <a:off x="4571972" y="1328738"/>
            <a:ext cx="4000500" cy="1857375"/>
          </a:xfrm>
          <a:prstGeom prst="rect">
            <a:avLst/>
          </a:prstGeom>
        </p:spPr>
      </p:pic>
      <p:pic>
        <p:nvPicPr>
          <p:cNvPr id="22" name="Image 3" descr="preencoded.png">    </p:cNvPr>
          <p:cNvPicPr>
            <a:picLocks noChangeAspect="1"/>
          </p:cNvPicPr>
          <p:nvPr/>
        </p:nvPicPr>
        <p:blipFill>
          <a:blip r:embed="rId4">
            <a:alphaModFix amt="90000"/>
          </a:blip>
          <a:stretch>
            <a:fillRect/>
          </a:stretch>
        </p:blipFill>
        <p:spPr>
          <a:xfrm>
            <a:off x="4571972" y="3286125"/>
            <a:ext cx="4000500" cy="571500"/>
          </a:xfrm>
          <a:prstGeom prst="rect">
            <a:avLst/>
          </a:prstGeom>
        </p:spPr>
      </p:pic>
      <p:sp>
        <p:nvSpPr>
          <p:cNvPr id="23" name="Text 17"/>
          <p:cNvSpPr/>
          <p:nvPr/>
        </p:nvSpPr>
        <p:spPr>
          <a:xfrm>
            <a:off x="4571972" y="3914775"/>
            <a:ext cx="4000500" cy="126802"/>
          </a:xfrm>
          <a:prstGeom prst="rect">
            <a:avLst/>
          </a:prstGeom>
          <a:noFill/>
          <a:ln/>
        </p:spPr>
        <p:txBody>
          <a:bodyPr wrap="none" lIns="0" tIns="0" rIns="0" bIns="0" rtlCol="0" anchor="t">
            <a:spAutoFit/>
          </a:bodyPr>
          <a:lstStyle/>
          <a:p>
            <a:pPr algn="r" indent="0" marL="0">
              <a:lnSpc>
                <a:spcPts val="800"/>
              </a:lnSpc>
              <a:buNone/>
            </a:pPr>
            <a:r>
              <a:rPr lang="en-US" sz="621" dirty="0">
                <a:solidFill>
                  <a:srgbClr val="888888"/>
                </a:solidFill>
              </a:rPr>
              <a:t>引用元：日本銀行「物価と実質購買力」、総務省統計局「消費者物価指数"</a:t>
            </a:r>
            <a:endParaRPr lang="en-US" sz="62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628650"/>
            <a:ext cx="4629150" cy="720068"/>
          </a:xfrm>
          <a:prstGeom prst="rect">
            <a:avLst/>
          </a:prstGeom>
          <a:noFill/>
          <a:ln/>
        </p:spPr>
        <p:txBody>
          <a:bodyPr wrap="square" lIns="0" tIns="0" rIns="0" bIns="0" rtlCol="0" anchor="t">
            <a:spAutoFit/>
          </a:bodyPr>
          <a:lstStyle/>
          <a:p>
            <a:pPr algn="l" indent="0" marL="0">
              <a:lnSpc>
                <a:spcPts val="2800"/>
              </a:lnSpc>
              <a:buNone/>
            </a:pPr>
            <a:r>
              <a:rPr lang="en-US" sz="2121" b="1" dirty="0">
                <a:solidFill>
                  <a:srgbClr val="192A56"/>
                </a:solidFill>
              </a:rPr>
              <a:t>行動経済学から見た</a:t>
            </a:r>
            <a:pPr algn="l" indent="0" marL="0">
              <a:lnSpc>
                <a:spcPts val="2800"/>
              </a:lnSpc>
              <a:buNone/>
            </a:pPr>
            <a:r>
              <a:rPr lang="en-US" sz="2121" b="1" dirty="0">
                <a:solidFill>
                  <a:srgbClr val="192A56"/>
                </a:solidFill>
              </a:rPr>
              <a:t>
</a:t>
            </a:r>
            <a:pPr algn="l" indent="0" marL="0">
              <a:lnSpc>
                <a:spcPts val="2800"/>
              </a:lnSpc>
              <a:buNone/>
            </a:pPr>
            <a:r>
              <a:rPr lang="en-US" sz="2121" b="1" dirty="0">
                <a:solidFill>
                  <a:srgbClr val="192A56"/>
                </a:solidFill>
              </a:rPr>
              <a:t>「対処法」</a:t>
            </a:r>
            <a:endParaRPr lang="en-US" sz="2121" dirty="0"/>
          </a:p>
        </p:txBody>
      </p:sp>
      <p:sp>
        <p:nvSpPr>
          <p:cNvPr id="4" name="Text 1"/>
          <p:cNvSpPr/>
          <p:nvPr/>
        </p:nvSpPr>
        <p:spPr>
          <a:xfrm>
            <a:off x="571500" y="1420155"/>
            <a:ext cx="4629150"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4834D4"/>
                </a:solidFill>
              </a:rPr>
              <a:t>心理バイアスを前提にした行動設計</a:t>
            </a:r>
            <a:endParaRPr lang="en-US" sz="1090" dirty="0"/>
          </a:p>
        </p:txBody>
      </p:sp>
      <p:sp>
        <p:nvSpPr>
          <p:cNvPr id="5" name="Shape 2"/>
          <p:cNvSpPr/>
          <p:nvPr/>
        </p:nvSpPr>
        <p:spPr>
          <a:xfrm>
            <a:off x="571500" y="1932719"/>
            <a:ext cx="4629150" cy="642938"/>
          </a:xfrm>
          <a:prstGeom prst="rect">
            <a:avLst/>
          </a:prstGeom>
          <a:solidFill>
            <a:srgbClr val="F0F4F8"/>
          </a:solidFill>
          <a:ln/>
        </p:spPr>
      </p:sp>
      <p:sp>
        <p:nvSpPr>
          <p:cNvPr id="6" name="Shape 3"/>
          <p:cNvSpPr/>
          <p:nvPr/>
        </p:nvSpPr>
        <p:spPr>
          <a:xfrm>
            <a:off x="571500" y="1932719"/>
            <a:ext cx="35719" cy="642938"/>
          </a:xfrm>
          <a:prstGeom prst="rect">
            <a:avLst/>
          </a:prstGeom>
          <a:solidFill>
            <a:srgbClr val="192A56"/>
          </a:solidFill>
          <a:ln/>
        </p:spPr>
      </p:sp>
      <p:sp>
        <p:nvSpPr>
          <p:cNvPr id="7" name="Text 4"/>
          <p:cNvSpPr/>
          <p:nvPr/>
        </p:nvSpPr>
        <p:spPr>
          <a:xfrm>
            <a:off x="571500" y="1932719"/>
            <a:ext cx="4629150" cy="642938"/>
          </a:xfrm>
          <a:prstGeom prst="rect">
            <a:avLst/>
          </a:prstGeom>
          <a:noFill/>
          <a:ln/>
        </p:spPr>
        <p:txBody>
          <a:bodyPr wrap="square" lIns="136017" tIns="136017" rIns="136017" bIns="136017" rtlCol="0" anchor="t">
            <a:spAutoFit/>
          </a:bodyPr>
          <a:lstStyle/>
          <a:p>
            <a:pPr algn="l" indent="0" marL="0">
              <a:lnSpc>
                <a:spcPts val="1400"/>
              </a:lnSpc>
              <a:buNone/>
            </a:pPr>
            <a:r>
              <a:rPr lang="en-US" sz="987" b="1" dirty="0">
                <a:solidFill>
                  <a:srgbClr val="192A56"/>
                </a:solidFill>
              </a:rPr>
              <a:t>バイアスを無理に消そうとするのではなく、</a:t>
            </a:r>
            <a:pPr algn="l" indent="0" marL="0">
              <a:lnSpc>
                <a:spcPts val="1400"/>
              </a:lnSpc>
              <a:buNone/>
            </a:pPr>
            <a:r>
              <a:rPr lang="en-US" sz="987" b="1" dirty="0">
                <a:solidFill>
                  <a:srgbClr val="192A56"/>
                </a:solidFill>
              </a:rPr>
              <a:t>
</a:t>
            </a:r>
            <a:pPr algn="l" indent="0" marL="0">
              <a:lnSpc>
                <a:spcPts val="1400"/>
              </a:lnSpc>
              <a:buNone/>
            </a:pPr>
            <a:r>
              <a:rPr lang="en-US" sz="987" b="1" dirty="0">
                <a:solidFill>
                  <a:srgbClr val="4834D4"/>
                </a:solidFill>
              </a:rPr>
              <a:t>「感情に左右されない仕組み」</a:t>
            </a:r>
            <a:pPr algn="l" indent="0" marL="0">
              <a:lnSpc>
                <a:spcPts val="1400"/>
              </a:lnSpc>
              <a:buNone/>
            </a:pPr>
            <a:r>
              <a:rPr lang="en-US" sz="987" b="1" dirty="0">
                <a:solidFill>
                  <a:srgbClr val="192A56"/>
                </a:solidFill>
              </a:rPr>
              <a:t>を作ることが重要。</a:t>
            </a:r>
            <a:endParaRPr lang="en-US" sz="987" dirty="0"/>
          </a:p>
        </p:txBody>
      </p:sp>
      <p:sp>
        <p:nvSpPr>
          <p:cNvPr id="8" name="Shape 5"/>
          <p:cNvSpPr/>
          <p:nvPr/>
        </p:nvSpPr>
        <p:spPr>
          <a:xfrm>
            <a:off x="571500" y="2789969"/>
            <a:ext cx="428625" cy="428625"/>
          </a:xfrm>
          <a:prstGeom prst="rect">
            <a:avLst/>
          </a:prstGeom>
          <a:solidFill>
            <a:srgbClr val="4834D4"/>
          </a:solidFill>
          <a:ln/>
        </p:spPr>
      </p:sp>
      <p:pic>
        <p:nvPicPr>
          <p:cNvPr id="9" name="Image 1" descr="preencoded.png">    </p:cNvPr>
          <p:cNvPicPr>
            <a:picLocks noChangeAspect="1"/>
          </p:cNvPicPr>
          <p:nvPr/>
        </p:nvPicPr>
        <p:blipFill>
          <a:blip r:embed="rId2"/>
          <a:stretch>
            <a:fillRect/>
          </a:stretch>
        </p:blipFill>
        <p:spPr>
          <a:xfrm>
            <a:off x="700088" y="2918557"/>
            <a:ext cx="171450" cy="171450"/>
          </a:xfrm>
          <a:prstGeom prst="rect">
            <a:avLst/>
          </a:prstGeom>
        </p:spPr>
      </p:pic>
      <p:sp>
        <p:nvSpPr>
          <p:cNvPr id="10" name="Text 6"/>
          <p:cNvSpPr/>
          <p:nvPr/>
        </p:nvSpPr>
        <p:spPr>
          <a:xfrm>
            <a:off x="1128713" y="2789969"/>
            <a:ext cx="4071938"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92A56"/>
                </a:solidFill>
              </a:rPr>
              <a:t>不安をゼロにしようとしない</a:t>
            </a:r>
            <a:endParaRPr lang="en-US" sz="1090" dirty="0"/>
          </a:p>
        </p:txBody>
      </p:sp>
      <p:sp>
        <p:nvSpPr>
          <p:cNvPr id="11" name="Text 7"/>
          <p:cNvSpPr/>
          <p:nvPr/>
        </p:nvSpPr>
        <p:spPr>
          <a:xfrm>
            <a:off x="1128713" y="3059646"/>
            <a:ext cx="4071938" cy="360034"/>
          </a:xfrm>
          <a:prstGeom prst="rect">
            <a:avLst/>
          </a:prstGeom>
          <a:noFill/>
          <a:ln/>
        </p:spPr>
        <p:txBody>
          <a:bodyPr wrap="square" lIns="0" tIns="0" rIns="0" bIns="0" rtlCol="0" anchor="t">
            <a:spAutoFit/>
          </a:bodyPr>
          <a:lstStyle/>
          <a:p>
            <a:pPr algn="l" indent="0" marL="0">
              <a:lnSpc>
                <a:spcPts val="1400"/>
              </a:lnSpc>
              <a:buNone/>
            </a:pPr>
            <a:r>
              <a:rPr lang="en-US" sz="942" dirty="0">
                <a:solidFill>
                  <a:srgbClr val="555555"/>
                </a:solidFill>
              </a:rPr>
              <a:t>完全な安心を求めるのではなく、許容できるリスクレベルを設定する。</a:t>
            </a:r>
            <a:endParaRPr lang="en-US" sz="942" dirty="0"/>
          </a:p>
        </p:txBody>
      </p:sp>
      <p:sp>
        <p:nvSpPr>
          <p:cNvPr id="12" name="Shape 8"/>
          <p:cNvSpPr/>
          <p:nvPr/>
        </p:nvSpPr>
        <p:spPr>
          <a:xfrm>
            <a:off x="571500" y="3548267"/>
            <a:ext cx="428625" cy="428625"/>
          </a:xfrm>
          <a:prstGeom prst="rect">
            <a:avLst/>
          </a:prstGeom>
          <a:solidFill>
            <a:srgbClr val="4834D4"/>
          </a:solidFill>
          <a:ln/>
        </p:spPr>
      </p:sp>
      <p:pic>
        <p:nvPicPr>
          <p:cNvPr id="13" name="Image 2" descr="preencoded.png">    </p:cNvPr>
          <p:cNvPicPr>
            <a:picLocks noChangeAspect="1"/>
          </p:cNvPicPr>
          <p:nvPr/>
        </p:nvPicPr>
        <p:blipFill>
          <a:blip r:embed="rId3"/>
          <a:stretch>
            <a:fillRect/>
          </a:stretch>
        </p:blipFill>
        <p:spPr>
          <a:xfrm>
            <a:off x="700088" y="3676855"/>
            <a:ext cx="171450" cy="171450"/>
          </a:xfrm>
          <a:prstGeom prst="rect">
            <a:avLst/>
          </a:prstGeom>
        </p:spPr>
      </p:pic>
      <p:sp>
        <p:nvSpPr>
          <p:cNvPr id="14" name="Text 9"/>
          <p:cNvSpPr/>
          <p:nvPr/>
        </p:nvSpPr>
        <p:spPr>
          <a:xfrm>
            <a:off x="1128713" y="3548267"/>
            <a:ext cx="4071938"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92A56"/>
                </a:solidFill>
              </a:rPr>
              <a:t>一気に変えず、小さく始める</a:t>
            </a:r>
            <a:endParaRPr lang="en-US" sz="1090" dirty="0"/>
          </a:p>
        </p:txBody>
      </p:sp>
      <p:sp>
        <p:nvSpPr>
          <p:cNvPr id="15" name="Text 10"/>
          <p:cNvSpPr/>
          <p:nvPr/>
        </p:nvSpPr>
        <p:spPr>
          <a:xfrm>
            <a:off x="1128713" y="3817944"/>
            <a:ext cx="4071938" cy="180017"/>
          </a:xfrm>
          <a:prstGeom prst="rect">
            <a:avLst/>
          </a:prstGeom>
          <a:noFill/>
          <a:ln/>
        </p:spPr>
        <p:txBody>
          <a:bodyPr wrap="none" lIns="0" tIns="0" rIns="0" bIns="0" rtlCol="0" anchor="t">
            <a:spAutoFit/>
          </a:bodyPr>
          <a:lstStyle/>
          <a:p>
            <a:pPr algn="l" indent="0" marL="0">
              <a:lnSpc>
                <a:spcPts val="1400"/>
              </a:lnSpc>
              <a:buNone/>
            </a:pPr>
            <a:r>
              <a:rPr lang="en-US" sz="942" dirty="0">
                <a:solidFill>
                  <a:srgbClr val="555555"/>
                </a:solidFill>
              </a:rPr>
              <a:t>毎月一定額の自動積立で、心理的な抵抗（損失回避）を減らす。</a:t>
            </a:r>
            <a:endParaRPr lang="en-US" sz="942" dirty="0"/>
          </a:p>
        </p:txBody>
      </p:sp>
      <p:sp>
        <p:nvSpPr>
          <p:cNvPr id="16" name="Shape 11"/>
          <p:cNvSpPr/>
          <p:nvPr/>
        </p:nvSpPr>
        <p:spPr>
          <a:xfrm>
            <a:off x="571500" y="4126548"/>
            <a:ext cx="428625" cy="428625"/>
          </a:xfrm>
          <a:prstGeom prst="rect">
            <a:avLst/>
          </a:prstGeom>
          <a:solidFill>
            <a:srgbClr val="4834D4"/>
          </a:solidFill>
          <a:ln/>
        </p:spPr>
      </p:sp>
      <p:pic>
        <p:nvPicPr>
          <p:cNvPr id="17" name="Image 3" descr="preencoded.png">    </p:cNvPr>
          <p:cNvPicPr>
            <a:picLocks noChangeAspect="1"/>
          </p:cNvPicPr>
          <p:nvPr/>
        </p:nvPicPr>
        <p:blipFill>
          <a:blip r:embed="rId4"/>
          <a:stretch>
            <a:fillRect/>
          </a:stretch>
        </p:blipFill>
        <p:spPr>
          <a:xfrm>
            <a:off x="678656" y="4255136"/>
            <a:ext cx="214313" cy="171450"/>
          </a:xfrm>
          <a:prstGeom prst="rect">
            <a:avLst/>
          </a:prstGeom>
        </p:spPr>
      </p:pic>
      <p:sp>
        <p:nvSpPr>
          <p:cNvPr id="18" name="Text 12"/>
          <p:cNvSpPr/>
          <p:nvPr/>
        </p:nvSpPr>
        <p:spPr>
          <a:xfrm>
            <a:off x="1128713" y="4126548"/>
            <a:ext cx="4071938" cy="226814"/>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92A56"/>
                </a:solidFill>
              </a:rPr>
              <a:t>「考えなくても続く形」を作る</a:t>
            </a:r>
            <a:endParaRPr lang="en-US" sz="1090" dirty="0"/>
          </a:p>
        </p:txBody>
      </p:sp>
      <p:sp>
        <p:nvSpPr>
          <p:cNvPr id="19" name="Text 13"/>
          <p:cNvSpPr/>
          <p:nvPr/>
        </p:nvSpPr>
        <p:spPr>
          <a:xfrm>
            <a:off x="1128713" y="4396225"/>
            <a:ext cx="4071938" cy="180017"/>
          </a:xfrm>
          <a:prstGeom prst="rect">
            <a:avLst/>
          </a:prstGeom>
          <a:noFill/>
          <a:ln/>
        </p:spPr>
        <p:txBody>
          <a:bodyPr wrap="none" lIns="0" tIns="0" rIns="0" bIns="0" rtlCol="0" anchor="t">
            <a:spAutoFit/>
          </a:bodyPr>
          <a:lstStyle/>
          <a:p>
            <a:pPr algn="l" indent="0" marL="0">
              <a:lnSpc>
                <a:spcPts val="1400"/>
              </a:lnSpc>
              <a:buNone/>
            </a:pPr>
            <a:r>
              <a:rPr lang="en-US" sz="942" dirty="0">
                <a:solidFill>
                  <a:srgbClr val="555555"/>
                </a:solidFill>
              </a:rPr>
              <a:t>長期・分散を仕組み化し、現状維持バイアスを味方につける。</a:t>
            </a:r>
            <a:endParaRPr lang="en-US" sz="942" dirty="0"/>
          </a:p>
        </p:txBody>
      </p:sp>
      <p:sp>
        <p:nvSpPr>
          <p:cNvPr id="20" name="Text 14"/>
          <p:cNvSpPr/>
          <p:nvPr/>
        </p:nvSpPr>
        <p:spPr>
          <a:xfrm>
            <a:off x="571500" y="4802386"/>
            <a:ext cx="1858547" cy="126802"/>
          </a:xfrm>
          <a:prstGeom prst="rect">
            <a:avLst/>
          </a:prstGeom>
          <a:noFill/>
          <a:ln/>
        </p:spPr>
        <p:txBody>
          <a:bodyPr wrap="none" lIns="0" tIns="0" rIns="0" bIns="0" rtlCol="0" anchor="t">
            <a:spAutoFit/>
          </a:bodyPr>
          <a:lstStyle/>
          <a:p>
            <a:pPr algn="l" indent="0" marL="0">
              <a:lnSpc>
                <a:spcPts val="800"/>
              </a:lnSpc>
              <a:buNone/>
            </a:pPr>
            <a:r>
              <a:rPr lang="en-US" sz="621" dirty="0">
                <a:solidFill>
                  <a:srgbClr val="888888"/>
                </a:solidFill>
              </a:rPr>
              <a:t>引用元：金融庁「長期・積立・分散投資の考え方」</a:t>
            </a:r>
            <a:endParaRPr lang="en-US" sz="621" dirty="0"/>
          </a:p>
        </p:txBody>
      </p:sp>
      <p:sp>
        <p:nvSpPr>
          <p:cNvPr id="21" name="Shape 15"/>
          <p:cNvSpPr/>
          <p:nvPr/>
        </p:nvSpPr>
        <p:spPr>
          <a:xfrm>
            <a:off x="5486400" y="0"/>
            <a:ext cx="3657600" cy="5143500"/>
          </a:xfrm>
          <a:prstGeom prst="rect">
            <a:avLst/>
          </a:prstGeom>
          <a:solidFill>
            <a:srgbClr val="192A56"/>
          </a:solidFill>
          <a:ln/>
        </p:spPr>
      </p:sp>
      <p:pic>
        <p:nvPicPr>
          <p:cNvPr id="22" name="Image 4" descr="preencoded.png">    </p:cNvPr>
          <p:cNvPicPr>
            <a:picLocks noChangeAspect="1"/>
          </p:cNvPicPr>
          <p:nvPr/>
        </p:nvPicPr>
        <p:blipFill>
          <a:blip r:embed="rId5"/>
          <a:stretch>
            <a:fillRect/>
          </a:stretch>
        </p:blipFill>
        <p:spPr>
          <a:xfrm>
            <a:off x="5486400" y="0"/>
            <a:ext cx="3657600" cy="3086100"/>
          </a:xfrm>
          <a:prstGeom prst="rect">
            <a:avLst/>
          </a:prstGeom>
        </p:spPr>
      </p:pic>
      <p:sp>
        <p:nvSpPr>
          <p:cNvPr id="23" name="Text 16"/>
          <p:cNvSpPr/>
          <p:nvPr/>
        </p:nvSpPr>
        <p:spPr>
          <a:xfrm>
            <a:off x="5772150" y="3532808"/>
            <a:ext cx="3086100" cy="233958"/>
          </a:xfrm>
          <a:prstGeom prst="rect">
            <a:avLst/>
          </a:prstGeom>
          <a:noFill/>
          <a:ln/>
        </p:spPr>
        <p:txBody>
          <a:bodyPr wrap="none" lIns="0" tIns="0" rIns="0" bIns="0" rtlCol="0" anchor="t">
            <a:spAutoFit/>
          </a:bodyPr>
          <a:lstStyle/>
          <a:p>
            <a:pPr algn="l" indent="0" marL="0">
              <a:lnSpc>
                <a:spcPts val="1600"/>
              </a:lnSpc>
              <a:buNone/>
            </a:pPr>
            <a:r>
              <a:rPr lang="en-US" sz="1193" b="1" spc="1" kern="0" dirty="0">
                <a:solidFill>
                  <a:srgbClr val="00A8FF"/>
                </a:solidFill>
              </a:rPr>
              <a:t>Key Strategy</a:t>
            </a:r>
            <a:endParaRPr lang="en-US" sz="1193" dirty="0"/>
          </a:p>
        </p:txBody>
      </p:sp>
      <p:sp>
        <p:nvSpPr>
          <p:cNvPr id="24" name="Text 17"/>
          <p:cNvSpPr/>
          <p:nvPr/>
        </p:nvSpPr>
        <p:spPr>
          <a:xfrm>
            <a:off x="5772150" y="3873922"/>
            <a:ext cx="3086100" cy="822871"/>
          </a:xfrm>
          <a:prstGeom prst="rect">
            <a:avLst/>
          </a:prstGeom>
          <a:noFill/>
          <a:ln/>
        </p:spPr>
        <p:txBody>
          <a:bodyPr wrap="square" lIns="0" tIns="0" rIns="0" bIns="0" rtlCol="0" anchor="t">
            <a:spAutoFit/>
          </a:bodyPr>
          <a:lstStyle/>
          <a:p>
            <a:pPr algn="l" indent="0" marL="0">
              <a:lnSpc>
                <a:spcPts val="1600"/>
              </a:lnSpc>
              <a:buNone/>
            </a:pPr>
            <a:r>
              <a:rPr lang="en-US" sz="942" dirty="0">
                <a:solidFill>
                  <a:srgbClr val="FFFFFF">
                    <a:alpha val="90000"/>
                  </a:srgbClr>
                </a:solidFill>
              </a:rPr>
              <a:t>金融庁も推奨する</a:t>
            </a:r>
            <a:pPr algn="l" indent="0" marL="0">
              <a:lnSpc>
                <a:spcPts val="1600"/>
              </a:lnSpc>
              <a:buNone/>
            </a:pPr>
            <a:r>
              <a:rPr lang="en-US" sz="942" dirty="0">
                <a:solidFill>
                  <a:srgbClr val="FFFFFF">
                    <a:alpha val="90000"/>
                  </a:srgbClr>
                </a:solidFill>
              </a:rPr>
              <a:t>
</a:t>
            </a:r>
            <a:pPr algn="l" indent="0" marL="0">
              <a:lnSpc>
                <a:spcPts val="1600"/>
              </a:lnSpc>
              <a:buNone/>
            </a:pPr>
            <a:r>
              <a:rPr lang="en-US" sz="885" b="1" dirty="0">
                <a:solidFill>
                  <a:srgbClr val="FFFFFF">
                    <a:alpha val="90000"/>
                  </a:srgbClr>
                </a:solidFill>
              </a:rPr>
              <a:t>「長期・積立・分散」</a:t>
            </a:r>
            <a:pPr algn="l" indent="0" marL="0">
              <a:lnSpc>
                <a:spcPts val="1600"/>
              </a:lnSpc>
              <a:buNone/>
            </a:pPr>
            <a:r>
              <a:rPr lang="en-US" sz="942" dirty="0">
                <a:solidFill>
                  <a:srgbClr val="FFFFFF">
                    <a:alpha val="90000"/>
                  </a:srgbClr>
                </a:solidFill>
              </a:rPr>
              <a:t>は、</a:t>
            </a:r>
            <a:pPr algn="l" indent="0" marL="0">
              <a:lnSpc>
                <a:spcPts val="1600"/>
              </a:lnSpc>
              <a:buNone/>
            </a:pPr>
            <a:r>
              <a:rPr lang="en-US" sz="942" dirty="0">
                <a:solidFill>
                  <a:srgbClr val="FFFFFF">
                    <a:alpha val="90000"/>
                  </a:srgbClr>
                </a:solidFill>
              </a:rPr>
              <a:t>
</a:t>
            </a:r>
            <a:pPr algn="l" indent="0" marL="0">
              <a:lnSpc>
                <a:spcPts val="1600"/>
              </a:lnSpc>
              <a:buNone/>
            </a:pPr>
            <a:r>
              <a:rPr lang="en-US" sz="942" dirty="0">
                <a:solidFill>
                  <a:srgbClr val="FFFFFF">
                    <a:alpha val="90000"/>
                  </a:srgbClr>
                </a:solidFill>
              </a:rPr>
              <a:t> 行動経済学的にも</a:t>
            </a:r>
            <a:pPr algn="l" indent="0" marL="0">
              <a:lnSpc>
                <a:spcPts val="1600"/>
              </a:lnSpc>
              <a:buNone/>
            </a:pPr>
            <a:r>
              <a:rPr lang="en-US" sz="942" dirty="0">
                <a:solidFill>
                  <a:srgbClr val="FFFFFF">
                    <a:alpha val="90000"/>
                  </a:srgbClr>
                </a:solidFill>
              </a:rPr>
              <a:t>
</a:t>
            </a:r>
            <a:pPr algn="l" indent="0" marL="0">
              <a:lnSpc>
                <a:spcPts val="1600"/>
              </a:lnSpc>
              <a:buNone/>
            </a:pPr>
            <a:r>
              <a:rPr lang="en-US" sz="942" dirty="0">
                <a:solidFill>
                  <a:srgbClr val="FFFFFF">
                    <a:alpha val="90000"/>
                  </a:srgbClr>
                </a:solidFill>
              </a:rPr>
              <a:t> 最も理にかなった手法です。</a:t>
            </a:r>
            <a:endParaRPr lang="en-US" sz="94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2025-12-18T01:19:10Z</dcterms:created>
  <dcterms:modified xsi:type="dcterms:W3CDTF">2025-12-18T01:19:10Z</dcterms:modified>
</cp:coreProperties>
</file>