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54" d="100"/>
          <a:sy n="154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16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3876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914400"/>
            <a:ext cx="3257550" cy="16458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294" b="1" kern="0" spc="-1" dirty="0">
                <a:solidFill>
                  <a:srgbClr val="1A2B4C"/>
                </a:solidFill>
              </a:rPr>
              <a:t>人生100年時代の
健康寿命</a:t>
            </a:r>
            <a:endParaRPr lang="en-US" sz="3294" dirty="0"/>
          </a:p>
        </p:txBody>
      </p:sp>
      <p:sp>
        <p:nvSpPr>
          <p:cNvPr id="4" name="Text 1"/>
          <p:cNvSpPr/>
          <p:nvPr/>
        </p:nvSpPr>
        <p:spPr>
          <a:xfrm>
            <a:off x="428625" y="2731703"/>
            <a:ext cx="3257550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0056D2"/>
                </a:solidFill>
              </a:rPr>
              <a:t>健康・生活・お金の
3つの視点で考える老後設計</a:t>
            </a:r>
            <a:endParaRPr lang="en-US" sz="1397" dirty="0"/>
          </a:p>
        </p:txBody>
      </p:sp>
      <p:sp>
        <p:nvSpPr>
          <p:cNvPr id="5" name="Text 2"/>
          <p:cNvSpPr/>
          <p:nvPr/>
        </p:nvSpPr>
        <p:spPr>
          <a:xfrm>
            <a:off x="628650" y="3760403"/>
            <a:ext cx="3057525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kern="0" spc="1" dirty="0">
                <a:solidFill>
                  <a:srgbClr val="666666"/>
                </a:solidFill>
              </a:rPr>
              <a:t>Purpose</a:t>
            </a:r>
            <a:endParaRPr lang="en-US" sz="784" dirty="0"/>
          </a:p>
        </p:txBody>
      </p:sp>
      <p:sp>
        <p:nvSpPr>
          <p:cNvPr id="6" name="Text 3"/>
          <p:cNvSpPr/>
          <p:nvPr/>
        </p:nvSpPr>
        <p:spPr>
          <a:xfrm>
            <a:off x="628650" y="3972930"/>
            <a:ext cx="3057525" cy="6943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942" dirty="0">
                <a:solidFill>
                  <a:srgbClr val="333333"/>
                </a:solidFill>
              </a:rPr>
              <a:t>長寿社会を迎える中で、健康だけでなく「生き方」と「お金」の準備を総合的に考える力を身につける。</a:t>
            </a:r>
            <a:endParaRPr lang="en-US" sz="94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5721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971550"/>
            <a:ext cx="8001000" cy="14288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1A2B4C"/>
                </a:solidFill>
              </a:rPr>
              <a:t>まとめとディスカッション</a:t>
            </a:r>
            <a:endParaRPr lang="en-US" sz="2121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230511"/>
            <a:ext cx="150019" cy="20002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28675" y="1185863"/>
            <a:ext cx="1200150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0056D2"/>
                </a:solidFill>
              </a:rPr>
              <a:t>今日のまとめ</a:t>
            </a:r>
            <a:endParaRPr lang="en-US" sz="1397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1653778"/>
            <a:ext cx="200025" cy="20002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914400" y="1618059"/>
            <a:ext cx="3621714" cy="2571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日本人の健康寿命は平均寿命より約10年短い。</a:t>
            </a:r>
            <a:endParaRPr lang="en-US" sz="1193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089547"/>
            <a:ext cx="200025" cy="20002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14400" y="2053828"/>
            <a:ext cx="36576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健康・生活・お金の3つの視点で老後を設計することが大切。</a:t>
            </a:r>
            <a:endParaRPr lang="en-US" sz="1193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782491"/>
            <a:ext cx="200025" cy="200025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914400" y="2746772"/>
            <a:ext cx="3657600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「どれだけ長く生きるか」ではなく、「どう生きるか」を考える。</a:t>
            </a:r>
            <a:endParaRPr lang="en-US" sz="1193" dirty="0"/>
          </a:p>
        </p:txBody>
      </p:sp>
      <p:sp>
        <p:nvSpPr>
          <p:cNvPr id="14" name="Shape 7"/>
          <p:cNvSpPr/>
          <p:nvPr/>
        </p:nvSpPr>
        <p:spPr>
          <a:xfrm>
            <a:off x="4972050" y="1185863"/>
            <a:ext cx="3600450" cy="1571625"/>
          </a:xfrm>
          <a:prstGeom prst="rect">
            <a:avLst/>
          </a:prstGeom>
          <a:solidFill>
            <a:srgbClr val="FFFFFF"/>
          </a:solidFill>
          <a:ln w="9144">
            <a:solidFill>
              <a:srgbClr val="DDDDDD"/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488" y="1257300"/>
            <a:ext cx="3457575" cy="1428750"/>
          </a:xfrm>
          <a:prstGeom prst="rect">
            <a:avLst/>
          </a:prstGeom>
        </p:spPr>
      </p:pic>
      <p:sp>
        <p:nvSpPr>
          <p:cNvPr id="16" name="Shape 8"/>
          <p:cNvSpPr/>
          <p:nvPr/>
        </p:nvSpPr>
        <p:spPr>
          <a:xfrm>
            <a:off x="4972050" y="2900363"/>
            <a:ext cx="3600450" cy="1864519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7" name="Text 9"/>
          <p:cNvSpPr/>
          <p:nvPr/>
        </p:nvSpPr>
        <p:spPr>
          <a:xfrm>
            <a:off x="5150644" y="3132758"/>
            <a:ext cx="3243263" cy="305395"/>
          </a:xfrm>
          <a:prstGeom prst="rect">
            <a:avLst/>
          </a:prstGeom>
          <a:noFill/>
          <a:ln/>
        </p:spPr>
        <p:txBody>
          <a:bodyPr wrap="square" lIns="0" tIns="0" rIns="0" bIns="8509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2F4F6"/>
                </a:solidFill>
              </a:rPr>
              <a:t>ディスカッション課題</a:t>
            </a:r>
            <a:endParaRPr lang="en-US" sz="1090" dirty="0"/>
          </a:p>
        </p:txBody>
      </p:sp>
      <p:sp>
        <p:nvSpPr>
          <p:cNvPr id="18" name="Text 10"/>
          <p:cNvSpPr/>
          <p:nvPr/>
        </p:nvSpPr>
        <p:spPr>
          <a:xfrm>
            <a:off x="5150644" y="3545309"/>
            <a:ext cx="3243263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4DA3FF"/>
                </a:solidFill>
              </a:rPr>
              <a:t>Q1.</a:t>
            </a:r>
            <a:r>
              <a:rPr lang="en-US" sz="1090" b="1" dirty="0">
                <a:solidFill>
                  <a:srgbClr val="FFFFFF"/>
                </a:solidFill>
              </a:rPr>
              <a:t> 自分の健康寿命を延ばすために、今からできることは？</a:t>
            </a:r>
            <a:endParaRPr lang="en-US" sz="1090" dirty="0"/>
          </a:p>
        </p:txBody>
      </p:sp>
      <p:sp>
        <p:nvSpPr>
          <p:cNvPr id="19" name="Text 11"/>
          <p:cNvSpPr/>
          <p:nvPr/>
        </p:nvSpPr>
        <p:spPr>
          <a:xfrm>
            <a:off x="5150644" y="4092476"/>
            <a:ext cx="3243263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4DA3FF"/>
                </a:solidFill>
              </a:rPr>
              <a:t>Q2.</a:t>
            </a:r>
            <a:r>
              <a:rPr lang="en-US" sz="1090" b="1" dirty="0">
                <a:solidFill>
                  <a:srgbClr val="FFFFFF"/>
                </a:solidFill>
              </a:rPr>
              <a:t> 顧客との面談で「健康とお金」をどう結びつけて話すか？</a:t>
            </a:r>
            <a:endParaRPr lang="en-US" sz="109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8625" y="285750"/>
            <a:ext cx="8286750" cy="407194"/>
          </a:xfrm>
          <a:prstGeom prst="rect">
            <a:avLst/>
          </a:prstGeom>
          <a:noFill/>
          <a:ln/>
        </p:spPr>
        <p:txBody>
          <a:bodyPr wrap="none" lIns="0" tIns="0" rIns="0" bIns="102108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2C3E50"/>
                </a:solidFill>
              </a:rPr>
              <a:t>総合免責事項（Comprehensive Disclaimer）</a:t>
            </a:r>
            <a:endParaRPr lang="en-US" sz="1397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892969"/>
            <a:ext cx="114300" cy="1143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650" y="864394"/>
            <a:ext cx="8086725" cy="3399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34495E"/>
                </a:solidFill>
              </a:rPr>
              <a:t>本資料は、</a:t>
            </a:r>
            <a:r>
              <a:rPr lang="en-US" sz="683" b="1" dirty="0">
                <a:solidFill>
                  <a:srgbClr val="34495E"/>
                </a:solidFill>
              </a:rPr>
              <a:t>研修および一般的な情報提供のみを目的</a:t>
            </a:r>
            <a:r>
              <a:rPr lang="en-US" sz="727" dirty="0">
                <a:solidFill>
                  <a:srgbClr val="34495E"/>
                </a:solidFill>
              </a:rPr>
              <a:t>として作成されたものであり、特定の個人または団体に対する専門的助言（法律、税務、金融、投資、経営その他一切の専門的判断を含む）を提供するものではありません。</a:t>
            </a:r>
            <a:endParaRPr lang="en-US" sz="727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1318692"/>
            <a:ext cx="114300" cy="1143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628650" y="1290117"/>
            <a:ext cx="8086725" cy="3399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34495E"/>
                </a:solidFill>
              </a:rPr>
              <a:t>本資料に記載された内容は、作成時点において信頼できると判断した政府機関・公的機関等の情報に基づいていますが、</a:t>
            </a:r>
            <a:r>
              <a:rPr lang="en-US" sz="683" b="1" dirty="0">
                <a:solidFill>
                  <a:srgbClr val="34495E"/>
                </a:solidFill>
              </a:rPr>
              <a:t>その正確性、完全性、適時性を保証するものではありません</a:t>
            </a:r>
            <a:r>
              <a:rPr lang="en-US" sz="727" dirty="0">
                <a:solidFill>
                  <a:srgbClr val="34495E"/>
                </a:solidFill>
              </a:rPr>
              <a:t>。また、今後の法令改正、制度変更、経済環境の変動その他の事情により、内容が適合しない可能性があります。</a:t>
            </a:r>
            <a:endParaRPr lang="en-US" sz="727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5" y="1744414"/>
            <a:ext cx="142875" cy="114300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57225" y="1715839"/>
            <a:ext cx="8058150" cy="3399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34495E"/>
                </a:solidFill>
              </a:rPr>
              <a:t>本資料の内容に基づいて行われる一切の判断、行動、意思決定については、</a:t>
            </a:r>
            <a:r>
              <a:rPr lang="en-US" sz="683" b="1" dirty="0">
                <a:solidFill>
                  <a:srgbClr val="34495E"/>
                </a:solidFill>
              </a:rPr>
              <a:t>利用者自身の責任において行われるもの</a:t>
            </a:r>
            <a:r>
              <a:rPr lang="en-US" sz="727" dirty="0">
                <a:solidFill>
                  <a:srgbClr val="34495E"/>
                </a:solidFill>
              </a:rPr>
              <a:t>とし、本資料の作成者・提供者は、資料の使用または使用不能により直接的・間接的に生じた損害、結果、損失、不利益について、</a:t>
            </a:r>
            <a:r>
              <a:rPr lang="en-US" sz="683" b="1" dirty="0">
                <a:solidFill>
                  <a:srgbClr val="34495E"/>
                </a:solidFill>
              </a:rPr>
              <a:t>如何なる場合も責任を負わないものとします</a:t>
            </a:r>
            <a:r>
              <a:rPr lang="en-US" sz="727" dirty="0">
                <a:solidFill>
                  <a:srgbClr val="34495E"/>
                </a:solidFill>
              </a:rPr>
              <a:t>。</a:t>
            </a:r>
            <a:endParaRPr lang="en-US" sz="727" dirty="0"/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5" y="2170137"/>
            <a:ext cx="114300" cy="114300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28650" y="2141562"/>
            <a:ext cx="8086725" cy="3399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34495E"/>
                </a:solidFill>
              </a:rPr>
              <a:t>また、本資料の内容は</a:t>
            </a:r>
            <a:r>
              <a:rPr lang="en-US" sz="683" b="1" dirty="0">
                <a:solidFill>
                  <a:srgbClr val="34495E"/>
                </a:solidFill>
              </a:rPr>
              <a:t>将来の結果を保証するものではなく</a:t>
            </a:r>
            <a:r>
              <a:rPr lang="en-US" sz="727" dirty="0">
                <a:solidFill>
                  <a:srgbClr val="34495E"/>
                </a:solidFill>
              </a:rPr>
              <a:t>、利用者が本資料をどのように利用するかに関して、当方は一切の関与・管理を行いません。利用者は、</a:t>
            </a:r>
            <a:r>
              <a:rPr lang="en-US" sz="683" b="1" dirty="0">
                <a:solidFill>
                  <a:srgbClr val="34495E"/>
                </a:solidFill>
              </a:rPr>
              <a:t>必要に応じて専門家（弁護士、税理士、社会保険労務士、ファイナンシャルプランナー等）に相談の上、自己の判断で対応するものとします</a:t>
            </a:r>
            <a:r>
              <a:rPr lang="en-US" sz="727" dirty="0">
                <a:solidFill>
                  <a:srgbClr val="34495E"/>
                </a:solidFill>
              </a:rPr>
              <a:t>。</a:t>
            </a:r>
            <a:endParaRPr lang="en-US" sz="727" dirty="0"/>
          </a:p>
        </p:txBody>
      </p:sp>
      <p:pic>
        <p:nvPicPr>
          <p:cNvPr id="1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625" y="2595860"/>
            <a:ext cx="114300" cy="114300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628650" y="2567285"/>
            <a:ext cx="7485952" cy="16999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727" dirty="0">
                <a:solidFill>
                  <a:srgbClr val="34495E"/>
                </a:solidFill>
              </a:rPr>
              <a:t>本資料の</a:t>
            </a:r>
            <a:r>
              <a:rPr lang="en-US" sz="683" b="1" dirty="0">
                <a:solidFill>
                  <a:srgbClr val="34495E"/>
                </a:solidFill>
              </a:rPr>
              <a:t>複製、転載、引用等は自由</a:t>
            </a:r>
            <a:r>
              <a:rPr lang="en-US" sz="727" dirty="0">
                <a:solidFill>
                  <a:srgbClr val="34495E"/>
                </a:solidFill>
              </a:rPr>
              <a:t>ですが、それらの利用により発生したいかなるトラブル、紛争、法的問題についても、</a:t>
            </a:r>
            <a:r>
              <a:rPr lang="en-US" sz="683" b="1" dirty="0">
                <a:solidFill>
                  <a:srgbClr val="34495E"/>
                </a:solidFill>
              </a:rPr>
              <a:t>当方は一切の責任を負わないものとします</a:t>
            </a:r>
            <a:r>
              <a:rPr lang="en-US" sz="727" dirty="0">
                <a:solidFill>
                  <a:srgbClr val="34495E"/>
                </a:solidFill>
              </a:rPr>
              <a:t>。</a:t>
            </a:r>
            <a:endParaRPr lang="en-US" sz="727" dirty="0"/>
          </a:p>
        </p:txBody>
      </p:sp>
      <p:sp>
        <p:nvSpPr>
          <p:cNvPr id="14" name="Shape 6"/>
          <p:cNvSpPr/>
          <p:nvPr/>
        </p:nvSpPr>
        <p:spPr>
          <a:xfrm>
            <a:off x="428625" y="2851584"/>
            <a:ext cx="8286750" cy="500063"/>
          </a:xfrm>
          <a:prstGeom prst="rect">
            <a:avLst/>
          </a:prstGeom>
          <a:solidFill>
            <a:srgbClr val="FFF3E0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5" name="Shape 7"/>
          <p:cNvSpPr/>
          <p:nvPr/>
        </p:nvSpPr>
        <p:spPr>
          <a:xfrm>
            <a:off x="428625" y="2851584"/>
            <a:ext cx="28575" cy="500063"/>
          </a:xfrm>
          <a:prstGeom prst="rect">
            <a:avLst/>
          </a:prstGeom>
          <a:solidFill>
            <a:srgbClr val="E74C3C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" y="2994459"/>
            <a:ext cx="128588" cy="128588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785813" y="2965884"/>
            <a:ext cx="5561409" cy="182166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734" b="1" dirty="0">
                <a:solidFill>
                  <a:srgbClr val="2C3E50"/>
                </a:solidFill>
              </a:rPr>
              <a:t>利用者は、本資料の利用に関し、当方が一切の責任を負わないことに同意のうえ、本資料を利用するものとします。</a:t>
            </a:r>
            <a:endParaRPr lang="en-US" sz="73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3578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950119"/>
            <a:ext cx="8001000" cy="14288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1A2B4C"/>
                </a:solidFill>
              </a:rPr>
              <a:t>人生100年時代とは？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1150144"/>
            <a:ext cx="3840463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666666"/>
                </a:solidFill>
              </a:rPr>
              <a:t>日本の平均寿命（2023年）</a:t>
            </a:r>
            <a:endParaRPr lang="en-US" sz="987" dirty="0"/>
          </a:p>
        </p:txBody>
      </p:sp>
      <p:sp>
        <p:nvSpPr>
          <p:cNvPr id="7" name="Text 4"/>
          <p:cNvSpPr/>
          <p:nvPr/>
        </p:nvSpPr>
        <p:spPr>
          <a:xfrm>
            <a:off x="571500" y="1400175"/>
            <a:ext cx="3840463" cy="4114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333333"/>
                </a:solidFill>
              </a:rPr>
              <a:t>男性 </a:t>
            </a:r>
            <a:r>
              <a:rPr lang="en-US" sz="2436" b="1" dirty="0">
                <a:solidFill>
                  <a:srgbClr val="0056D2"/>
                </a:solidFill>
              </a:rPr>
              <a:t>81.1</a:t>
            </a:r>
            <a:r>
              <a:rPr lang="en-US" sz="1269" dirty="0">
                <a:solidFill>
                  <a:srgbClr val="333333"/>
                </a:solidFill>
              </a:rPr>
              <a:t>歳 女性 </a:t>
            </a:r>
            <a:r>
              <a:rPr lang="en-US" sz="2436" b="1" dirty="0">
                <a:solidFill>
                  <a:srgbClr val="0056D2"/>
                </a:solidFill>
              </a:rPr>
              <a:t>87.1</a:t>
            </a:r>
            <a:r>
              <a:rPr lang="en-US" sz="1269" dirty="0">
                <a:solidFill>
                  <a:srgbClr val="333333"/>
                </a:solidFill>
              </a:rPr>
              <a:t>歳</a:t>
            </a:r>
            <a:endParaRPr lang="en-US" sz="1269" dirty="0"/>
          </a:p>
        </p:txBody>
      </p:sp>
      <p:sp>
        <p:nvSpPr>
          <p:cNvPr id="8" name="Text 5"/>
          <p:cNvSpPr/>
          <p:nvPr/>
        </p:nvSpPr>
        <p:spPr>
          <a:xfrm>
            <a:off x="571500" y="1940226"/>
            <a:ext cx="3840463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666666"/>
                </a:solidFill>
              </a:rPr>
              <a:t>健康寿命の平均（2022年）</a:t>
            </a:r>
            <a:endParaRPr lang="en-US" sz="987" dirty="0"/>
          </a:p>
        </p:txBody>
      </p:sp>
      <p:sp>
        <p:nvSpPr>
          <p:cNvPr id="9" name="Text 6"/>
          <p:cNvSpPr/>
          <p:nvPr/>
        </p:nvSpPr>
        <p:spPr>
          <a:xfrm>
            <a:off x="571500" y="2190257"/>
            <a:ext cx="3840463" cy="4114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333333"/>
                </a:solidFill>
              </a:rPr>
              <a:t>男性 </a:t>
            </a:r>
            <a:r>
              <a:rPr lang="en-US" sz="2436" b="1" dirty="0">
                <a:solidFill>
                  <a:srgbClr val="0056D2"/>
                </a:solidFill>
              </a:rPr>
              <a:t>72.68</a:t>
            </a:r>
            <a:r>
              <a:rPr lang="en-US" sz="1269" dirty="0">
                <a:solidFill>
                  <a:srgbClr val="333333"/>
                </a:solidFill>
              </a:rPr>
              <a:t>歳 女性 </a:t>
            </a:r>
            <a:r>
              <a:rPr lang="en-US" sz="2436" b="1" dirty="0">
                <a:solidFill>
                  <a:srgbClr val="0056D2"/>
                </a:solidFill>
              </a:rPr>
              <a:t>75.38</a:t>
            </a:r>
            <a:r>
              <a:rPr lang="en-US" sz="1269" dirty="0">
                <a:solidFill>
                  <a:srgbClr val="333333"/>
                </a:solidFill>
              </a:rPr>
              <a:t>歳</a:t>
            </a:r>
            <a:endParaRPr lang="en-US" sz="1269" dirty="0"/>
          </a:p>
        </p:txBody>
      </p:sp>
      <p:sp>
        <p:nvSpPr>
          <p:cNvPr id="10" name="Text 7"/>
          <p:cNvSpPr/>
          <p:nvPr/>
        </p:nvSpPr>
        <p:spPr>
          <a:xfrm>
            <a:off x="571500" y="2730308"/>
            <a:ext cx="3840463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1A2B4C"/>
                </a:solidFill>
              </a:rPr>
              <a:t>「100歳以上の人」は全国で約10万人超。</a:t>
            </a:r>
            <a:endParaRPr lang="en-US" sz="1193" dirty="0"/>
          </a:p>
        </p:txBody>
      </p:sp>
      <p:sp>
        <p:nvSpPr>
          <p:cNvPr id="11" name="Shape 8"/>
          <p:cNvSpPr/>
          <p:nvPr/>
        </p:nvSpPr>
        <p:spPr>
          <a:xfrm>
            <a:off x="571500" y="3742655"/>
            <a:ext cx="3840463" cy="972220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2" name="Text 9"/>
          <p:cNvSpPr/>
          <p:nvPr/>
        </p:nvSpPr>
        <p:spPr>
          <a:xfrm>
            <a:off x="714375" y="3885530"/>
            <a:ext cx="3554713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2F4F6">
                    <a:alpha val="80000"/>
                  </a:srgbClr>
                </a:solidFill>
              </a:rPr>
              <a:t>課題</a:t>
            </a:r>
            <a:endParaRPr lang="en-US" sz="885" dirty="0"/>
          </a:p>
        </p:txBody>
      </p:sp>
      <p:sp>
        <p:nvSpPr>
          <p:cNvPr id="13" name="Text 10"/>
          <p:cNvSpPr/>
          <p:nvPr/>
        </p:nvSpPr>
        <p:spPr>
          <a:xfrm>
            <a:off x="714375" y="4131990"/>
            <a:ext cx="3554713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約10年〜12年の「不健康な期間」をどう過ごすかが課題。</a:t>
            </a:r>
            <a:endParaRPr lang="en-US" sz="1090" dirty="0"/>
          </a:p>
        </p:txBody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037" y="1325166"/>
            <a:ext cx="3840463" cy="32146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9293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1007269"/>
            <a:ext cx="8001000" cy="14288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1A2B4C"/>
                </a:solidFill>
              </a:rPr>
              <a:t>「寿命」と「健康寿命」の違い</a:t>
            </a:r>
            <a:endParaRPr lang="en-US" sz="2121" dirty="0"/>
          </a:p>
        </p:txBody>
      </p:sp>
      <p:sp>
        <p:nvSpPr>
          <p:cNvPr id="6" name="Shape 3"/>
          <p:cNvSpPr/>
          <p:nvPr/>
        </p:nvSpPr>
        <p:spPr>
          <a:xfrm>
            <a:off x="571500" y="1293019"/>
            <a:ext cx="1600200" cy="550069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Shape 4"/>
          <p:cNvSpPr/>
          <p:nvPr/>
        </p:nvSpPr>
        <p:spPr>
          <a:xfrm>
            <a:off x="571500" y="1814513"/>
            <a:ext cx="1600200" cy="28575"/>
          </a:xfrm>
          <a:prstGeom prst="rect">
            <a:avLst/>
          </a:prstGeom>
          <a:solidFill>
            <a:srgbClr val="0056D2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Text 5"/>
          <p:cNvSpPr/>
          <p:nvPr/>
        </p:nvSpPr>
        <p:spPr>
          <a:xfrm>
            <a:off x="571500" y="1293019"/>
            <a:ext cx="1600200" cy="550069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指標</a:t>
            </a:r>
            <a:endParaRPr lang="en-US" sz="1193" dirty="0"/>
          </a:p>
        </p:txBody>
      </p:sp>
      <p:sp>
        <p:nvSpPr>
          <p:cNvPr id="9" name="Shape 6"/>
          <p:cNvSpPr/>
          <p:nvPr/>
        </p:nvSpPr>
        <p:spPr>
          <a:xfrm>
            <a:off x="2171700" y="1293019"/>
            <a:ext cx="3200400" cy="550069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0" name="Shape 7"/>
          <p:cNvSpPr/>
          <p:nvPr/>
        </p:nvSpPr>
        <p:spPr>
          <a:xfrm>
            <a:off x="2171700" y="1814513"/>
            <a:ext cx="3200400" cy="28575"/>
          </a:xfrm>
          <a:prstGeom prst="rect">
            <a:avLst/>
          </a:prstGeom>
          <a:solidFill>
            <a:srgbClr val="0056D2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1" name="Text 8"/>
          <p:cNvSpPr/>
          <p:nvPr/>
        </p:nvSpPr>
        <p:spPr>
          <a:xfrm>
            <a:off x="2171700" y="1293019"/>
            <a:ext cx="3200400" cy="550069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内容</a:t>
            </a:r>
            <a:endParaRPr lang="en-US" sz="1193" dirty="0"/>
          </a:p>
        </p:txBody>
      </p:sp>
      <p:sp>
        <p:nvSpPr>
          <p:cNvPr id="12" name="Shape 9"/>
          <p:cNvSpPr/>
          <p:nvPr/>
        </p:nvSpPr>
        <p:spPr>
          <a:xfrm>
            <a:off x="5372100" y="1293019"/>
            <a:ext cx="3200400" cy="550069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3" name="Shape 10"/>
          <p:cNvSpPr/>
          <p:nvPr/>
        </p:nvSpPr>
        <p:spPr>
          <a:xfrm>
            <a:off x="5372100" y="1814513"/>
            <a:ext cx="3200400" cy="28575"/>
          </a:xfrm>
          <a:prstGeom prst="rect">
            <a:avLst/>
          </a:prstGeom>
          <a:solidFill>
            <a:srgbClr val="0056D2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4" name="Text 11"/>
          <p:cNvSpPr/>
          <p:nvPr/>
        </p:nvSpPr>
        <p:spPr>
          <a:xfrm>
            <a:off x="5372100" y="1293019"/>
            <a:ext cx="3200400" cy="550069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ctr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平均年齢（全国）</a:t>
            </a:r>
            <a:endParaRPr lang="en-US" sz="1193" dirty="0"/>
          </a:p>
        </p:txBody>
      </p:sp>
      <p:sp>
        <p:nvSpPr>
          <p:cNvPr id="15" name="Shape 12"/>
          <p:cNvSpPr/>
          <p:nvPr/>
        </p:nvSpPr>
        <p:spPr>
          <a:xfrm>
            <a:off x="571500" y="1828800"/>
            <a:ext cx="1600200" cy="596503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571500" y="2418159"/>
            <a:ext cx="1600200" cy="7144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571500" y="1828800"/>
            <a:ext cx="1600200" cy="596503"/>
          </a:xfrm>
          <a:prstGeom prst="rect">
            <a:avLst/>
          </a:prstGeom>
          <a:noFill/>
          <a:ln/>
        </p:spPr>
        <p:txBody>
          <a:bodyPr wrap="square" lIns="170053" tIns="204089" rIns="170053" bIns="204089" rtlCol="0" anchor="ctr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寿命</a:t>
            </a:r>
            <a:endParaRPr lang="en-US" sz="1193" dirty="0"/>
          </a:p>
        </p:txBody>
      </p:sp>
      <p:sp>
        <p:nvSpPr>
          <p:cNvPr id="18" name="Shape 15"/>
          <p:cNvSpPr/>
          <p:nvPr/>
        </p:nvSpPr>
        <p:spPr>
          <a:xfrm>
            <a:off x="2171700" y="1828800"/>
            <a:ext cx="3200400" cy="596503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9" name="Shape 16"/>
          <p:cNvSpPr/>
          <p:nvPr/>
        </p:nvSpPr>
        <p:spPr>
          <a:xfrm>
            <a:off x="2171700" y="2418159"/>
            <a:ext cx="3200400" cy="7144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0" name="Text 17"/>
          <p:cNvSpPr/>
          <p:nvPr/>
        </p:nvSpPr>
        <p:spPr>
          <a:xfrm>
            <a:off x="2171700" y="1828800"/>
            <a:ext cx="3200400" cy="596503"/>
          </a:xfrm>
          <a:prstGeom prst="rect">
            <a:avLst/>
          </a:prstGeom>
          <a:noFill/>
          <a:ln/>
        </p:spPr>
        <p:txBody>
          <a:bodyPr wrap="square" lIns="170053" tIns="204089" rIns="170053" bIns="204089" rtlCol="0" anchor="ctr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333333"/>
                </a:solidFill>
              </a:rPr>
              <a:t>生きている年数</a:t>
            </a:r>
            <a:endParaRPr lang="en-US" sz="1269" dirty="0"/>
          </a:p>
        </p:txBody>
      </p:sp>
      <p:sp>
        <p:nvSpPr>
          <p:cNvPr id="21" name="Shape 18"/>
          <p:cNvSpPr/>
          <p:nvPr/>
        </p:nvSpPr>
        <p:spPr>
          <a:xfrm>
            <a:off x="5372100" y="1828800"/>
            <a:ext cx="3200400" cy="596503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2" name="Shape 19"/>
          <p:cNvSpPr/>
          <p:nvPr/>
        </p:nvSpPr>
        <p:spPr>
          <a:xfrm>
            <a:off x="5372100" y="2418159"/>
            <a:ext cx="3200400" cy="7144"/>
          </a:xfrm>
          <a:prstGeom prst="rect">
            <a:avLst/>
          </a:prstGeom>
          <a:solidFill>
            <a:srgbClr val="CCCCC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3" name="Text 20"/>
          <p:cNvSpPr/>
          <p:nvPr/>
        </p:nvSpPr>
        <p:spPr>
          <a:xfrm>
            <a:off x="5372100" y="1828800"/>
            <a:ext cx="3200400" cy="596503"/>
          </a:xfrm>
          <a:prstGeom prst="rect">
            <a:avLst/>
          </a:prstGeom>
          <a:noFill/>
          <a:ln/>
        </p:spPr>
        <p:txBody>
          <a:bodyPr wrap="square" lIns="170053" tIns="204089" rIns="170053" bIns="204089" rtlCol="0" anchor="ctr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333333"/>
                </a:solidFill>
              </a:rPr>
              <a:t>男性 81.1歳 ／ 女性 87.1歳</a:t>
            </a:r>
            <a:endParaRPr lang="en-US" sz="1269" dirty="0"/>
          </a:p>
        </p:txBody>
      </p:sp>
      <p:sp>
        <p:nvSpPr>
          <p:cNvPr id="24" name="Shape 21"/>
          <p:cNvSpPr/>
          <p:nvPr/>
        </p:nvSpPr>
        <p:spPr>
          <a:xfrm>
            <a:off x="571500" y="2421731"/>
            <a:ext cx="1600200" cy="592931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5" name="Text 22"/>
          <p:cNvSpPr/>
          <p:nvPr/>
        </p:nvSpPr>
        <p:spPr>
          <a:xfrm>
            <a:off x="571500" y="2421731"/>
            <a:ext cx="1600200" cy="592931"/>
          </a:xfrm>
          <a:prstGeom prst="rect">
            <a:avLst/>
          </a:prstGeom>
          <a:noFill/>
          <a:ln/>
        </p:spPr>
        <p:txBody>
          <a:bodyPr wrap="square" lIns="170053" tIns="204089" rIns="170053" bIns="204089" rtlCol="0" anchor="ctr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健康寿命</a:t>
            </a:r>
            <a:endParaRPr lang="en-US" sz="1193" dirty="0"/>
          </a:p>
        </p:txBody>
      </p:sp>
      <p:sp>
        <p:nvSpPr>
          <p:cNvPr id="26" name="Shape 23"/>
          <p:cNvSpPr/>
          <p:nvPr/>
        </p:nvSpPr>
        <p:spPr>
          <a:xfrm>
            <a:off x="2171700" y="2421731"/>
            <a:ext cx="3200400" cy="592931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7" name="Text 24"/>
          <p:cNvSpPr/>
          <p:nvPr/>
        </p:nvSpPr>
        <p:spPr>
          <a:xfrm>
            <a:off x="2171700" y="2421731"/>
            <a:ext cx="3200400" cy="592931"/>
          </a:xfrm>
          <a:prstGeom prst="rect">
            <a:avLst/>
          </a:prstGeom>
          <a:noFill/>
          <a:ln/>
        </p:spPr>
        <p:txBody>
          <a:bodyPr wrap="square" lIns="170053" tIns="204089" rIns="170053" bIns="204089" rtlCol="0" anchor="ctr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333333"/>
                </a:solidFill>
              </a:rPr>
              <a:t>介護や日常生活の制限がない期間</a:t>
            </a:r>
            <a:endParaRPr lang="en-US" sz="1269" dirty="0"/>
          </a:p>
        </p:txBody>
      </p:sp>
      <p:sp>
        <p:nvSpPr>
          <p:cNvPr id="28" name="Shape 25"/>
          <p:cNvSpPr/>
          <p:nvPr/>
        </p:nvSpPr>
        <p:spPr>
          <a:xfrm>
            <a:off x="5372100" y="2421731"/>
            <a:ext cx="3200400" cy="592931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9" name="Text 26"/>
          <p:cNvSpPr/>
          <p:nvPr/>
        </p:nvSpPr>
        <p:spPr>
          <a:xfrm>
            <a:off x="5372100" y="2421731"/>
            <a:ext cx="3200400" cy="592931"/>
          </a:xfrm>
          <a:prstGeom prst="rect">
            <a:avLst/>
          </a:prstGeom>
          <a:noFill/>
          <a:ln/>
        </p:spPr>
        <p:txBody>
          <a:bodyPr wrap="square" lIns="170053" tIns="204089" rIns="170053" bIns="204089" rtlCol="0" anchor="ctr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269" dirty="0">
                <a:solidFill>
                  <a:srgbClr val="333333"/>
                </a:solidFill>
              </a:rPr>
              <a:t>男性 72.7歳 ／ 女性 75.4歳</a:t>
            </a:r>
            <a:endParaRPr lang="en-US" sz="1269" dirty="0"/>
          </a:p>
        </p:txBody>
      </p:sp>
      <p:sp>
        <p:nvSpPr>
          <p:cNvPr id="30" name="Shape 27"/>
          <p:cNvSpPr/>
          <p:nvPr/>
        </p:nvSpPr>
        <p:spPr>
          <a:xfrm>
            <a:off x="571500" y="3479006"/>
            <a:ext cx="8001000" cy="1235869"/>
          </a:xfrm>
          <a:prstGeom prst="rect">
            <a:avLst/>
          </a:prstGeom>
          <a:solidFill>
            <a:srgbClr val="0056D2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1" name="Text 28"/>
          <p:cNvSpPr/>
          <p:nvPr/>
        </p:nvSpPr>
        <p:spPr>
          <a:xfrm>
            <a:off x="857250" y="3764756"/>
            <a:ext cx="2971800" cy="6643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602" b="1" dirty="0">
                <a:solidFill>
                  <a:srgbClr val="FFFFFF"/>
                </a:solidFill>
              </a:rPr>
              <a:t>ギャップ ＝
</a:t>
            </a:r>
            <a:r>
              <a:rPr lang="en-US" sz="1602" b="1" dirty="0">
                <a:solidFill>
                  <a:srgbClr val="FFD700"/>
                </a:solidFill>
              </a:rPr>
              <a:t>要支援・要介護期間</a:t>
            </a:r>
            <a:endParaRPr lang="en-US" sz="1602" dirty="0"/>
          </a:p>
        </p:txBody>
      </p:sp>
      <p:sp>
        <p:nvSpPr>
          <p:cNvPr id="32" name="Text 29"/>
          <p:cNvSpPr/>
          <p:nvPr/>
        </p:nvSpPr>
        <p:spPr>
          <a:xfrm>
            <a:off x="4200525" y="3822632"/>
            <a:ext cx="4086225" cy="5486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この期間をいかに短く・充実して過ごすかが
 老後設計のカギとなります。</a:t>
            </a:r>
            <a:endParaRPr lang="en-US" sz="119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9293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1007269"/>
            <a:ext cx="8001000" cy="14288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1A2B4C"/>
                </a:solidFill>
              </a:rPr>
              <a:t>健康寿命を左右する3つの視点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1293019"/>
            <a:ext cx="28575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0056D2"/>
                </a:solidFill>
              </a:rPr>
              <a:t>1</a:t>
            </a:r>
            <a:endParaRPr lang="en-US" sz="2436" dirty="0"/>
          </a:p>
        </p:txBody>
      </p:sp>
      <p:sp>
        <p:nvSpPr>
          <p:cNvPr id="7" name="Text 4"/>
          <p:cNvSpPr/>
          <p:nvPr/>
        </p:nvSpPr>
        <p:spPr>
          <a:xfrm>
            <a:off x="1000125" y="1293019"/>
            <a:ext cx="1000125" cy="325041"/>
          </a:xfrm>
          <a:prstGeom prst="rect">
            <a:avLst/>
          </a:prstGeom>
          <a:noFill/>
          <a:ln/>
        </p:spPr>
        <p:txBody>
          <a:bodyPr wrap="none" lIns="0" tIns="0" rIns="0" bIns="34036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2B4C"/>
                </a:solidFill>
              </a:rPr>
              <a:t>健康の視点</a:t>
            </a:r>
            <a:endParaRPr lang="en-US" sz="1397" dirty="0"/>
          </a:p>
        </p:txBody>
      </p:sp>
      <p:sp>
        <p:nvSpPr>
          <p:cNvPr id="8" name="Text 5"/>
          <p:cNvSpPr/>
          <p:nvPr/>
        </p:nvSpPr>
        <p:spPr>
          <a:xfrm>
            <a:off x="1000125" y="1675209"/>
            <a:ext cx="421193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身体的・精神的に自立した状態を保つこと。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571500" y="2103834"/>
            <a:ext cx="28575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0056D2"/>
                </a:solidFill>
              </a:rPr>
              <a:t>2</a:t>
            </a:r>
            <a:endParaRPr lang="en-US" sz="2436" dirty="0"/>
          </a:p>
        </p:txBody>
      </p:sp>
      <p:sp>
        <p:nvSpPr>
          <p:cNvPr id="10" name="Text 7"/>
          <p:cNvSpPr/>
          <p:nvPr/>
        </p:nvSpPr>
        <p:spPr>
          <a:xfrm>
            <a:off x="1000125" y="2103834"/>
            <a:ext cx="1000125" cy="325041"/>
          </a:xfrm>
          <a:prstGeom prst="rect">
            <a:avLst/>
          </a:prstGeom>
          <a:noFill/>
          <a:ln/>
        </p:spPr>
        <p:txBody>
          <a:bodyPr wrap="none" lIns="0" tIns="0" rIns="0" bIns="34036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2B4C"/>
                </a:solidFill>
              </a:rPr>
              <a:t>生活の視点</a:t>
            </a:r>
            <a:endParaRPr lang="en-US" sz="1397" dirty="0"/>
          </a:p>
        </p:txBody>
      </p:sp>
      <p:sp>
        <p:nvSpPr>
          <p:cNvPr id="11" name="Text 8"/>
          <p:cNvSpPr/>
          <p:nvPr/>
        </p:nvSpPr>
        <p:spPr>
          <a:xfrm>
            <a:off x="1000125" y="2486025"/>
            <a:ext cx="421193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社会とのつながり・目的・居場所を持ち続けること。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571500" y="2914650"/>
            <a:ext cx="285750" cy="342900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36" b="1" dirty="0">
                <a:solidFill>
                  <a:srgbClr val="0056D2"/>
                </a:solidFill>
              </a:rPr>
              <a:t>3</a:t>
            </a:r>
            <a:endParaRPr lang="en-US" sz="2436" dirty="0"/>
          </a:p>
        </p:txBody>
      </p:sp>
      <p:sp>
        <p:nvSpPr>
          <p:cNvPr id="13" name="Text 10"/>
          <p:cNvSpPr/>
          <p:nvPr/>
        </p:nvSpPr>
        <p:spPr>
          <a:xfrm>
            <a:off x="1000125" y="2914650"/>
            <a:ext cx="1000125" cy="325041"/>
          </a:xfrm>
          <a:prstGeom prst="rect">
            <a:avLst/>
          </a:prstGeom>
          <a:noFill/>
          <a:ln/>
        </p:spPr>
        <p:txBody>
          <a:bodyPr wrap="none" lIns="0" tIns="0" rIns="0" bIns="34036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1A2B4C"/>
                </a:solidFill>
              </a:rPr>
              <a:t>お金の視点</a:t>
            </a:r>
            <a:endParaRPr lang="en-US" sz="1397" dirty="0"/>
          </a:p>
        </p:txBody>
      </p:sp>
      <p:sp>
        <p:nvSpPr>
          <p:cNvPr id="14" name="Text 11"/>
          <p:cNvSpPr/>
          <p:nvPr/>
        </p:nvSpPr>
        <p:spPr>
          <a:xfrm>
            <a:off x="1000125" y="3296841"/>
            <a:ext cx="421193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医療・介護・生活費を安心して支えられる備えを持つこと。</a:t>
            </a:r>
            <a:endParaRPr lang="en-US" sz="1050" dirty="0"/>
          </a:p>
        </p:txBody>
      </p:sp>
      <p:sp>
        <p:nvSpPr>
          <p:cNvPr id="15" name="Shape 12"/>
          <p:cNvSpPr/>
          <p:nvPr/>
        </p:nvSpPr>
        <p:spPr>
          <a:xfrm>
            <a:off x="571500" y="3998016"/>
            <a:ext cx="4640563" cy="716859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571500" y="3998016"/>
            <a:ext cx="42863" cy="716859"/>
          </a:xfrm>
          <a:prstGeom prst="rect">
            <a:avLst/>
          </a:prstGeom>
          <a:solidFill>
            <a:srgbClr val="0056D2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785813" y="4140891"/>
            <a:ext cx="4211938" cy="15537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F2F4F6">
                    <a:alpha val="80000"/>
                  </a:srgbClr>
                </a:solidFill>
              </a:rPr>
              <a:t>KEYWORD</a:t>
            </a:r>
            <a:endParaRPr lang="en-US" sz="784" dirty="0"/>
          </a:p>
        </p:txBody>
      </p:sp>
      <p:sp>
        <p:nvSpPr>
          <p:cNvPr id="18" name="Text 15"/>
          <p:cNvSpPr/>
          <p:nvPr/>
        </p:nvSpPr>
        <p:spPr>
          <a:xfrm>
            <a:off x="785813" y="4331987"/>
            <a:ext cx="4211938" cy="2400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「延命」ではなく「健康に生きる年数を延ばす」。</a:t>
            </a:r>
            <a:endParaRPr lang="en-US" sz="1193" dirty="0"/>
          </a:p>
        </p:txBody>
      </p:sp>
      <p:sp>
        <p:nvSpPr>
          <p:cNvPr id="19" name="Shape 16"/>
          <p:cNvSpPr/>
          <p:nvPr/>
        </p:nvSpPr>
        <p:spPr>
          <a:xfrm>
            <a:off x="5532137" y="1293019"/>
            <a:ext cx="3040363" cy="3421856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012" y="1435894"/>
            <a:ext cx="2754613" cy="31361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31036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9293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1007269"/>
            <a:ext cx="8001000" cy="14288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1A2B4C"/>
                </a:solidFill>
              </a:rPr>
              <a:t>① 健康の視点 ― 自分でできる予防策</a:t>
            </a:r>
            <a:endParaRPr lang="en-US" sz="2121" dirty="0"/>
          </a:p>
        </p:txBody>
      </p:sp>
      <p:sp>
        <p:nvSpPr>
          <p:cNvPr id="6" name="Shape 3"/>
          <p:cNvSpPr/>
          <p:nvPr/>
        </p:nvSpPr>
        <p:spPr>
          <a:xfrm>
            <a:off x="571500" y="1293019"/>
            <a:ext cx="428625" cy="428625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05" y="1407319"/>
            <a:ext cx="125016" cy="20002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143000" y="1293019"/>
            <a:ext cx="38290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56D2"/>
                </a:solidFill>
              </a:rPr>
              <a:t>運動</a:t>
            </a:r>
            <a:endParaRPr lang="en-US" sz="1193" dirty="0"/>
          </a:p>
        </p:txBody>
      </p:sp>
      <p:sp>
        <p:nvSpPr>
          <p:cNvPr id="9" name="Text 5"/>
          <p:cNvSpPr/>
          <p:nvPr/>
        </p:nvSpPr>
        <p:spPr>
          <a:xfrm>
            <a:off x="1143000" y="1578769"/>
            <a:ext cx="38290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週3回以上のウォーキングや軽運動</a:t>
            </a:r>
            <a:endParaRPr lang="en-US" sz="1050" dirty="0"/>
          </a:p>
        </p:txBody>
      </p:sp>
      <p:sp>
        <p:nvSpPr>
          <p:cNvPr id="10" name="Shape 6"/>
          <p:cNvSpPr/>
          <p:nvPr/>
        </p:nvSpPr>
        <p:spPr>
          <a:xfrm>
            <a:off x="571500" y="2019281"/>
            <a:ext cx="428625" cy="428625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02" y="2133581"/>
            <a:ext cx="175022" cy="20002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143000" y="2019281"/>
            <a:ext cx="38290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56D2"/>
                </a:solidFill>
              </a:rPr>
              <a:t>食事</a:t>
            </a:r>
            <a:endParaRPr lang="en-US" sz="1193" dirty="0"/>
          </a:p>
        </p:txBody>
      </p:sp>
      <p:sp>
        <p:nvSpPr>
          <p:cNvPr id="13" name="Text 8"/>
          <p:cNvSpPr/>
          <p:nvPr/>
        </p:nvSpPr>
        <p:spPr>
          <a:xfrm>
            <a:off x="1143000" y="2305031"/>
            <a:ext cx="38290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栄養バランス ＋ たんぱく質・野菜中心</a:t>
            </a:r>
            <a:endParaRPr lang="en-US" sz="1050" dirty="0"/>
          </a:p>
        </p:txBody>
      </p:sp>
      <p:sp>
        <p:nvSpPr>
          <p:cNvPr id="14" name="Shape 9"/>
          <p:cNvSpPr/>
          <p:nvPr/>
        </p:nvSpPr>
        <p:spPr>
          <a:xfrm>
            <a:off x="571500" y="2745544"/>
            <a:ext cx="428625" cy="428625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797" y="2859844"/>
            <a:ext cx="250031" cy="200025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1143000" y="2745544"/>
            <a:ext cx="38290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56D2"/>
                </a:solidFill>
              </a:rPr>
              <a:t>睡眠</a:t>
            </a:r>
            <a:endParaRPr lang="en-US" sz="1193" dirty="0"/>
          </a:p>
        </p:txBody>
      </p:sp>
      <p:sp>
        <p:nvSpPr>
          <p:cNvPr id="17" name="Text 11"/>
          <p:cNvSpPr/>
          <p:nvPr/>
        </p:nvSpPr>
        <p:spPr>
          <a:xfrm>
            <a:off x="1143000" y="3031294"/>
            <a:ext cx="38290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7時間前後を目安に</a:t>
            </a:r>
            <a:endParaRPr lang="en-US" sz="1050" dirty="0"/>
          </a:p>
        </p:txBody>
      </p:sp>
      <p:sp>
        <p:nvSpPr>
          <p:cNvPr id="18" name="Shape 12"/>
          <p:cNvSpPr/>
          <p:nvPr/>
        </p:nvSpPr>
        <p:spPr>
          <a:xfrm>
            <a:off x="571500" y="3471807"/>
            <a:ext cx="428625" cy="428625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3586107"/>
            <a:ext cx="200025" cy="200025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1143000" y="3471807"/>
            <a:ext cx="382905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56D2"/>
                </a:solidFill>
              </a:rPr>
              <a:t>メンタルケア</a:t>
            </a:r>
            <a:endParaRPr lang="en-US" sz="1193" dirty="0"/>
          </a:p>
        </p:txBody>
      </p:sp>
      <p:sp>
        <p:nvSpPr>
          <p:cNvPr id="21" name="Text 14"/>
          <p:cNvSpPr/>
          <p:nvPr/>
        </p:nvSpPr>
        <p:spPr>
          <a:xfrm>
            <a:off x="1143000" y="3757557"/>
            <a:ext cx="3829050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孤立を防ぐ・感謝習慣を持つ</a:t>
            </a:r>
            <a:endParaRPr lang="en-US" sz="1050" dirty="0"/>
          </a:p>
        </p:txBody>
      </p:sp>
      <p:pic>
        <p:nvPicPr>
          <p:cNvPr id="22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2100" y="1293019"/>
            <a:ext cx="3200400" cy="2857500"/>
          </a:xfrm>
          <a:prstGeom prst="rect">
            <a:avLst/>
          </a:prstGeom>
        </p:spPr>
      </p:pic>
      <p:sp>
        <p:nvSpPr>
          <p:cNvPr id="23" name="Shape 15"/>
          <p:cNvSpPr/>
          <p:nvPr/>
        </p:nvSpPr>
        <p:spPr>
          <a:xfrm>
            <a:off x="571500" y="4364831"/>
            <a:ext cx="8001000" cy="623292"/>
          </a:xfrm>
          <a:prstGeom prst="rect">
            <a:avLst/>
          </a:prstGeom>
          <a:solidFill>
            <a:srgbClr val="0056D2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4" name="Shape 16"/>
          <p:cNvSpPr/>
          <p:nvPr/>
        </p:nvSpPr>
        <p:spPr>
          <a:xfrm>
            <a:off x="857250" y="4543425"/>
            <a:ext cx="672238" cy="266105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5" name="Text 17"/>
          <p:cNvSpPr/>
          <p:nvPr/>
        </p:nvSpPr>
        <p:spPr>
          <a:xfrm>
            <a:off x="857250" y="4543425"/>
            <a:ext cx="672238" cy="266105"/>
          </a:xfrm>
          <a:prstGeom prst="rect">
            <a:avLst/>
          </a:prstGeom>
          <a:noFill/>
          <a:ln/>
        </p:spPr>
        <p:txBody>
          <a:bodyPr wrap="square" lIns="127508" tIns="42545" rIns="127508" bIns="42545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56D2"/>
                </a:solidFill>
              </a:rPr>
              <a:t>POINT</a:t>
            </a:r>
            <a:endParaRPr lang="en-US" sz="987" dirty="0"/>
          </a:p>
        </p:txBody>
      </p:sp>
      <p:sp>
        <p:nvSpPr>
          <p:cNvPr id="26" name="Text 18"/>
          <p:cNvSpPr/>
          <p:nvPr/>
        </p:nvSpPr>
        <p:spPr>
          <a:xfrm>
            <a:off x="1672363" y="4551462"/>
            <a:ext cx="3450264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小さな習慣が、10年後の健康寿命を決める。</a:t>
            </a:r>
            <a:endParaRPr lang="en-US" sz="119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21494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935831"/>
            <a:ext cx="8001000" cy="14288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1A2B4C"/>
                </a:solidFill>
              </a:rPr>
              <a:t>② 生活の視点 ― 社会とのつながり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1107281"/>
            <a:ext cx="4400550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0056D2"/>
                </a:solidFill>
              </a:rPr>
              <a:t>社会参加と健康寿命</a:t>
            </a:r>
            <a:endParaRPr lang="en-US" sz="1397" dirty="0"/>
          </a:p>
        </p:txBody>
      </p:sp>
      <p:sp>
        <p:nvSpPr>
          <p:cNvPr id="7" name="Text 4"/>
          <p:cNvSpPr/>
          <p:nvPr/>
        </p:nvSpPr>
        <p:spPr>
          <a:xfrm>
            <a:off x="571500" y="1510903"/>
            <a:ext cx="4400550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退職後、</a:t>
            </a:r>
            <a:r>
              <a:rPr lang="en-US" sz="1090" b="1" dirty="0">
                <a:solidFill>
                  <a:srgbClr val="1A2B4C"/>
                </a:solidFill>
              </a:rPr>
              <a:t>社会参加がある人ほど健康寿命が長い</a:t>
            </a:r>
            <a:r>
              <a:rPr lang="en-US" sz="1159" dirty="0">
                <a:solidFill>
                  <a:srgbClr val="333333"/>
                </a:solidFill>
              </a:rPr>
              <a:t>という研究結果があります。</a:t>
            </a:r>
            <a:endParaRPr lang="en-US" sz="1159" dirty="0"/>
          </a:p>
        </p:txBody>
      </p:sp>
      <p:sp>
        <p:nvSpPr>
          <p:cNvPr id="8" name="Text 5"/>
          <p:cNvSpPr/>
          <p:nvPr/>
        </p:nvSpPr>
        <p:spPr>
          <a:xfrm>
            <a:off x="571500" y="2193801"/>
            <a:ext cx="4400550" cy="289322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397" b="1" dirty="0">
                <a:solidFill>
                  <a:srgbClr val="0056D2"/>
                </a:solidFill>
              </a:rPr>
              <a:t>「役割」が健康を支える</a:t>
            </a:r>
            <a:endParaRPr lang="en-US" sz="1397" dirty="0"/>
          </a:p>
        </p:txBody>
      </p:sp>
      <p:sp>
        <p:nvSpPr>
          <p:cNvPr id="9" name="Text 6"/>
          <p:cNvSpPr/>
          <p:nvPr/>
        </p:nvSpPr>
        <p:spPr>
          <a:xfrm>
            <a:off x="571500" y="2597423"/>
            <a:ext cx="4400550" cy="6600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地域活動・趣味・ボランティアなど「役割」を持つことが重要です。
</a:t>
            </a:r>
            <a:r>
              <a:rPr lang="en-US" sz="1090" b="1" dirty="0">
                <a:solidFill>
                  <a:srgbClr val="1A2B4C"/>
                </a:solidFill>
              </a:rPr>
              <a:t>「誰かに必要とされる感覚」</a:t>
            </a:r>
            <a:r>
              <a:rPr lang="en-US" sz="1159" dirty="0">
                <a:solidFill>
                  <a:srgbClr val="333333"/>
                </a:solidFill>
              </a:rPr>
              <a:t>が、心の健康を守ります。</a:t>
            </a:r>
            <a:endParaRPr lang="en-US" sz="1159" dirty="0"/>
          </a:p>
        </p:txBody>
      </p:sp>
      <p:sp>
        <p:nvSpPr>
          <p:cNvPr id="10" name="Shape 7"/>
          <p:cNvSpPr/>
          <p:nvPr/>
        </p:nvSpPr>
        <p:spPr>
          <a:xfrm>
            <a:off x="571500" y="3586051"/>
            <a:ext cx="4400550" cy="1176933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1" name="Shape 8"/>
          <p:cNvSpPr/>
          <p:nvPr/>
        </p:nvSpPr>
        <p:spPr>
          <a:xfrm>
            <a:off x="571500" y="3586051"/>
            <a:ext cx="42863" cy="1176933"/>
          </a:xfrm>
          <a:prstGeom prst="rect">
            <a:avLst/>
          </a:prstGeom>
          <a:solidFill>
            <a:srgbClr val="0056D2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2" name="Text 9"/>
          <p:cNvSpPr/>
          <p:nvPr/>
        </p:nvSpPr>
        <p:spPr>
          <a:xfrm>
            <a:off x="685800" y="3700351"/>
            <a:ext cx="822871" cy="198239"/>
          </a:xfrm>
          <a:prstGeom prst="rect">
            <a:avLst/>
          </a:prstGeom>
          <a:noFill/>
          <a:ln/>
        </p:spPr>
        <p:txBody>
          <a:bodyPr wrap="none" lIns="68072" tIns="17018" rIns="68072" bIns="17018" rtlCol="0" anchor="t">
            <a:spAutoFit/>
          </a:bodyPr>
          <a:lstStyle/>
          <a:p>
            <a:pPr marL="0" indent="0" algn="l">
              <a:lnSpc>
                <a:spcPts val="1100"/>
              </a:lnSpc>
              <a:buNone/>
            </a:pPr>
            <a:r>
              <a:rPr lang="en-US" sz="784" b="1" dirty="0">
                <a:solidFill>
                  <a:srgbClr val="0056D2"/>
                </a:solidFill>
              </a:rPr>
              <a:t>CASE STUDY</a:t>
            </a:r>
            <a:endParaRPr lang="en-US" sz="784" dirty="0"/>
          </a:p>
        </p:txBody>
      </p:sp>
      <p:sp>
        <p:nvSpPr>
          <p:cNvPr id="13" name="Text 10"/>
          <p:cNvSpPr/>
          <p:nvPr/>
        </p:nvSpPr>
        <p:spPr>
          <a:xfrm>
            <a:off x="685800" y="3927165"/>
            <a:ext cx="417195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1A2B4C"/>
                </a:solidFill>
              </a:rPr>
              <a:t>定年後に地域の子ども食堂を手伝い始めたAさん</a:t>
            </a:r>
            <a:endParaRPr lang="en-US" sz="987" dirty="0"/>
          </a:p>
        </p:txBody>
      </p:sp>
      <p:sp>
        <p:nvSpPr>
          <p:cNvPr id="14" name="Text 11"/>
          <p:cNvSpPr/>
          <p:nvPr/>
        </p:nvSpPr>
        <p:spPr>
          <a:xfrm>
            <a:off x="685800" y="4177196"/>
            <a:ext cx="417195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050" dirty="0">
                <a:solidFill>
                  <a:srgbClr val="333333"/>
                </a:solidFill>
              </a:rPr>
              <a:t>生活リズムが整い、体調も改善。
新たなコミュニティでの交流が生きがいに。</a:t>
            </a:r>
            <a:endParaRPr lang="en-US" sz="1050" dirty="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00" y="1107281"/>
            <a:ext cx="320040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3578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950119"/>
            <a:ext cx="8001000" cy="14288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1A2B4C"/>
                </a:solidFill>
              </a:rPr>
              <a:t>③ お金の視点 ― 老後資金と医療・介護費</a:t>
            </a:r>
            <a:endParaRPr lang="en-US" sz="2121" dirty="0"/>
          </a:p>
        </p:txBody>
      </p:sp>
      <p:sp>
        <p:nvSpPr>
          <p:cNvPr id="6" name="Shape 3"/>
          <p:cNvSpPr/>
          <p:nvPr/>
        </p:nvSpPr>
        <p:spPr>
          <a:xfrm>
            <a:off x="571500" y="1064419"/>
            <a:ext cx="4400550" cy="998339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7" name="Shape 4"/>
          <p:cNvSpPr/>
          <p:nvPr/>
        </p:nvSpPr>
        <p:spPr>
          <a:xfrm>
            <a:off x="571500" y="1064419"/>
            <a:ext cx="42863" cy="998339"/>
          </a:xfrm>
          <a:prstGeom prst="rect">
            <a:avLst/>
          </a:prstGeom>
          <a:solidFill>
            <a:srgbClr val="0056D2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Text 5"/>
          <p:cNvSpPr/>
          <p:nvPr/>
        </p:nvSpPr>
        <p:spPr>
          <a:xfrm>
            <a:off x="714375" y="1207294"/>
            <a:ext cx="4114800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666666"/>
                </a:solidFill>
              </a:rPr>
              <a:t>夫婦2人の平均生活費（総務省 2023年）</a:t>
            </a:r>
            <a:endParaRPr lang="en-US" sz="885" dirty="0"/>
          </a:p>
        </p:txBody>
      </p:sp>
      <p:sp>
        <p:nvSpPr>
          <p:cNvPr id="9" name="Text 6"/>
          <p:cNvSpPr/>
          <p:nvPr/>
        </p:nvSpPr>
        <p:spPr>
          <a:xfrm>
            <a:off x="714375" y="1453753"/>
            <a:ext cx="4114800" cy="46613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月約 </a:t>
            </a:r>
            <a:r>
              <a:rPr lang="en-US" sz="2436" b="1" dirty="0">
                <a:solidFill>
                  <a:srgbClr val="1A2B4C"/>
                </a:solidFill>
              </a:rPr>
              <a:t>28</a:t>
            </a:r>
            <a:r>
              <a:rPr lang="en-US" sz="1193" b="1" dirty="0">
                <a:solidFill>
                  <a:srgbClr val="333333"/>
                </a:solidFill>
              </a:rPr>
              <a:t> 万円</a:t>
            </a:r>
            <a:endParaRPr lang="en-US" sz="1193" dirty="0"/>
          </a:p>
        </p:txBody>
      </p:sp>
      <p:sp>
        <p:nvSpPr>
          <p:cNvPr id="10" name="Shape 7"/>
          <p:cNvSpPr/>
          <p:nvPr/>
        </p:nvSpPr>
        <p:spPr>
          <a:xfrm>
            <a:off x="571500" y="2191345"/>
            <a:ext cx="4400550" cy="1030486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1" name="Shape 8"/>
          <p:cNvSpPr/>
          <p:nvPr/>
        </p:nvSpPr>
        <p:spPr>
          <a:xfrm>
            <a:off x="571500" y="2191345"/>
            <a:ext cx="42863" cy="1030486"/>
          </a:xfrm>
          <a:prstGeom prst="rect">
            <a:avLst/>
          </a:prstGeom>
          <a:solidFill>
            <a:srgbClr val="0056D2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2" name="Text 9"/>
          <p:cNvSpPr/>
          <p:nvPr/>
        </p:nvSpPr>
        <p:spPr>
          <a:xfrm>
            <a:off x="714375" y="2334220"/>
            <a:ext cx="4114800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666666"/>
                </a:solidFill>
              </a:rPr>
              <a:t>医療・介護費の平均支出</a:t>
            </a:r>
            <a:endParaRPr lang="en-US" sz="885" dirty="0"/>
          </a:p>
        </p:txBody>
      </p:sp>
      <p:sp>
        <p:nvSpPr>
          <p:cNvPr id="13" name="Text 10"/>
          <p:cNvSpPr/>
          <p:nvPr/>
        </p:nvSpPr>
        <p:spPr>
          <a:xfrm>
            <a:off x="714375" y="2580680"/>
            <a:ext cx="4114800" cy="4982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333333"/>
                </a:solidFill>
              </a:rPr>
              <a:t>年間約 </a:t>
            </a:r>
            <a:r>
              <a:rPr lang="en-US" sz="2436" b="1" dirty="0">
                <a:solidFill>
                  <a:srgbClr val="1A2B4C"/>
                </a:solidFill>
              </a:rPr>
              <a:t>20〜30</a:t>
            </a:r>
            <a:r>
              <a:rPr lang="en-US" sz="1193" b="1" dirty="0">
                <a:solidFill>
                  <a:srgbClr val="333333"/>
                </a:solidFill>
              </a:rPr>
              <a:t> 万円</a:t>
            </a:r>
            <a:endParaRPr lang="en-US" sz="1193" dirty="0"/>
          </a:p>
        </p:txBody>
      </p:sp>
      <p:sp>
        <p:nvSpPr>
          <p:cNvPr id="14" name="Shape 11"/>
          <p:cNvSpPr/>
          <p:nvPr/>
        </p:nvSpPr>
        <p:spPr>
          <a:xfrm>
            <a:off x="571500" y="3350419"/>
            <a:ext cx="4400550" cy="1030486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5" name="Shape 12"/>
          <p:cNvSpPr/>
          <p:nvPr/>
        </p:nvSpPr>
        <p:spPr>
          <a:xfrm>
            <a:off x="571500" y="3350419"/>
            <a:ext cx="42863" cy="1030486"/>
          </a:xfrm>
          <a:prstGeom prst="rect">
            <a:avLst/>
          </a:prstGeom>
          <a:solidFill>
            <a:srgbClr val="0056D2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6" name="Text 13"/>
          <p:cNvSpPr/>
          <p:nvPr/>
        </p:nvSpPr>
        <p:spPr>
          <a:xfrm>
            <a:off x="714375" y="3493294"/>
            <a:ext cx="4114800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CCCCCC"/>
                </a:solidFill>
              </a:rPr>
              <a:t>老後資金の目安（平均寿命まで）</a:t>
            </a:r>
            <a:endParaRPr lang="en-US" sz="885" dirty="0"/>
          </a:p>
        </p:txBody>
      </p:sp>
      <p:sp>
        <p:nvSpPr>
          <p:cNvPr id="17" name="Text 14"/>
          <p:cNvSpPr/>
          <p:nvPr/>
        </p:nvSpPr>
        <p:spPr>
          <a:xfrm>
            <a:off x="714375" y="3739753"/>
            <a:ext cx="4114800" cy="4982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FFFFFF"/>
                </a:solidFill>
              </a:rPr>
              <a:t>約 </a:t>
            </a:r>
            <a:r>
              <a:rPr lang="en-US" sz="2436" b="1" dirty="0">
                <a:solidFill>
                  <a:srgbClr val="FFFFFF"/>
                </a:solidFill>
              </a:rPr>
              <a:t>2,000〜3,000</a:t>
            </a:r>
            <a:r>
              <a:rPr lang="en-US" sz="1193" b="1" dirty="0">
                <a:solidFill>
                  <a:srgbClr val="FFFFFF"/>
                </a:solidFill>
              </a:rPr>
              <a:t> 万円</a:t>
            </a:r>
            <a:endParaRPr lang="en-US" sz="1193" dirty="0"/>
          </a:p>
        </p:txBody>
      </p:sp>
      <p:sp>
        <p:nvSpPr>
          <p:cNvPr id="18" name="Shape 15"/>
          <p:cNvSpPr/>
          <p:nvPr/>
        </p:nvSpPr>
        <p:spPr>
          <a:xfrm>
            <a:off x="5372100" y="1064419"/>
            <a:ext cx="3200400" cy="1785938"/>
          </a:xfrm>
          <a:prstGeom prst="rect">
            <a:avLst/>
          </a:prstGeom>
          <a:solidFill>
            <a:srgbClr val="DDDDDD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1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2100" y="1064419"/>
            <a:ext cx="3200400" cy="1785938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5372100" y="3150394"/>
            <a:ext cx="3200400" cy="305395"/>
          </a:xfrm>
          <a:prstGeom prst="rect">
            <a:avLst/>
          </a:prstGeom>
          <a:noFill/>
          <a:ln/>
        </p:spPr>
        <p:txBody>
          <a:bodyPr wrap="square" lIns="0" tIns="0" rIns="0" bIns="8509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56D2"/>
                </a:solidFill>
              </a:rPr>
              <a:t>3つの支出構造を意識</a:t>
            </a:r>
            <a:endParaRPr lang="en-US" sz="1090" dirty="0"/>
          </a:p>
        </p:txBody>
      </p:sp>
      <p:sp>
        <p:nvSpPr>
          <p:cNvPr id="21" name="Shape 17"/>
          <p:cNvSpPr/>
          <p:nvPr/>
        </p:nvSpPr>
        <p:spPr>
          <a:xfrm>
            <a:off x="5372100" y="3562945"/>
            <a:ext cx="228600" cy="228600"/>
          </a:xfrm>
          <a:prstGeom prst="rect">
            <a:avLst/>
          </a:prstGeom>
          <a:solidFill>
            <a:srgbClr val="0056D2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2" name="Text 18"/>
          <p:cNvSpPr/>
          <p:nvPr/>
        </p:nvSpPr>
        <p:spPr>
          <a:xfrm>
            <a:off x="5372100" y="3562945"/>
            <a:ext cx="22860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1</a:t>
            </a:r>
            <a:endParaRPr lang="en-US" sz="885" dirty="0"/>
          </a:p>
        </p:txBody>
      </p:sp>
      <p:sp>
        <p:nvSpPr>
          <p:cNvPr id="23" name="Text 19"/>
          <p:cNvSpPr/>
          <p:nvPr/>
        </p:nvSpPr>
        <p:spPr>
          <a:xfrm>
            <a:off x="5707856" y="3573661"/>
            <a:ext cx="428625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生活費</a:t>
            </a:r>
            <a:endParaRPr lang="en-US" sz="987" dirty="0"/>
          </a:p>
        </p:txBody>
      </p:sp>
      <p:sp>
        <p:nvSpPr>
          <p:cNvPr id="24" name="Shape 20"/>
          <p:cNvSpPr/>
          <p:nvPr/>
        </p:nvSpPr>
        <p:spPr>
          <a:xfrm>
            <a:off x="5372100" y="3862983"/>
            <a:ext cx="228600" cy="228600"/>
          </a:xfrm>
          <a:prstGeom prst="rect">
            <a:avLst/>
          </a:prstGeom>
          <a:solidFill>
            <a:srgbClr val="0056D2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5" name="Text 21"/>
          <p:cNvSpPr/>
          <p:nvPr/>
        </p:nvSpPr>
        <p:spPr>
          <a:xfrm>
            <a:off x="5372100" y="3862983"/>
            <a:ext cx="22860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2</a:t>
            </a:r>
            <a:endParaRPr lang="en-US" sz="885" dirty="0"/>
          </a:p>
        </p:txBody>
      </p:sp>
      <p:sp>
        <p:nvSpPr>
          <p:cNvPr id="26" name="Text 22"/>
          <p:cNvSpPr/>
          <p:nvPr/>
        </p:nvSpPr>
        <p:spPr>
          <a:xfrm>
            <a:off x="5707856" y="3873698"/>
            <a:ext cx="76840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医療・介護費</a:t>
            </a:r>
            <a:endParaRPr lang="en-US" sz="987" dirty="0"/>
          </a:p>
        </p:txBody>
      </p:sp>
      <p:sp>
        <p:nvSpPr>
          <p:cNvPr id="27" name="Shape 23"/>
          <p:cNvSpPr/>
          <p:nvPr/>
        </p:nvSpPr>
        <p:spPr>
          <a:xfrm>
            <a:off x="5372100" y="4163020"/>
            <a:ext cx="228600" cy="228600"/>
          </a:xfrm>
          <a:prstGeom prst="rect">
            <a:avLst/>
          </a:prstGeom>
          <a:solidFill>
            <a:srgbClr val="0056D2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8" name="Text 24"/>
          <p:cNvSpPr/>
          <p:nvPr/>
        </p:nvSpPr>
        <p:spPr>
          <a:xfrm>
            <a:off x="5372100" y="4163020"/>
            <a:ext cx="228600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marL="0" indent="0" algn="ctr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FFFFFF"/>
                </a:solidFill>
              </a:rPr>
              <a:t>3</a:t>
            </a:r>
            <a:endParaRPr lang="en-US" sz="885" dirty="0"/>
          </a:p>
        </p:txBody>
      </p:sp>
      <p:sp>
        <p:nvSpPr>
          <p:cNvPr id="29" name="Text 25"/>
          <p:cNvSpPr/>
          <p:nvPr/>
        </p:nvSpPr>
        <p:spPr>
          <a:xfrm>
            <a:off x="5707856" y="4173736"/>
            <a:ext cx="1000125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333333"/>
                </a:solidFill>
              </a:rPr>
              <a:t>やりたいこと費</a:t>
            </a:r>
            <a:endParaRPr lang="en-US" sz="98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5286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59293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1007269"/>
            <a:ext cx="8001000" cy="14288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1A2B4C"/>
                </a:solidFill>
              </a:rPr>
              <a:t>「健康」と「お金」は連動している</a:t>
            </a:r>
            <a:endParaRPr lang="en-US" sz="2121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1332309"/>
            <a:ext cx="171450" cy="1714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14388" y="1293019"/>
            <a:ext cx="137160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56D2"/>
                </a:solidFill>
              </a:rPr>
              <a:t>健康寿命と医療費</a:t>
            </a:r>
            <a:endParaRPr lang="en-US" sz="1193" dirty="0"/>
          </a:p>
        </p:txBody>
      </p:sp>
      <p:sp>
        <p:nvSpPr>
          <p:cNvPr id="8" name="Text 4"/>
          <p:cNvSpPr/>
          <p:nvPr/>
        </p:nvSpPr>
        <p:spPr>
          <a:xfrm>
            <a:off x="571500" y="1650206"/>
            <a:ext cx="3600450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333333"/>
                </a:solidFill>
              </a:rPr>
              <a:t>健康寿命が長い人ほど、
 医療・介護費の支出が少ない。</a:t>
            </a:r>
            <a:endParaRPr lang="en-US" sz="1397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" y="2432447"/>
            <a:ext cx="192881" cy="17145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35819" y="2393156"/>
            <a:ext cx="1366465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0056D2"/>
                </a:solidFill>
              </a:rPr>
              <a:t>資産としての健康</a:t>
            </a:r>
            <a:endParaRPr lang="en-US" sz="1193" dirty="0"/>
          </a:p>
        </p:txBody>
      </p:sp>
      <p:sp>
        <p:nvSpPr>
          <p:cNvPr id="11" name="Text 6"/>
          <p:cNvSpPr/>
          <p:nvPr/>
        </p:nvSpPr>
        <p:spPr>
          <a:xfrm>
            <a:off x="571500" y="2750344"/>
            <a:ext cx="3600450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397" b="1" dirty="0">
                <a:solidFill>
                  <a:srgbClr val="333333"/>
                </a:solidFill>
              </a:rPr>
              <a:t>生活習慣の改善は
 「最大の資産運用」とも言える。</a:t>
            </a:r>
            <a:endParaRPr lang="en-US" sz="1397" dirty="0"/>
          </a:p>
        </p:txBody>
      </p:sp>
      <p:sp>
        <p:nvSpPr>
          <p:cNvPr id="12" name="Shape 7"/>
          <p:cNvSpPr/>
          <p:nvPr/>
        </p:nvSpPr>
        <p:spPr>
          <a:xfrm>
            <a:off x="571500" y="3636169"/>
            <a:ext cx="3600450" cy="1144786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3" name="Text 8"/>
          <p:cNvSpPr/>
          <p:nvPr/>
        </p:nvSpPr>
        <p:spPr>
          <a:xfrm>
            <a:off x="714375" y="3779044"/>
            <a:ext cx="3314700" cy="37326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808" b="1" dirty="0">
                <a:solidFill>
                  <a:srgbClr val="FFFFFF"/>
                </a:solidFill>
              </a:rPr>
              <a:t>健康 ＝ 資産</a:t>
            </a:r>
            <a:endParaRPr lang="en-US" sz="1808" dirty="0"/>
          </a:p>
        </p:txBody>
      </p:sp>
      <p:sp>
        <p:nvSpPr>
          <p:cNvPr id="14" name="Text 9"/>
          <p:cNvSpPr/>
          <p:nvPr/>
        </p:nvSpPr>
        <p:spPr>
          <a:xfrm>
            <a:off x="714375" y="4223742"/>
            <a:ext cx="3314700" cy="4143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ts val="1400"/>
              </a:lnSpc>
              <a:buNone/>
            </a:pPr>
            <a:r>
              <a:rPr lang="en-US" sz="1050" dirty="0">
                <a:solidFill>
                  <a:srgbClr val="FFFFFF">
                    <a:alpha val="90000"/>
                  </a:srgbClr>
                </a:solidFill>
              </a:rPr>
              <a:t>健康寿命を延ばすことが、
結果的に老後の安心につながる。</a:t>
            </a:r>
            <a:endParaRPr lang="en-US" sz="1050" dirty="0"/>
          </a:p>
        </p:txBody>
      </p:sp>
      <p:sp>
        <p:nvSpPr>
          <p:cNvPr id="15" name="Shape 10"/>
          <p:cNvSpPr/>
          <p:nvPr/>
        </p:nvSpPr>
        <p:spPr>
          <a:xfrm>
            <a:off x="4572000" y="1293019"/>
            <a:ext cx="4000500" cy="1703784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1"/>
          <p:cNvSpPr/>
          <p:nvPr/>
        </p:nvSpPr>
        <p:spPr>
          <a:xfrm>
            <a:off x="4572000" y="1293019"/>
            <a:ext cx="42863" cy="1703784"/>
          </a:xfrm>
          <a:prstGeom prst="rect">
            <a:avLst/>
          </a:prstGeom>
          <a:solidFill>
            <a:srgbClr val="0056D2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2"/>
          <p:cNvSpPr/>
          <p:nvPr/>
        </p:nvSpPr>
        <p:spPr>
          <a:xfrm>
            <a:off x="4714875" y="1435894"/>
            <a:ext cx="371475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666666"/>
                </a:solidFill>
              </a:rPr>
              <a:t>要介護状態の平均期間（厚労省推計）</a:t>
            </a:r>
            <a:endParaRPr lang="en-US" sz="987" dirty="0"/>
          </a:p>
        </p:txBody>
      </p:sp>
      <p:sp>
        <p:nvSpPr>
          <p:cNvPr id="18" name="Text 13"/>
          <p:cNvSpPr/>
          <p:nvPr/>
        </p:nvSpPr>
        <p:spPr>
          <a:xfrm>
            <a:off x="4714875" y="1853803"/>
            <a:ext cx="31435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男性</a:t>
            </a:r>
            <a:endParaRPr lang="en-US" sz="1159" dirty="0"/>
          </a:p>
        </p:txBody>
      </p:sp>
      <p:sp>
        <p:nvSpPr>
          <p:cNvPr id="19" name="Text 14"/>
          <p:cNvSpPr/>
          <p:nvPr/>
        </p:nvSpPr>
        <p:spPr>
          <a:xfrm>
            <a:off x="7595174" y="1714500"/>
            <a:ext cx="834451" cy="4089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約 </a:t>
            </a:r>
            <a:r>
              <a:rPr lang="en-US" sz="2121" b="1" dirty="0">
                <a:solidFill>
                  <a:srgbClr val="1A2B4C"/>
                </a:solidFill>
              </a:rPr>
              <a:t>8.7</a:t>
            </a:r>
            <a:r>
              <a:rPr lang="en-US" sz="1159" dirty="0">
                <a:solidFill>
                  <a:srgbClr val="333333"/>
                </a:solidFill>
              </a:rPr>
              <a:t> 年</a:t>
            </a:r>
            <a:endParaRPr lang="en-US" sz="1159" dirty="0"/>
          </a:p>
        </p:txBody>
      </p:sp>
      <p:sp>
        <p:nvSpPr>
          <p:cNvPr id="20" name="Text 15"/>
          <p:cNvSpPr/>
          <p:nvPr/>
        </p:nvSpPr>
        <p:spPr>
          <a:xfrm>
            <a:off x="4714875" y="2305645"/>
            <a:ext cx="31435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女性</a:t>
            </a:r>
            <a:endParaRPr lang="en-US" sz="1159" dirty="0"/>
          </a:p>
        </p:txBody>
      </p:sp>
      <p:sp>
        <p:nvSpPr>
          <p:cNvPr id="21" name="Text 16"/>
          <p:cNvSpPr/>
          <p:nvPr/>
        </p:nvSpPr>
        <p:spPr>
          <a:xfrm>
            <a:off x="7419342" y="2166342"/>
            <a:ext cx="1010283" cy="4089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333333"/>
                </a:solidFill>
              </a:rPr>
              <a:t>約 </a:t>
            </a:r>
            <a:r>
              <a:rPr lang="en-US" sz="2121" b="1" dirty="0">
                <a:solidFill>
                  <a:srgbClr val="1A2B4C"/>
                </a:solidFill>
              </a:rPr>
              <a:t>12.7</a:t>
            </a:r>
            <a:r>
              <a:rPr lang="en-US" sz="1159" dirty="0">
                <a:solidFill>
                  <a:srgbClr val="333333"/>
                </a:solidFill>
              </a:rPr>
              <a:t> 年</a:t>
            </a:r>
            <a:endParaRPr lang="en-US" sz="1159" dirty="0"/>
          </a:p>
        </p:txBody>
      </p:sp>
      <p:sp>
        <p:nvSpPr>
          <p:cNvPr id="22" name="Text 17"/>
          <p:cNvSpPr/>
          <p:nvPr/>
        </p:nvSpPr>
        <p:spPr>
          <a:xfrm>
            <a:off x="4714875" y="2646759"/>
            <a:ext cx="3714750" cy="2071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r">
              <a:lnSpc>
                <a:spcPts val="1400"/>
              </a:lnSpc>
              <a:buNone/>
            </a:pPr>
            <a:r>
              <a:rPr lang="en-US" sz="987" b="1" dirty="0">
                <a:solidFill>
                  <a:srgbClr val="0056D2"/>
                </a:solidFill>
              </a:rPr>
              <a:t>→ 健康維持が “最大の節約”</a:t>
            </a:r>
            <a:endParaRPr lang="en-US" sz="987" dirty="0"/>
          </a:p>
        </p:txBody>
      </p:sp>
      <p:sp>
        <p:nvSpPr>
          <p:cNvPr id="23" name="Shape 18"/>
          <p:cNvSpPr/>
          <p:nvPr/>
        </p:nvSpPr>
        <p:spPr>
          <a:xfrm>
            <a:off x="4572000" y="3139678"/>
            <a:ext cx="4000500" cy="142875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2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8" y="3211116"/>
            <a:ext cx="3857625" cy="12858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232406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71500" y="428625"/>
            <a:ext cx="8001000" cy="84296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4" name="Shape 1"/>
          <p:cNvSpPr/>
          <p:nvPr/>
        </p:nvSpPr>
        <p:spPr>
          <a:xfrm>
            <a:off x="571500" y="1257300"/>
            <a:ext cx="8001000" cy="14288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5" name="Text 2"/>
          <p:cNvSpPr/>
          <p:nvPr/>
        </p:nvSpPr>
        <p:spPr>
          <a:xfrm>
            <a:off x="571500" y="428625"/>
            <a:ext cx="8001000" cy="43576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2121" b="1" dirty="0">
                <a:solidFill>
                  <a:srgbClr val="1A2B4C"/>
                </a:solidFill>
              </a:rPr>
              <a:t>ケーススタディ</a:t>
            </a:r>
            <a:endParaRPr lang="en-US" sz="2121" dirty="0"/>
          </a:p>
        </p:txBody>
      </p:sp>
      <p:sp>
        <p:nvSpPr>
          <p:cNvPr id="6" name="Text 3"/>
          <p:cNvSpPr/>
          <p:nvPr/>
        </p:nvSpPr>
        <p:spPr>
          <a:xfrm>
            <a:off x="571500" y="921544"/>
            <a:ext cx="8001000" cy="250031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1193" b="1" dirty="0">
                <a:solidFill>
                  <a:srgbClr val="666666"/>
                </a:solidFill>
              </a:rPr>
              <a:t>Aさん（68歳・男性）とBさん（68歳・男性）の比較</a:t>
            </a:r>
            <a:endParaRPr lang="en-US" sz="1193" dirty="0"/>
          </a:p>
        </p:txBody>
      </p:sp>
      <p:sp>
        <p:nvSpPr>
          <p:cNvPr id="7" name="Shape 4"/>
          <p:cNvSpPr/>
          <p:nvPr/>
        </p:nvSpPr>
        <p:spPr>
          <a:xfrm>
            <a:off x="571500" y="1385888"/>
            <a:ext cx="8001000" cy="224135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8" name="Shape 5"/>
          <p:cNvSpPr/>
          <p:nvPr/>
        </p:nvSpPr>
        <p:spPr>
          <a:xfrm>
            <a:off x="571500" y="1385888"/>
            <a:ext cx="1600200" cy="455414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9" name="Text 6"/>
          <p:cNvSpPr/>
          <p:nvPr/>
        </p:nvSpPr>
        <p:spPr>
          <a:xfrm>
            <a:off x="571500" y="1385888"/>
            <a:ext cx="1600200" cy="455414"/>
          </a:xfrm>
          <a:prstGeom prst="rect">
            <a:avLst/>
          </a:prstGeom>
          <a:noFill/>
          <a:ln/>
        </p:spPr>
        <p:txBody>
          <a:bodyPr wrap="square" lIns="136017" tIns="136017" rIns="136017" bIns="136017" rtlCol="0" anchor="ctr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項目</a:t>
            </a:r>
            <a:endParaRPr lang="en-US" sz="1090" dirty="0"/>
          </a:p>
        </p:txBody>
      </p:sp>
      <p:sp>
        <p:nvSpPr>
          <p:cNvPr id="10" name="Shape 7"/>
          <p:cNvSpPr/>
          <p:nvPr/>
        </p:nvSpPr>
        <p:spPr>
          <a:xfrm>
            <a:off x="2171700" y="1385888"/>
            <a:ext cx="3200400" cy="455414"/>
          </a:xfrm>
          <a:prstGeom prst="rect">
            <a:avLst/>
          </a:prstGeom>
          <a:solidFill>
            <a:srgbClr val="0056D2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1" name="Text 8"/>
          <p:cNvSpPr/>
          <p:nvPr/>
        </p:nvSpPr>
        <p:spPr>
          <a:xfrm>
            <a:off x="2171700" y="1385888"/>
            <a:ext cx="3200400" cy="455414"/>
          </a:xfrm>
          <a:prstGeom prst="rect">
            <a:avLst/>
          </a:prstGeom>
          <a:noFill/>
          <a:ln/>
        </p:spPr>
        <p:txBody>
          <a:bodyPr wrap="square" lIns="136017" tIns="136017" rIns="136017" bIns="136017" rtlCol="0" anchor="ctr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Aさん</a:t>
            </a:r>
            <a:endParaRPr lang="en-US" sz="1090" dirty="0"/>
          </a:p>
        </p:txBody>
      </p:sp>
      <p:sp>
        <p:nvSpPr>
          <p:cNvPr id="12" name="Shape 9"/>
          <p:cNvSpPr/>
          <p:nvPr/>
        </p:nvSpPr>
        <p:spPr>
          <a:xfrm>
            <a:off x="5372100" y="1385888"/>
            <a:ext cx="3200400" cy="455414"/>
          </a:xfrm>
          <a:prstGeom prst="rect">
            <a:avLst/>
          </a:prstGeom>
          <a:solidFill>
            <a:srgbClr val="555555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3" name="Text 10"/>
          <p:cNvSpPr/>
          <p:nvPr/>
        </p:nvSpPr>
        <p:spPr>
          <a:xfrm>
            <a:off x="5372100" y="1385888"/>
            <a:ext cx="3200400" cy="455414"/>
          </a:xfrm>
          <a:prstGeom prst="rect">
            <a:avLst/>
          </a:prstGeom>
          <a:noFill/>
          <a:ln/>
        </p:spPr>
        <p:txBody>
          <a:bodyPr wrap="square" lIns="136017" tIns="136017" rIns="136017" bIns="136017" rtlCol="0" anchor="ctr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FFFFFF"/>
                </a:solidFill>
              </a:rPr>
              <a:t>Bさん</a:t>
            </a:r>
            <a:endParaRPr lang="en-US" sz="1090" dirty="0"/>
          </a:p>
        </p:txBody>
      </p:sp>
      <p:sp>
        <p:nvSpPr>
          <p:cNvPr id="14" name="Text 11"/>
          <p:cNvSpPr/>
          <p:nvPr/>
        </p:nvSpPr>
        <p:spPr>
          <a:xfrm>
            <a:off x="571500" y="1841302"/>
            <a:ext cx="1600200" cy="444698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2B4C"/>
                </a:solidFill>
              </a:rPr>
              <a:t>運動習慣</a:t>
            </a:r>
            <a:endParaRPr lang="en-US" sz="1090" dirty="0"/>
          </a:p>
        </p:txBody>
      </p:sp>
      <p:sp>
        <p:nvSpPr>
          <p:cNvPr id="15" name="Shape 12"/>
          <p:cNvSpPr/>
          <p:nvPr/>
        </p:nvSpPr>
        <p:spPr>
          <a:xfrm>
            <a:off x="2171700" y="1841302"/>
            <a:ext cx="3200400" cy="444698"/>
          </a:xfrm>
          <a:prstGeom prst="rect">
            <a:avLst/>
          </a:prstGeom>
          <a:solidFill>
            <a:srgbClr val="F0F7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6" name="Shape 13"/>
          <p:cNvSpPr/>
          <p:nvPr/>
        </p:nvSpPr>
        <p:spPr>
          <a:xfrm>
            <a:off x="2171700" y="2278856"/>
            <a:ext cx="3200400" cy="7144"/>
          </a:xfrm>
          <a:prstGeom prst="rect">
            <a:avLst/>
          </a:prstGeom>
          <a:solidFill>
            <a:srgbClr val="EEEEE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17" name="Text 14"/>
          <p:cNvSpPr/>
          <p:nvPr/>
        </p:nvSpPr>
        <p:spPr>
          <a:xfrm>
            <a:off x="2171700" y="1841302"/>
            <a:ext cx="3200400" cy="444698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56D2"/>
                </a:solidFill>
              </a:rPr>
              <a:t>週3回ウォーキング</a:t>
            </a:r>
            <a:endParaRPr lang="en-US" sz="1090" dirty="0"/>
          </a:p>
        </p:txBody>
      </p:sp>
      <p:sp>
        <p:nvSpPr>
          <p:cNvPr id="18" name="Text 15"/>
          <p:cNvSpPr/>
          <p:nvPr/>
        </p:nvSpPr>
        <p:spPr>
          <a:xfrm>
            <a:off x="5372100" y="1841302"/>
            <a:ext cx="3200400" cy="444698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666666"/>
                </a:solidFill>
              </a:rPr>
              <a:t>ほとんどなし</a:t>
            </a:r>
            <a:endParaRPr lang="en-US" sz="1159" dirty="0"/>
          </a:p>
        </p:txBody>
      </p:sp>
      <p:sp>
        <p:nvSpPr>
          <p:cNvPr id="19" name="Text 16"/>
          <p:cNvSpPr/>
          <p:nvPr/>
        </p:nvSpPr>
        <p:spPr>
          <a:xfrm>
            <a:off x="571500" y="2286000"/>
            <a:ext cx="1600200" cy="448270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2B4C"/>
                </a:solidFill>
              </a:rPr>
              <a:t>健康状態</a:t>
            </a:r>
            <a:endParaRPr lang="en-US" sz="1090" dirty="0"/>
          </a:p>
        </p:txBody>
      </p:sp>
      <p:sp>
        <p:nvSpPr>
          <p:cNvPr id="20" name="Shape 17"/>
          <p:cNvSpPr/>
          <p:nvPr/>
        </p:nvSpPr>
        <p:spPr>
          <a:xfrm>
            <a:off x="2171700" y="2286000"/>
            <a:ext cx="3200400" cy="448270"/>
          </a:xfrm>
          <a:prstGeom prst="rect">
            <a:avLst/>
          </a:prstGeom>
          <a:solidFill>
            <a:srgbClr val="F0F7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1" name="Shape 18"/>
          <p:cNvSpPr/>
          <p:nvPr/>
        </p:nvSpPr>
        <p:spPr>
          <a:xfrm>
            <a:off x="2171700" y="2727127"/>
            <a:ext cx="3200400" cy="7144"/>
          </a:xfrm>
          <a:prstGeom prst="rect">
            <a:avLst/>
          </a:prstGeom>
          <a:solidFill>
            <a:srgbClr val="EEEEE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2" name="Text 19"/>
          <p:cNvSpPr/>
          <p:nvPr/>
        </p:nvSpPr>
        <p:spPr>
          <a:xfrm>
            <a:off x="2171700" y="2286000"/>
            <a:ext cx="3200400" cy="448270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56D2"/>
                </a:solidFill>
              </a:rPr>
              <a:t>血圧安定・BMI22</a:t>
            </a:r>
            <a:endParaRPr lang="en-US" sz="1090" dirty="0"/>
          </a:p>
        </p:txBody>
      </p:sp>
      <p:sp>
        <p:nvSpPr>
          <p:cNvPr id="23" name="Text 20"/>
          <p:cNvSpPr/>
          <p:nvPr/>
        </p:nvSpPr>
        <p:spPr>
          <a:xfrm>
            <a:off x="5372100" y="2286000"/>
            <a:ext cx="3200400" cy="448270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666666"/>
                </a:solidFill>
              </a:rPr>
              <a:t>糖尿病・腰痛あり</a:t>
            </a:r>
            <a:endParaRPr lang="en-US" sz="1159" dirty="0"/>
          </a:p>
        </p:txBody>
      </p:sp>
      <p:sp>
        <p:nvSpPr>
          <p:cNvPr id="24" name="Text 21"/>
          <p:cNvSpPr/>
          <p:nvPr/>
        </p:nvSpPr>
        <p:spPr>
          <a:xfrm>
            <a:off x="571500" y="2734270"/>
            <a:ext cx="1600200" cy="448270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2B4C"/>
                </a:solidFill>
              </a:rPr>
              <a:t>交友関係</a:t>
            </a:r>
            <a:endParaRPr lang="en-US" sz="1090" dirty="0"/>
          </a:p>
        </p:txBody>
      </p:sp>
      <p:sp>
        <p:nvSpPr>
          <p:cNvPr id="25" name="Shape 22"/>
          <p:cNvSpPr/>
          <p:nvPr/>
        </p:nvSpPr>
        <p:spPr>
          <a:xfrm>
            <a:off x="2171700" y="2734270"/>
            <a:ext cx="3200400" cy="448270"/>
          </a:xfrm>
          <a:prstGeom prst="rect">
            <a:avLst/>
          </a:prstGeom>
          <a:solidFill>
            <a:srgbClr val="F0F7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6" name="Shape 23"/>
          <p:cNvSpPr/>
          <p:nvPr/>
        </p:nvSpPr>
        <p:spPr>
          <a:xfrm>
            <a:off x="2171700" y="3175397"/>
            <a:ext cx="3200400" cy="7144"/>
          </a:xfrm>
          <a:prstGeom prst="rect">
            <a:avLst/>
          </a:prstGeom>
          <a:solidFill>
            <a:srgbClr val="EEEEEE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27" name="Text 24"/>
          <p:cNvSpPr/>
          <p:nvPr/>
        </p:nvSpPr>
        <p:spPr>
          <a:xfrm>
            <a:off x="2171700" y="2734270"/>
            <a:ext cx="3200400" cy="448270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56D2"/>
                </a:solidFill>
              </a:rPr>
              <a:t>地域活動に参加</a:t>
            </a:r>
            <a:endParaRPr lang="en-US" sz="1090" dirty="0"/>
          </a:p>
        </p:txBody>
      </p:sp>
      <p:sp>
        <p:nvSpPr>
          <p:cNvPr id="28" name="Text 25"/>
          <p:cNvSpPr/>
          <p:nvPr/>
        </p:nvSpPr>
        <p:spPr>
          <a:xfrm>
            <a:off x="5372100" y="2734270"/>
            <a:ext cx="3200400" cy="448270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666666"/>
                </a:solidFill>
              </a:rPr>
              <a:t>退職後ひとり時間多め</a:t>
            </a:r>
            <a:endParaRPr lang="en-US" sz="1159" dirty="0"/>
          </a:p>
        </p:txBody>
      </p:sp>
      <p:sp>
        <p:nvSpPr>
          <p:cNvPr id="29" name="Text 26"/>
          <p:cNvSpPr/>
          <p:nvPr/>
        </p:nvSpPr>
        <p:spPr>
          <a:xfrm>
            <a:off x="571500" y="3182541"/>
            <a:ext cx="1600200" cy="444698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1A2B4C"/>
                </a:solidFill>
              </a:rPr>
              <a:t>老後の支出</a:t>
            </a:r>
            <a:endParaRPr lang="en-US" sz="1090" dirty="0"/>
          </a:p>
        </p:txBody>
      </p:sp>
      <p:sp>
        <p:nvSpPr>
          <p:cNvPr id="30" name="Shape 27"/>
          <p:cNvSpPr/>
          <p:nvPr/>
        </p:nvSpPr>
        <p:spPr>
          <a:xfrm>
            <a:off x="2171700" y="3182541"/>
            <a:ext cx="3200400" cy="444698"/>
          </a:xfrm>
          <a:prstGeom prst="rect">
            <a:avLst/>
          </a:prstGeom>
          <a:solidFill>
            <a:srgbClr val="F0F7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1" name="Text 28"/>
          <p:cNvSpPr/>
          <p:nvPr/>
        </p:nvSpPr>
        <p:spPr>
          <a:xfrm>
            <a:off x="2171700" y="3182541"/>
            <a:ext cx="3200400" cy="444698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090" b="1" dirty="0">
                <a:solidFill>
                  <a:srgbClr val="0056D2"/>
                </a:solidFill>
              </a:rPr>
              <a:t>医療・介護費少なめ</a:t>
            </a:r>
            <a:endParaRPr lang="en-US" sz="1090" dirty="0"/>
          </a:p>
        </p:txBody>
      </p:sp>
      <p:sp>
        <p:nvSpPr>
          <p:cNvPr id="32" name="Text 29"/>
          <p:cNvSpPr/>
          <p:nvPr/>
        </p:nvSpPr>
        <p:spPr>
          <a:xfrm>
            <a:off x="5372100" y="3182541"/>
            <a:ext cx="3200400" cy="444698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marL="0" indent="0" algn="l">
              <a:lnSpc>
                <a:spcPts val="1500"/>
              </a:lnSpc>
              <a:buNone/>
            </a:pPr>
            <a:r>
              <a:rPr lang="en-US" sz="1159" dirty="0">
                <a:solidFill>
                  <a:srgbClr val="666666"/>
                </a:solidFill>
              </a:rPr>
              <a:t>医療費・通院費増加</a:t>
            </a:r>
            <a:endParaRPr lang="en-US" sz="1159" dirty="0"/>
          </a:p>
        </p:txBody>
      </p:sp>
      <p:sp>
        <p:nvSpPr>
          <p:cNvPr id="33" name="Shape 30"/>
          <p:cNvSpPr/>
          <p:nvPr/>
        </p:nvSpPr>
        <p:spPr>
          <a:xfrm>
            <a:off x="571500" y="3798689"/>
            <a:ext cx="3893344" cy="983661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4" name="Shape 31"/>
          <p:cNvSpPr/>
          <p:nvPr/>
        </p:nvSpPr>
        <p:spPr>
          <a:xfrm>
            <a:off x="571500" y="3798689"/>
            <a:ext cx="42863" cy="983661"/>
          </a:xfrm>
          <a:prstGeom prst="rect">
            <a:avLst/>
          </a:prstGeom>
          <a:solidFill>
            <a:srgbClr val="0056D2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3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8" y="3957638"/>
            <a:ext cx="112514" cy="128588"/>
          </a:xfrm>
          <a:prstGeom prst="rect">
            <a:avLst/>
          </a:prstGeom>
        </p:spPr>
      </p:pic>
      <p:sp>
        <p:nvSpPr>
          <p:cNvPr id="36" name="Text 32"/>
          <p:cNvSpPr/>
          <p:nvPr/>
        </p:nvSpPr>
        <p:spPr>
          <a:xfrm>
            <a:off x="884039" y="3927277"/>
            <a:ext cx="257203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0056D2"/>
                </a:solidFill>
              </a:rPr>
              <a:t>結果</a:t>
            </a:r>
            <a:endParaRPr lang="en-US" sz="885" dirty="0"/>
          </a:p>
        </p:txBody>
      </p:sp>
      <p:sp>
        <p:nvSpPr>
          <p:cNvPr id="37" name="Text 33"/>
          <p:cNvSpPr/>
          <p:nvPr/>
        </p:nvSpPr>
        <p:spPr>
          <a:xfrm>
            <a:off x="700088" y="4173736"/>
            <a:ext cx="3614738" cy="4800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Aさんは</a:t>
            </a:r>
            <a:r>
              <a:rPr lang="en-US" sz="1295" b="1" dirty="0">
                <a:solidFill>
                  <a:srgbClr val="0056D2"/>
                </a:solidFill>
              </a:rPr>
              <a:t>健康寿命 ＋約5年</a:t>
            </a:r>
            <a:r>
              <a:rPr lang="en-US" sz="1090" b="1" dirty="0">
                <a:solidFill>
                  <a:srgbClr val="333333"/>
                </a:solidFill>
              </a:rPr>
              <a:t>長く、
 自立した生活を維持。</a:t>
            </a:r>
            <a:endParaRPr lang="en-US" sz="1090" dirty="0"/>
          </a:p>
        </p:txBody>
      </p:sp>
      <p:sp>
        <p:nvSpPr>
          <p:cNvPr id="38" name="Shape 34"/>
          <p:cNvSpPr/>
          <p:nvPr/>
        </p:nvSpPr>
        <p:spPr>
          <a:xfrm>
            <a:off x="4657725" y="3798689"/>
            <a:ext cx="3914775" cy="983661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ja-JP" altLang="en-US"/>
          </a:p>
        </p:txBody>
      </p:sp>
      <p:sp>
        <p:nvSpPr>
          <p:cNvPr id="39" name="Shape 35"/>
          <p:cNvSpPr/>
          <p:nvPr/>
        </p:nvSpPr>
        <p:spPr>
          <a:xfrm>
            <a:off x="4657725" y="3798689"/>
            <a:ext cx="42863" cy="983661"/>
          </a:xfrm>
          <a:prstGeom prst="rect">
            <a:avLst/>
          </a:prstGeom>
          <a:solidFill>
            <a:srgbClr val="1A2B4C"/>
          </a:solidFill>
          <a:ln/>
        </p:spPr>
        <p:txBody>
          <a:bodyPr/>
          <a:lstStyle/>
          <a:p>
            <a:endParaRPr lang="ja-JP" altLang="en-US"/>
          </a:p>
        </p:txBody>
      </p:sp>
      <p:pic>
        <p:nvPicPr>
          <p:cNvPr id="4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744" y="3957638"/>
            <a:ext cx="96441" cy="128588"/>
          </a:xfrm>
          <a:prstGeom prst="rect">
            <a:avLst/>
          </a:prstGeom>
        </p:spPr>
      </p:pic>
      <p:sp>
        <p:nvSpPr>
          <p:cNvPr id="41" name="Text 36"/>
          <p:cNvSpPr/>
          <p:nvPr/>
        </p:nvSpPr>
        <p:spPr>
          <a:xfrm>
            <a:off x="4975622" y="3927277"/>
            <a:ext cx="257203" cy="189309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ts val="1200"/>
              </a:lnSpc>
              <a:buNone/>
            </a:pPr>
            <a:r>
              <a:rPr lang="en-US" sz="885" b="1" dirty="0">
                <a:solidFill>
                  <a:srgbClr val="1A2B4C"/>
                </a:solidFill>
              </a:rPr>
              <a:t>学び</a:t>
            </a:r>
            <a:endParaRPr lang="en-US" sz="885" dirty="0"/>
          </a:p>
        </p:txBody>
      </p:sp>
      <p:sp>
        <p:nvSpPr>
          <p:cNvPr id="42" name="Text 37"/>
          <p:cNvSpPr/>
          <p:nvPr/>
        </p:nvSpPr>
        <p:spPr>
          <a:xfrm>
            <a:off x="4807744" y="4173736"/>
            <a:ext cx="3636169" cy="44001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ts val="1700"/>
              </a:lnSpc>
              <a:buNone/>
            </a:pPr>
            <a:r>
              <a:rPr lang="en-US" sz="1090" b="1" dirty="0">
                <a:solidFill>
                  <a:srgbClr val="333333"/>
                </a:solidFill>
              </a:rPr>
              <a:t>生活習慣と人とのつながりが
 健康寿命を延ばす。</a:t>
            </a:r>
            <a:endParaRPr lang="en-US" sz="10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Macintosh PowerPoint</Application>
  <PresentationFormat>画面に合わせる (16:9)</PresentationFormat>
  <Paragraphs>129</Paragraphs>
  <Slides>11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3" baseType="lpstr">
      <vt:lpstr>Arial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弘樹 齊藤</cp:lastModifiedBy>
  <cp:revision>2</cp:revision>
  <dcterms:created xsi:type="dcterms:W3CDTF">2025-12-04T06:02:43Z</dcterms:created>
  <dcterms:modified xsi:type="dcterms:W3CDTF">2025-12-04T06:03:41Z</dcterms:modified>
</cp:coreProperties>
</file>