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596894"/>
            <a:ext cx="4800600" cy="16458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4300"/>
              </a:lnSpc>
              <a:buNone/>
            </a:pPr>
            <a:r>
              <a:rPr lang="en-US" sz="3294" b="1" spc="-1" kern="0" dirty="0">
                <a:solidFill>
                  <a:srgbClr val="2C3E50"/>
                </a:solidFill>
              </a:rPr>
              <a:t>在宅介護と</a:t>
            </a:r>
            <a:pPr algn="l" indent="0" marL="0">
              <a:lnSpc>
                <a:spcPts val="4300"/>
              </a:lnSpc>
              <a:buNone/>
            </a:pPr>
            <a:r>
              <a:rPr lang="en-US" sz="3294" b="1" spc="-1" kern="0" dirty="0">
                <a:solidFill>
                  <a:srgbClr val="2C3E50"/>
                </a:solidFill>
              </a:rPr>
              <a:t>
</a:t>
            </a:r>
            <a:pPr algn="l" indent="0" marL="0">
              <a:lnSpc>
                <a:spcPts val="4300"/>
              </a:lnSpc>
              <a:buNone/>
            </a:pPr>
            <a:r>
              <a:rPr lang="en-US" sz="3294" b="1" spc="-1" kern="0" dirty="0">
                <a:solidFill>
                  <a:srgbClr val="2C3E50"/>
                </a:solidFill>
              </a:rPr>
              <a:t>施設介護の</a:t>
            </a:r>
            <a:pPr algn="l" indent="0" marL="0">
              <a:lnSpc>
                <a:spcPts val="4300"/>
              </a:lnSpc>
              <a:buNone/>
            </a:pPr>
            <a:r>
              <a:rPr lang="en-US" sz="3294" b="1" spc="-1" kern="0" dirty="0">
                <a:solidFill>
                  <a:srgbClr val="2C3E50"/>
                </a:solidFill>
              </a:rPr>
              <a:t>
</a:t>
            </a:r>
            <a:pPr algn="l" indent="0" marL="0">
              <a:lnSpc>
                <a:spcPts val="4300"/>
              </a:lnSpc>
              <a:buNone/>
            </a:pPr>
            <a:r>
              <a:rPr lang="en-US" sz="3294" b="1" spc="-1" kern="0" dirty="0">
                <a:solidFill>
                  <a:srgbClr val="2C3E50"/>
                </a:solidFill>
              </a:rPr>
              <a:t>費用比較</a:t>
            </a:r>
            <a:endParaRPr lang="en-US" sz="3294" dirty="0"/>
          </a:p>
        </p:txBody>
      </p:sp>
      <p:sp>
        <p:nvSpPr>
          <p:cNvPr id="4" name="Text 1"/>
          <p:cNvSpPr/>
          <p:nvPr/>
        </p:nvSpPr>
        <p:spPr>
          <a:xfrm>
            <a:off x="571500" y="2385622"/>
            <a:ext cx="4800600" cy="33218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04" dirty="0">
                <a:solidFill>
                  <a:srgbClr val="E67E22"/>
                </a:solidFill>
              </a:rPr>
              <a:t>― どこで、誰が、どう支えるのかを考える ―</a:t>
            </a:r>
            <a:endParaRPr lang="en-US" sz="1704" dirty="0"/>
          </a:p>
        </p:txBody>
      </p:sp>
      <p:sp>
        <p:nvSpPr>
          <p:cNvPr id="5" name="Shape 2"/>
          <p:cNvSpPr/>
          <p:nvPr/>
        </p:nvSpPr>
        <p:spPr>
          <a:xfrm>
            <a:off x="571500" y="3146431"/>
            <a:ext cx="4800600" cy="1685925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6" name="Shape 3"/>
          <p:cNvSpPr/>
          <p:nvPr/>
        </p:nvSpPr>
        <p:spPr>
          <a:xfrm>
            <a:off x="571500" y="3146431"/>
            <a:ext cx="57150" cy="1685925"/>
          </a:xfrm>
          <a:prstGeom prst="rect">
            <a:avLst/>
          </a:prstGeom>
          <a:solidFill>
            <a:srgbClr val="2C3E50"/>
          </a:solidFill>
          <a:ln/>
        </p:spPr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3328597"/>
            <a:ext cx="171450" cy="17145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957263" y="3289306"/>
            <a:ext cx="342900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34495E"/>
                </a:solidFill>
              </a:rPr>
              <a:t>目的</a:t>
            </a:r>
            <a:endParaRPr lang="en-US" sz="1193" dirty="0"/>
          </a:p>
        </p:txBody>
      </p:sp>
      <p:sp>
        <p:nvSpPr>
          <p:cNvPr id="9" name="Text 5"/>
          <p:cNvSpPr/>
          <p:nvPr/>
        </p:nvSpPr>
        <p:spPr>
          <a:xfrm>
            <a:off x="714375" y="3682212"/>
            <a:ext cx="53746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87" b="1" dirty="0">
                <a:solidFill>
                  <a:srgbClr val="E67E22"/>
                </a:solidFill>
              </a:rPr>
              <a:t>•</a:t>
            </a:r>
            <a:endParaRPr lang="en-US" sz="987" dirty="0"/>
          </a:p>
        </p:txBody>
      </p:sp>
      <p:sp>
        <p:nvSpPr>
          <p:cNvPr id="10" name="Text 6"/>
          <p:cNvSpPr/>
          <p:nvPr/>
        </p:nvSpPr>
        <p:spPr>
          <a:xfrm>
            <a:off x="857250" y="3698286"/>
            <a:ext cx="314325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050" dirty="0">
                <a:solidFill>
                  <a:srgbClr val="34495E"/>
                </a:solidFill>
              </a:rPr>
              <a:t>在宅介護と施設介護の費用構造を正しく理解する</a:t>
            </a:r>
            <a:endParaRPr lang="en-US" sz="1050" dirty="0"/>
          </a:p>
        </p:txBody>
      </p:sp>
      <p:sp>
        <p:nvSpPr>
          <p:cNvPr id="11" name="Text 7"/>
          <p:cNvSpPr/>
          <p:nvPr/>
        </p:nvSpPr>
        <p:spPr>
          <a:xfrm>
            <a:off x="714375" y="4017969"/>
            <a:ext cx="53746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87" b="1" dirty="0">
                <a:solidFill>
                  <a:srgbClr val="E67E22"/>
                </a:solidFill>
              </a:rPr>
              <a:t>•</a:t>
            </a:r>
            <a:endParaRPr lang="en-US" sz="987" dirty="0"/>
          </a:p>
        </p:txBody>
      </p:sp>
      <p:sp>
        <p:nvSpPr>
          <p:cNvPr id="12" name="Text 8"/>
          <p:cNvSpPr/>
          <p:nvPr/>
        </p:nvSpPr>
        <p:spPr>
          <a:xfrm>
            <a:off x="857250" y="4034042"/>
            <a:ext cx="2906083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050" dirty="0">
                <a:solidFill>
                  <a:srgbClr val="34495E"/>
                </a:solidFill>
              </a:rPr>
              <a:t>本人・家族の状況に応じた判断材料を整理する</a:t>
            </a:r>
            <a:endParaRPr lang="en-US" sz="1050" dirty="0"/>
          </a:p>
        </p:txBody>
      </p:sp>
      <p:sp>
        <p:nvSpPr>
          <p:cNvPr id="13" name="Text 9"/>
          <p:cNvSpPr/>
          <p:nvPr/>
        </p:nvSpPr>
        <p:spPr>
          <a:xfrm>
            <a:off x="714375" y="4353725"/>
            <a:ext cx="53746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87" b="1" dirty="0">
                <a:solidFill>
                  <a:srgbClr val="E67E22"/>
                </a:solidFill>
              </a:rPr>
              <a:t>•</a:t>
            </a:r>
            <a:endParaRPr lang="en-US" sz="987" dirty="0"/>
          </a:p>
        </p:txBody>
      </p:sp>
      <p:sp>
        <p:nvSpPr>
          <p:cNvPr id="14" name="Text 10"/>
          <p:cNvSpPr/>
          <p:nvPr/>
        </p:nvSpPr>
        <p:spPr>
          <a:xfrm>
            <a:off x="857250" y="4369798"/>
            <a:ext cx="257175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050" dirty="0">
                <a:solidFill>
                  <a:srgbClr val="34495E"/>
                </a:solidFill>
              </a:rPr>
              <a:t>介護相談に必要な基礎知識を身につける</a:t>
            </a:r>
            <a:endParaRPr lang="en-US" sz="1050" dirty="0"/>
          </a:p>
        </p:txBody>
      </p:sp>
      <p:pic>
        <p:nvPicPr>
          <p:cNvPr id="15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00" y="1357313"/>
            <a:ext cx="3200400" cy="27146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71500" y="428625"/>
            <a:ext cx="1028700" cy="598289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571500" y="998339"/>
            <a:ext cx="1028700" cy="28575"/>
          </a:xfrm>
          <a:prstGeom prst="rect">
            <a:avLst/>
          </a:prstGeom>
          <a:solidFill>
            <a:srgbClr val="E67E22"/>
          </a:solidFill>
          <a:ln/>
        </p:spPr>
      </p:sp>
      <p:sp>
        <p:nvSpPr>
          <p:cNvPr id="5" name="Text 2"/>
          <p:cNvSpPr/>
          <p:nvPr/>
        </p:nvSpPr>
        <p:spPr>
          <a:xfrm>
            <a:off x="571500" y="428625"/>
            <a:ext cx="1028700" cy="598289"/>
          </a:xfrm>
          <a:prstGeom prst="rect">
            <a:avLst/>
          </a:prstGeom>
          <a:noFill/>
          <a:ln/>
        </p:spPr>
        <p:txBody>
          <a:bodyPr wrap="none" lIns="0" tIns="0" rIns="0" bIns="85090" rtlCol="0" anchor="t">
            <a:spAutoFit/>
          </a:bodyPr>
          <a:lstStyle/>
          <a:p>
            <a:pPr algn="l" indent="0" marL="0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2C3E50"/>
                </a:solidFill>
              </a:rPr>
              <a:t>まとめ</a:t>
            </a:r>
            <a:endParaRPr lang="en-US" sz="2436" dirty="0"/>
          </a:p>
        </p:txBody>
      </p:sp>
      <p:sp>
        <p:nvSpPr>
          <p:cNvPr id="6" name="Text 3"/>
          <p:cNvSpPr/>
          <p:nvPr/>
        </p:nvSpPr>
        <p:spPr>
          <a:xfrm>
            <a:off x="571500" y="1319808"/>
            <a:ext cx="171450" cy="2742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193" b="1" dirty="0">
                <a:solidFill>
                  <a:srgbClr val="E67E22"/>
                </a:solidFill>
              </a:rPr>
              <a:t></a:t>
            </a:r>
            <a:endParaRPr lang="en-US" sz="1193" dirty="0"/>
          </a:p>
        </p:txBody>
      </p:sp>
      <p:sp>
        <p:nvSpPr>
          <p:cNvPr id="7" name="Text 4"/>
          <p:cNvSpPr/>
          <p:nvPr/>
        </p:nvSpPr>
        <p:spPr>
          <a:xfrm>
            <a:off x="785813" y="1303734"/>
            <a:ext cx="2568346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269" dirty="0">
                <a:solidFill>
                  <a:srgbClr val="34495E"/>
                </a:solidFill>
              </a:rPr>
              <a:t>在宅介護は費用を抑えやすいが、</a:t>
            </a:r>
            <a:endParaRPr lang="en-US" sz="1269" dirty="0"/>
          </a:p>
        </p:txBody>
      </p:sp>
      <p:sp>
        <p:nvSpPr>
          <p:cNvPr id="8" name="Text 5"/>
          <p:cNvSpPr/>
          <p:nvPr/>
        </p:nvSpPr>
        <p:spPr>
          <a:xfrm>
            <a:off x="785813" y="1578043"/>
            <a:ext cx="2122224" cy="24824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193" b="1" dirty="0">
                <a:solidFill>
                  <a:srgbClr val="2C3E50"/>
                </a:solidFill>
              </a:rPr>
              <a:t>家族への身体的・精神的負担</a:t>
            </a:r>
            <a:endParaRPr lang="en-US" sz="1193" dirty="0"/>
          </a:p>
        </p:txBody>
      </p:sp>
      <p:sp>
        <p:nvSpPr>
          <p:cNvPr id="9" name="Text 6"/>
          <p:cNvSpPr/>
          <p:nvPr/>
        </p:nvSpPr>
        <p:spPr>
          <a:xfrm>
            <a:off x="2908036" y="1578043"/>
            <a:ext cx="685800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269" dirty="0">
                <a:solidFill>
                  <a:srgbClr val="34495E"/>
                </a:solidFill>
              </a:rPr>
              <a:t>が大きい</a:t>
            </a:r>
            <a:endParaRPr lang="en-US" sz="1269" dirty="0"/>
          </a:p>
        </p:txBody>
      </p:sp>
      <p:sp>
        <p:nvSpPr>
          <p:cNvPr id="10" name="Text 7"/>
          <p:cNvSpPr/>
          <p:nvPr/>
        </p:nvSpPr>
        <p:spPr>
          <a:xfrm>
            <a:off x="571500" y="1997013"/>
            <a:ext cx="171450" cy="2742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193" b="1" dirty="0">
                <a:solidFill>
                  <a:srgbClr val="E67E22"/>
                </a:solidFill>
              </a:rPr>
              <a:t></a:t>
            </a:r>
            <a:endParaRPr lang="en-US" sz="1193" dirty="0"/>
          </a:p>
        </p:txBody>
      </p:sp>
      <p:sp>
        <p:nvSpPr>
          <p:cNvPr id="11" name="Text 8"/>
          <p:cNvSpPr/>
          <p:nvPr/>
        </p:nvSpPr>
        <p:spPr>
          <a:xfrm>
            <a:off x="785813" y="1980940"/>
            <a:ext cx="2225446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269" dirty="0">
                <a:solidFill>
                  <a:srgbClr val="34495E"/>
                </a:solidFill>
              </a:rPr>
              <a:t>施設介護は費用は高めだが、</a:t>
            </a:r>
            <a:endParaRPr lang="en-US" sz="1269" dirty="0"/>
          </a:p>
        </p:txBody>
      </p:sp>
      <p:sp>
        <p:nvSpPr>
          <p:cNvPr id="12" name="Text 9"/>
          <p:cNvSpPr/>
          <p:nvPr/>
        </p:nvSpPr>
        <p:spPr>
          <a:xfrm>
            <a:off x="785813" y="2255248"/>
            <a:ext cx="1023565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269" dirty="0">
                <a:solidFill>
                  <a:srgbClr val="34495E"/>
                </a:solidFill>
              </a:rPr>
              <a:t>専門職による</a:t>
            </a:r>
            <a:endParaRPr lang="en-US" sz="1269" dirty="0"/>
          </a:p>
        </p:txBody>
      </p:sp>
      <p:sp>
        <p:nvSpPr>
          <p:cNvPr id="13" name="Text 10"/>
          <p:cNvSpPr/>
          <p:nvPr/>
        </p:nvSpPr>
        <p:spPr>
          <a:xfrm>
            <a:off x="1809378" y="2255248"/>
            <a:ext cx="1224846" cy="24824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193" b="1" dirty="0">
                <a:solidFill>
                  <a:srgbClr val="2C3E50"/>
                </a:solidFill>
              </a:rPr>
              <a:t>24時間の安心感</a:t>
            </a:r>
            <a:endParaRPr lang="en-US" sz="1193" dirty="0"/>
          </a:p>
        </p:txBody>
      </p:sp>
      <p:sp>
        <p:nvSpPr>
          <p:cNvPr id="14" name="Text 11"/>
          <p:cNvSpPr/>
          <p:nvPr/>
        </p:nvSpPr>
        <p:spPr>
          <a:xfrm>
            <a:off x="3034224" y="2255248"/>
            <a:ext cx="514350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269" dirty="0">
                <a:solidFill>
                  <a:srgbClr val="34495E"/>
                </a:solidFill>
              </a:rPr>
              <a:t>が高い</a:t>
            </a:r>
            <a:endParaRPr lang="en-US" sz="1269" dirty="0"/>
          </a:p>
        </p:txBody>
      </p:sp>
      <p:sp>
        <p:nvSpPr>
          <p:cNvPr id="15" name="Text 12"/>
          <p:cNvSpPr/>
          <p:nvPr/>
        </p:nvSpPr>
        <p:spPr>
          <a:xfrm>
            <a:off x="571500" y="2674218"/>
            <a:ext cx="171450" cy="2742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193" b="1" dirty="0">
                <a:solidFill>
                  <a:srgbClr val="E67E22"/>
                </a:solidFill>
              </a:rPr>
              <a:t></a:t>
            </a:r>
            <a:endParaRPr lang="en-US" sz="1193" dirty="0"/>
          </a:p>
        </p:txBody>
      </p:sp>
      <p:sp>
        <p:nvSpPr>
          <p:cNvPr id="16" name="Text 13"/>
          <p:cNvSpPr/>
          <p:nvPr/>
        </p:nvSpPr>
        <p:spPr>
          <a:xfrm>
            <a:off x="785813" y="2658145"/>
            <a:ext cx="2720932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269" dirty="0">
                <a:solidFill>
                  <a:srgbClr val="34495E"/>
                </a:solidFill>
              </a:rPr>
              <a:t>早めに情報を整理しておくことで、</a:t>
            </a:r>
            <a:endParaRPr lang="en-US" sz="1269" dirty="0"/>
          </a:p>
        </p:txBody>
      </p:sp>
      <p:sp>
        <p:nvSpPr>
          <p:cNvPr id="17" name="Text 14"/>
          <p:cNvSpPr/>
          <p:nvPr/>
        </p:nvSpPr>
        <p:spPr>
          <a:xfrm>
            <a:off x="785813" y="2932454"/>
            <a:ext cx="1028700" cy="24824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193" b="1" dirty="0">
                <a:solidFill>
                  <a:srgbClr val="2C3E50"/>
                </a:solidFill>
              </a:rPr>
              <a:t>将来の選択肢</a:t>
            </a:r>
            <a:endParaRPr lang="en-US" sz="1193" dirty="0"/>
          </a:p>
        </p:txBody>
      </p:sp>
      <p:sp>
        <p:nvSpPr>
          <p:cNvPr id="18" name="Text 15"/>
          <p:cNvSpPr/>
          <p:nvPr/>
        </p:nvSpPr>
        <p:spPr>
          <a:xfrm>
            <a:off x="1814513" y="2932454"/>
            <a:ext cx="1200150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269" dirty="0">
                <a:solidFill>
                  <a:srgbClr val="34495E"/>
                </a:solidFill>
              </a:rPr>
              <a:t>が大きく広がる</a:t>
            </a:r>
            <a:endParaRPr lang="en-US" sz="1269" dirty="0"/>
          </a:p>
        </p:txBody>
      </p:sp>
      <p:pic>
        <p:nvPicPr>
          <p:cNvPr id="1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550" y="1284089"/>
            <a:ext cx="3028950" cy="1185863"/>
          </a:xfrm>
          <a:prstGeom prst="rect">
            <a:avLst/>
          </a:prstGeom>
        </p:spPr>
      </p:pic>
      <p:sp>
        <p:nvSpPr>
          <p:cNvPr id="20" name="Shape 16"/>
          <p:cNvSpPr/>
          <p:nvPr/>
        </p:nvSpPr>
        <p:spPr>
          <a:xfrm>
            <a:off x="5543550" y="2627114"/>
            <a:ext cx="3028950" cy="1110128"/>
          </a:xfrm>
          <a:prstGeom prst="rect">
            <a:avLst/>
          </a:prstGeom>
          <a:solidFill>
            <a:srgbClr val="2C3E50"/>
          </a:solidFill>
          <a:ln/>
        </p:spPr>
      </p:sp>
      <p:sp>
        <p:nvSpPr>
          <p:cNvPr id="21" name="Text 17"/>
          <p:cNvSpPr/>
          <p:nvPr/>
        </p:nvSpPr>
        <p:spPr>
          <a:xfrm>
            <a:off x="5672138" y="2755702"/>
            <a:ext cx="2771775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1050" dirty="0">
                <a:solidFill>
                  <a:srgbClr val="FFFFFF">
                    <a:alpha val="90000"/>
                  </a:srgbClr>
                </a:solidFill>
              </a:rPr>
              <a:t>最も重要な視点</a:t>
            </a:r>
            <a:endParaRPr lang="en-US" sz="1050" dirty="0"/>
          </a:p>
        </p:txBody>
      </p:sp>
      <p:sp>
        <p:nvSpPr>
          <p:cNvPr id="22" name="Text 18"/>
          <p:cNvSpPr/>
          <p:nvPr/>
        </p:nvSpPr>
        <p:spPr>
          <a:xfrm>
            <a:off x="5672138" y="3048595"/>
            <a:ext cx="2771775" cy="56005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2200"/>
              </a:lnSpc>
              <a:buNone/>
            </a:pPr>
            <a:r>
              <a:rPr lang="en-US" sz="1397" b="1" dirty="0">
                <a:solidFill>
                  <a:srgbClr val="E67E22"/>
                </a:solidFill>
              </a:rPr>
              <a:t>お金</a:t>
            </a:r>
            <a:pPr algn="ctr" indent="0" marL="0">
              <a:lnSpc>
                <a:spcPts val="2200"/>
              </a:lnSpc>
              <a:buNone/>
            </a:pPr>
            <a:r>
              <a:rPr lang="en-US" sz="1397" b="1" dirty="0">
                <a:solidFill>
                  <a:srgbClr val="FFFFFF"/>
                </a:solidFill>
              </a:rPr>
              <a:t> ・ </a:t>
            </a:r>
            <a:pPr algn="ctr" indent="0" marL="0">
              <a:lnSpc>
                <a:spcPts val="2200"/>
              </a:lnSpc>
              <a:buNone/>
            </a:pPr>
            <a:r>
              <a:rPr lang="en-US" sz="1397" b="1" dirty="0">
                <a:solidFill>
                  <a:srgbClr val="E67E22"/>
                </a:solidFill>
              </a:rPr>
              <a:t>家族</a:t>
            </a:r>
            <a:pPr algn="ctr" indent="0" marL="0">
              <a:lnSpc>
                <a:spcPts val="2200"/>
              </a:lnSpc>
              <a:buNone/>
            </a:pPr>
            <a:r>
              <a:rPr lang="en-US" sz="1397" b="1" dirty="0">
                <a:solidFill>
                  <a:srgbClr val="FFFFFF"/>
                </a:solidFill>
              </a:rPr>
              <a:t> ・ </a:t>
            </a:r>
            <a:pPr algn="ctr" indent="0" marL="0">
              <a:lnSpc>
                <a:spcPts val="2200"/>
              </a:lnSpc>
              <a:buNone/>
            </a:pPr>
            <a:r>
              <a:rPr lang="en-US" sz="1397" b="1" dirty="0">
                <a:solidFill>
                  <a:srgbClr val="E67E22"/>
                </a:solidFill>
              </a:rPr>
              <a:t>本人の希望</a:t>
            </a:r>
            <a:pPr algn="ctr" indent="0" marL="0">
              <a:lnSpc>
                <a:spcPts val="2200"/>
              </a:lnSpc>
              <a:buNone/>
            </a:pPr>
            <a:r>
              <a:rPr lang="en-US" sz="1397" b="1" dirty="0">
                <a:solidFill>
                  <a:srgbClr val="FFFFFF"/>
                </a:solidFill>
              </a:rPr>
              <a:t>
</a:t>
            </a:r>
            <a:pPr algn="ctr" indent="0" marL="0">
              <a:lnSpc>
                <a:spcPts val="2200"/>
              </a:lnSpc>
              <a:buNone/>
            </a:pPr>
            <a:r>
              <a:rPr lang="en-US" sz="1397" b="1" dirty="0">
                <a:solidFill>
                  <a:srgbClr val="FFFFFF"/>
                </a:solidFill>
              </a:rPr>
              <a:t> を総合的に考える</a:t>
            </a:r>
            <a:endParaRPr lang="en-US" sz="1397" dirty="0"/>
          </a:p>
        </p:txBody>
      </p:sp>
      <p:sp>
        <p:nvSpPr>
          <p:cNvPr id="23" name="Shape 19"/>
          <p:cNvSpPr/>
          <p:nvPr/>
        </p:nvSpPr>
        <p:spPr>
          <a:xfrm>
            <a:off x="571500" y="4309467"/>
            <a:ext cx="8001000" cy="548283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24" name="Shape 20"/>
          <p:cNvSpPr/>
          <p:nvPr/>
        </p:nvSpPr>
        <p:spPr>
          <a:xfrm>
            <a:off x="571500" y="4309467"/>
            <a:ext cx="8001000" cy="7144"/>
          </a:xfrm>
          <a:prstGeom prst="rect">
            <a:avLst/>
          </a:prstGeom>
          <a:solidFill>
            <a:srgbClr val="BDC3C7"/>
          </a:solidFill>
          <a:ln/>
        </p:spPr>
      </p:sp>
      <p:sp>
        <p:nvSpPr>
          <p:cNvPr id="25" name="Text 21"/>
          <p:cNvSpPr/>
          <p:nvPr/>
        </p:nvSpPr>
        <p:spPr>
          <a:xfrm>
            <a:off x="571500" y="4388048"/>
            <a:ext cx="8001000" cy="1446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683" b="1" dirty="0">
                <a:solidFill>
                  <a:srgbClr val="7F8C8D"/>
                </a:solidFill>
              </a:rPr>
              <a:t>主な引用元一覧</a:t>
            </a:r>
            <a:endParaRPr lang="en-US" sz="683" dirty="0"/>
          </a:p>
        </p:txBody>
      </p:sp>
      <p:sp>
        <p:nvSpPr>
          <p:cNvPr id="26" name="Text 22"/>
          <p:cNvSpPr/>
          <p:nvPr/>
        </p:nvSpPr>
        <p:spPr>
          <a:xfrm>
            <a:off x="571500" y="4568428"/>
            <a:ext cx="3957638" cy="28932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7F8C8D"/>
                </a:solidFill>
              </a:rPr>
              <a:t>厚生労働省：「介護保険事業状況報告」「介護保険制度の概要」「高齢者向け住まいの現状」「介護サービス利用の実態"</a:t>
            </a:r>
            <a:endParaRPr lang="en-US" sz="727" dirty="0"/>
          </a:p>
        </p:txBody>
      </p:sp>
      <p:sp>
        <p:nvSpPr>
          <p:cNvPr id="27" name="Text 23"/>
          <p:cNvSpPr/>
          <p:nvPr/>
        </p:nvSpPr>
        <p:spPr>
          <a:xfrm>
            <a:off x="4614863" y="4568428"/>
            <a:ext cx="3957638" cy="28932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7F8C8D"/>
                </a:solidFill>
              </a:rPr>
              <a:t>生命保険文化センター：「生命保険に関する全国実態調査」「介護にかかる費用に関する調査"</a:t>
            </a:r>
            <a:endParaRPr lang="en-US" sz="72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3429000" cy="598289"/>
          </a:xfrm>
          <a:prstGeom prst="rect">
            <a:avLst/>
          </a:prstGeom>
          <a:noFill/>
          <a:ln/>
        </p:spPr>
        <p:txBody>
          <a:bodyPr wrap="none" lIns="0" tIns="0" rIns="0" bIns="85090" rtlCol="0" anchor="t">
            <a:spAutoFit/>
          </a:bodyPr>
          <a:lstStyle/>
          <a:p>
            <a:pPr algn="l" indent="0" marL="0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2C3E50"/>
                </a:solidFill>
              </a:rPr>
              <a:t>介護は「突然」始まる</a:t>
            </a:r>
            <a:endParaRPr lang="en-US" sz="2436" dirty="0"/>
          </a:p>
        </p:txBody>
      </p:sp>
      <p:sp>
        <p:nvSpPr>
          <p:cNvPr id="4" name="Text 1"/>
          <p:cNvSpPr/>
          <p:nvPr/>
        </p:nvSpPr>
        <p:spPr>
          <a:xfrm>
            <a:off x="571500" y="1312664"/>
            <a:ext cx="3714750" cy="9600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486" dirty="0">
                <a:solidFill>
                  <a:srgbClr val="34495E"/>
                </a:solidFill>
              </a:rPr>
              <a:t>日本では高齢化が急速に進行しており、</a:t>
            </a:r>
            <a:pPr algn="l" indent="0" marL="0">
              <a:lnSpc>
                <a:spcPts val="2500"/>
              </a:lnSpc>
              <a:buNone/>
            </a:pPr>
            <a:r>
              <a:rPr lang="en-US" sz="1486" dirty="0">
                <a:solidFill>
                  <a:srgbClr val="34495E"/>
                </a:solidFill>
              </a:rPr>
              <a:t>
</a:t>
            </a:r>
            <a:pPr algn="l" indent="0" marL="0">
              <a:lnSpc>
                <a:spcPts val="2500"/>
              </a:lnSpc>
              <a:buNone/>
            </a:pPr>
            <a:r>
              <a:rPr lang="en-US" sz="1486" dirty="0">
                <a:solidFill>
                  <a:srgbClr val="34495E"/>
                </a:solidFill>
              </a:rPr>
              <a:t> ある日突然、介護が必要になるケースが</a:t>
            </a:r>
            <a:pPr algn="l" indent="0" marL="0">
              <a:lnSpc>
                <a:spcPts val="2500"/>
              </a:lnSpc>
              <a:buNone/>
            </a:pPr>
            <a:r>
              <a:rPr lang="en-US" sz="1486" dirty="0">
                <a:solidFill>
                  <a:srgbClr val="34495E"/>
                </a:solidFill>
              </a:rPr>
              <a:t>多くあります。</a:t>
            </a:r>
            <a:endParaRPr lang="en-US" sz="1486" dirty="0"/>
          </a:p>
        </p:txBody>
      </p:sp>
      <p:sp>
        <p:nvSpPr>
          <p:cNvPr id="5" name="Shape 2"/>
          <p:cNvSpPr/>
          <p:nvPr/>
        </p:nvSpPr>
        <p:spPr>
          <a:xfrm>
            <a:off x="571500" y="2487030"/>
            <a:ext cx="3714750" cy="142875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6" name="Shape 3"/>
          <p:cNvSpPr/>
          <p:nvPr/>
        </p:nvSpPr>
        <p:spPr>
          <a:xfrm>
            <a:off x="571500" y="2487030"/>
            <a:ext cx="42863" cy="1428750"/>
          </a:xfrm>
          <a:prstGeom prst="rect">
            <a:avLst/>
          </a:prstGeom>
          <a:solidFill>
            <a:srgbClr val="E67E22"/>
          </a:solidFill>
          <a:ln/>
        </p:spPr>
      </p:sp>
      <p:sp>
        <p:nvSpPr>
          <p:cNvPr id="7" name="Text 4"/>
          <p:cNvSpPr/>
          <p:nvPr/>
        </p:nvSpPr>
        <p:spPr>
          <a:xfrm>
            <a:off x="714375" y="2629905"/>
            <a:ext cx="3429000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269" dirty="0">
                <a:solidFill>
                  <a:srgbClr val="2C3E50"/>
                </a:solidFill>
              </a:rPr>
              <a:t>65歳以上の要介護・要支援認定率</a:t>
            </a:r>
            <a:endParaRPr lang="en-US" sz="1269" dirty="0"/>
          </a:p>
        </p:txBody>
      </p:sp>
      <p:sp>
        <p:nvSpPr>
          <p:cNvPr id="8" name="Text 5"/>
          <p:cNvSpPr/>
          <p:nvPr/>
        </p:nvSpPr>
        <p:spPr>
          <a:xfrm>
            <a:off x="714375" y="2867434"/>
            <a:ext cx="914874" cy="62329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3600"/>
              </a:lnSpc>
              <a:buNone/>
            </a:pPr>
            <a:r>
              <a:rPr lang="en-US" sz="3294" b="1" dirty="0">
                <a:solidFill>
                  <a:srgbClr val="E67E22"/>
                </a:solidFill>
              </a:rPr>
              <a:t>19.4</a:t>
            </a:r>
            <a:endParaRPr lang="en-US" sz="3294" dirty="0"/>
          </a:p>
        </p:txBody>
      </p:sp>
      <p:sp>
        <p:nvSpPr>
          <p:cNvPr id="9" name="Text 6"/>
          <p:cNvSpPr/>
          <p:nvPr/>
        </p:nvSpPr>
        <p:spPr>
          <a:xfrm>
            <a:off x="1629249" y="3110322"/>
            <a:ext cx="228628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04" dirty="0">
                <a:solidFill>
                  <a:srgbClr val="34495E"/>
                </a:solidFill>
              </a:rPr>
              <a:t>％</a:t>
            </a:r>
            <a:endParaRPr lang="en-US" sz="1704" dirty="0"/>
          </a:p>
        </p:txBody>
      </p:sp>
      <p:sp>
        <p:nvSpPr>
          <p:cNvPr id="10" name="Text 7"/>
          <p:cNvSpPr/>
          <p:nvPr/>
        </p:nvSpPr>
        <p:spPr>
          <a:xfrm>
            <a:off x="714375" y="3494298"/>
            <a:ext cx="3429000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050" dirty="0">
                <a:solidFill>
                  <a:srgbClr val="2C3E50"/>
                </a:solidFill>
              </a:rPr>
              <a:t>約5人に1人が認定を受けています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571500" y="4713089"/>
            <a:ext cx="3714750" cy="1446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7F8C8D"/>
                </a:solidFill>
              </a:rPr>
              <a:t>引用元：厚生労働省「介護保険事業状況報告（令和5年度）」</a:t>
            </a:r>
            <a:endParaRPr lang="en-US" sz="727" dirty="0"/>
          </a:p>
        </p:txBody>
      </p:sp>
      <p:pic>
        <p:nvPicPr>
          <p:cNvPr id="12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0" y="678656"/>
            <a:ext cx="2857500" cy="2857500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6131277" y="1982391"/>
            <a:ext cx="881946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2C3E50"/>
                </a:solidFill>
              </a:rPr>
              <a:t>約5人に1人</a:t>
            </a:r>
            <a:endParaRPr lang="en-US" sz="1193" dirty="0"/>
          </a:p>
        </p:txBody>
      </p:sp>
      <p:pic>
        <p:nvPicPr>
          <p:cNvPr id="1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750469"/>
            <a:ext cx="40005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235643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28625" y="428625"/>
            <a:ext cx="2743200" cy="598289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428625" y="998339"/>
            <a:ext cx="2743200" cy="28575"/>
          </a:xfrm>
          <a:prstGeom prst="rect">
            <a:avLst/>
          </a:prstGeom>
          <a:solidFill>
            <a:srgbClr val="E67E22"/>
          </a:solidFill>
          <a:ln/>
        </p:spPr>
      </p:sp>
      <p:sp>
        <p:nvSpPr>
          <p:cNvPr id="5" name="Text 2"/>
          <p:cNvSpPr/>
          <p:nvPr/>
        </p:nvSpPr>
        <p:spPr>
          <a:xfrm>
            <a:off x="428625" y="428625"/>
            <a:ext cx="2743200" cy="598289"/>
          </a:xfrm>
          <a:prstGeom prst="rect">
            <a:avLst/>
          </a:prstGeom>
          <a:noFill/>
          <a:ln/>
        </p:spPr>
        <p:txBody>
          <a:bodyPr wrap="none" lIns="0" tIns="0" rIns="0" bIns="85090" rtlCol="0" anchor="t">
            <a:spAutoFit/>
          </a:bodyPr>
          <a:lstStyle/>
          <a:p>
            <a:pPr algn="l" indent="0" marL="0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2C3E50"/>
                </a:solidFill>
              </a:rPr>
              <a:t>介護の主な選択肢</a:t>
            </a:r>
            <a:endParaRPr lang="en-US" sz="2436" dirty="0"/>
          </a:p>
        </p:txBody>
      </p:sp>
      <p:sp>
        <p:nvSpPr>
          <p:cNvPr id="6" name="Shape 3"/>
          <p:cNvSpPr/>
          <p:nvPr/>
        </p:nvSpPr>
        <p:spPr>
          <a:xfrm>
            <a:off x="428625" y="1284089"/>
            <a:ext cx="4036219" cy="2235268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7" name="Shape 4"/>
          <p:cNvSpPr/>
          <p:nvPr/>
        </p:nvSpPr>
        <p:spPr>
          <a:xfrm>
            <a:off x="428625" y="1284089"/>
            <a:ext cx="4036219" cy="42863"/>
          </a:xfrm>
          <a:prstGeom prst="rect">
            <a:avLst/>
          </a:prstGeom>
          <a:solidFill>
            <a:srgbClr val="E67E22"/>
          </a:solidFill>
          <a:ln/>
        </p:spPr>
      </p:sp>
      <p:sp>
        <p:nvSpPr>
          <p:cNvPr id="8" name="Shape 5"/>
          <p:cNvSpPr/>
          <p:nvPr/>
        </p:nvSpPr>
        <p:spPr>
          <a:xfrm>
            <a:off x="542925" y="1421606"/>
            <a:ext cx="285750" cy="285750"/>
          </a:xfrm>
          <a:prstGeom prst="ellipse">
            <a:avLst/>
          </a:prstGeom>
          <a:solidFill>
            <a:srgbClr val="E67E22"/>
          </a:solidFill>
          <a:ln/>
        </p:spPr>
      </p:sp>
      <p:sp>
        <p:nvSpPr>
          <p:cNvPr id="9" name="Text 6"/>
          <p:cNvSpPr/>
          <p:nvPr/>
        </p:nvSpPr>
        <p:spPr>
          <a:xfrm>
            <a:off x="542925" y="1421606"/>
            <a:ext cx="2857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FFFFFF"/>
                </a:solidFill>
              </a:rPr>
              <a:t>1</a:t>
            </a:r>
            <a:endParaRPr lang="en-US" sz="987" dirty="0"/>
          </a:p>
        </p:txBody>
      </p:sp>
      <p:sp>
        <p:nvSpPr>
          <p:cNvPr id="10" name="Text 7"/>
          <p:cNvSpPr/>
          <p:nvPr/>
        </p:nvSpPr>
        <p:spPr>
          <a:xfrm>
            <a:off x="935831" y="1398389"/>
            <a:ext cx="914428" cy="33218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2C3E50"/>
                </a:solidFill>
              </a:rPr>
              <a:t>在宅介護</a:t>
            </a:r>
            <a:endParaRPr lang="en-US" sz="1602" dirty="0"/>
          </a:p>
        </p:txBody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1921669"/>
            <a:ext cx="157163" cy="157163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771525" y="1891308"/>
            <a:ext cx="2828953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159" dirty="0">
                <a:solidFill>
                  <a:srgbClr val="34495E"/>
                </a:solidFill>
              </a:rPr>
              <a:t>自宅で生活しながら介護サービスを利用</a:t>
            </a:r>
            <a:endParaRPr lang="en-US" sz="1159" dirty="0"/>
          </a:p>
        </p:txBody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" y="2230273"/>
            <a:ext cx="157163" cy="157163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771525" y="2199912"/>
            <a:ext cx="1414490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159" dirty="0">
                <a:solidFill>
                  <a:srgbClr val="34495E"/>
                </a:solidFill>
              </a:rPr>
              <a:t>家族の関与が大きい</a:t>
            </a:r>
            <a:endParaRPr lang="en-US" sz="1159" dirty="0"/>
          </a:p>
        </p:txBody>
      </p:sp>
      <p:pic>
        <p:nvPicPr>
          <p:cNvPr id="1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" y="2547807"/>
            <a:ext cx="3807619" cy="857250"/>
          </a:xfrm>
          <a:prstGeom prst="rect">
            <a:avLst/>
          </a:prstGeom>
        </p:spPr>
      </p:pic>
      <p:sp>
        <p:nvSpPr>
          <p:cNvPr id="16" name="Shape 10"/>
          <p:cNvSpPr/>
          <p:nvPr/>
        </p:nvSpPr>
        <p:spPr>
          <a:xfrm>
            <a:off x="4679156" y="1284089"/>
            <a:ext cx="4036219" cy="2235268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7" name="Shape 11"/>
          <p:cNvSpPr/>
          <p:nvPr/>
        </p:nvSpPr>
        <p:spPr>
          <a:xfrm>
            <a:off x="4679156" y="1284089"/>
            <a:ext cx="4036219" cy="42863"/>
          </a:xfrm>
          <a:prstGeom prst="rect">
            <a:avLst/>
          </a:prstGeom>
          <a:solidFill>
            <a:srgbClr val="2C3E50"/>
          </a:solidFill>
          <a:ln/>
        </p:spPr>
      </p:sp>
      <p:sp>
        <p:nvSpPr>
          <p:cNvPr id="18" name="Shape 12"/>
          <p:cNvSpPr/>
          <p:nvPr/>
        </p:nvSpPr>
        <p:spPr>
          <a:xfrm>
            <a:off x="4793456" y="1421606"/>
            <a:ext cx="285750" cy="285750"/>
          </a:xfrm>
          <a:prstGeom prst="ellipse">
            <a:avLst/>
          </a:prstGeom>
          <a:solidFill>
            <a:srgbClr val="2C3E50"/>
          </a:solidFill>
          <a:ln/>
        </p:spPr>
      </p:sp>
      <p:sp>
        <p:nvSpPr>
          <p:cNvPr id="19" name="Text 13"/>
          <p:cNvSpPr/>
          <p:nvPr/>
        </p:nvSpPr>
        <p:spPr>
          <a:xfrm>
            <a:off x="4793456" y="1421606"/>
            <a:ext cx="2857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FFFFFF"/>
                </a:solidFill>
              </a:rPr>
              <a:t>2</a:t>
            </a:r>
            <a:endParaRPr lang="en-US" sz="987" dirty="0"/>
          </a:p>
        </p:txBody>
      </p:sp>
      <p:sp>
        <p:nvSpPr>
          <p:cNvPr id="20" name="Text 14"/>
          <p:cNvSpPr/>
          <p:nvPr/>
        </p:nvSpPr>
        <p:spPr>
          <a:xfrm>
            <a:off x="5186363" y="1398389"/>
            <a:ext cx="914428" cy="33218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2C3E50"/>
                </a:solidFill>
              </a:rPr>
              <a:t>施設介護</a:t>
            </a:r>
            <a:endParaRPr lang="en-US" sz="1602" dirty="0"/>
          </a:p>
        </p:txBody>
      </p:sp>
      <p:pic>
        <p:nvPicPr>
          <p:cNvPr id="21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456" y="1921669"/>
            <a:ext cx="157163" cy="157163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5022056" y="1891308"/>
            <a:ext cx="1724099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159" dirty="0">
                <a:solidFill>
                  <a:srgbClr val="34495E"/>
                </a:solidFill>
              </a:rPr>
              <a:t>介護施設に入居して生活</a:t>
            </a:r>
            <a:endParaRPr lang="en-US" sz="1159" dirty="0"/>
          </a:p>
        </p:txBody>
      </p:sp>
      <p:pic>
        <p:nvPicPr>
          <p:cNvPr id="23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3456" y="2230273"/>
            <a:ext cx="157163" cy="157163"/>
          </a:xfrm>
          <a:prstGeom prst="rect">
            <a:avLst/>
          </a:prstGeom>
        </p:spPr>
      </p:pic>
      <p:sp>
        <p:nvSpPr>
          <p:cNvPr id="24" name="Text 16"/>
          <p:cNvSpPr/>
          <p:nvPr/>
        </p:nvSpPr>
        <p:spPr>
          <a:xfrm>
            <a:off x="5022056" y="2199912"/>
            <a:ext cx="2218218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159" dirty="0">
                <a:solidFill>
                  <a:srgbClr val="34495E"/>
                </a:solidFill>
              </a:rPr>
              <a:t>専門職による24時間体制の介護</a:t>
            </a:r>
            <a:endParaRPr lang="en-US" sz="1159" dirty="0"/>
          </a:p>
        </p:txBody>
      </p:sp>
      <p:sp>
        <p:nvSpPr>
          <p:cNvPr id="25" name="Shape 17"/>
          <p:cNvSpPr/>
          <p:nvPr/>
        </p:nvSpPr>
        <p:spPr>
          <a:xfrm>
            <a:off x="4793456" y="2504945"/>
            <a:ext cx="3807619" cy="857250"/>
          </a:xfrm>
          <a:prstGeom prst="rect">
            <a:avLst/>
          </a:prstGeom>
          <a:solidFill>
            <a:srgbClr val="ECF0F1"/>
          </a:solidFill>
          <a:ln/>
        </p:spPr>
      </p:sp>
      <p:pic>
        <p:nvPicPr>
          <p:cNvPr id="26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8678" y="2762120"/>
            <a:ext cx="257175" cy="342900"/>
          </a:xfrm>
          <a:prstGeom prst="rect">
            <a:avLst/>
          </a:prstGeom>
        </p:spPr>
      </p:pic>
      <p:sp>
        <p:nvSpPr>
          <p:cNvPr id="27" name="Shape 18"/>
          <p:cNvSpPr/>
          <p:nvPr/>
        </p:nvSpPr>
        <p:spPr>
          <a:xfrm>
            <a:off x="428625" y="3619370"/>
            <a:ext cx="8286750" cy="1114425"/>
          </a:xfrm>
          <a:prstGeom prst="rect">
            <a:avLst/>
          </a:prstGeom>
          <a:solidFill>
            <a:srgbClr val="E8F6F3"/>
          </a:solidFill>
          <a:ln/>
        </p:spPr>
      </p:sp>
      <p:sp>
        <p:nvSpPr>
          <p:cNvPr id="28" name="Text 19"/>
          <p:cNvSpPr/>
          <p:nvPr/>
        </p:nvSpPr>
        <p:spPr>
          <a:xfrm>
            <a:off x="542925" y="3733670"/>
            <a:ext cx="8058150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2C3E50"/>
                </a:solidFill>
              </a:rPr>
              <a:t>どちらが適しているかは、以下の要素によって異なります</a:t>
            </a:r>
            <a:endParaRPr lang="en-US" sz="1193" dirty="0"/>
          </a:p>
        </p:txBody>
      </p:sp>
      <p:pic>
        <p:nvPicPr>
          <p:cNvPr id="2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5172" y="4069426"/>
            <a:ext cx="285750" cy="285750"/>
          </a:xfrm>
          <a:prstGeom prst="rect">
            <a:avLst/>
          </a:prstGeom>
        </p:spPr>
      </p:pic>
      <p:sp>
        <p:nvSpPr>
          <p:cNvPr id="30" name="Text 20"/>
          <p:cNvSpPr/>
          <p:nvPr/>
        </p:nvSpPr>
        <p:spPr>
          <a:xfrm>
            <a:off x="1160859" y="4412326"/>
            <a:ext cx="714375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34495E"/>
                </a:solidFill>
              </a:rPr>
              <a:t>本人の希望</a:t>
            </a:r>
            <a:endParaRPr lang="en-US" sz="987" dirty="0"/>
          </a:p>
        </p:txBody>
      </p:sp>
      <p:pic>
        <p:nvPicPr>
          <p:cNvPr id="31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75422" y="4069426"/>
            <a:ext cx="357188" cy="285750"/>
          </a:xfrm>
          <a:prstGeom prst="rect">
            <a:avLst/>
          </a:prstGeom>
        </p:spPr>
      </p:pic>
      <p:sp>
        <p:nvSpPr>
          <p:cNvPr id="32" name="Text 21"/>
          <p:cNvSpPr/>
          <p:nvPr/>
        </p:nvSpPr>
        <p:spPr>
          <a:xfrm>
            <a:off x="3125391" y="4412326"/>
            <a:ext cx="857250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34495E"/>
                </a:solidFill>
              </a:rPr>
              <a:t>家族の介護力</a:t>
            </a:r>
            <a:endParaRPr lang="en-US" sz="987" dirty="0"/>
          </a:p>
        </p:txBody>
      </p:sp>
      <p:pic>
        <p:nvPicPr>
          <p:cNvPr id="33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47109" y="4069426"/>
            <a:ext cx="285750" cy="285750"/>
          </a:xfrm>
          <a:prstGeom prst="rect">
            <a:avLst/>
          </a:prstGeom>
        </p:spPr>
      </p:pic>
      <p:sp>
        <p:nvSpPr>
          <p:cNvPr id="34" name="Text 22"/>
          <p:cNvSpPr/>
          <p:nvPr/>
        </p:nvSpPr>
        <p:spPr>
          <a:xfrm>
            <a:off x="5304234" y="4412326"/>
            <a:ext cx="571500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34495E"/>
                </a:solidFill>
              </a:rPr>
              <a:t>要介護度</a:t>
            </a:r>
            <a:endParaRPr lang="en-US" sz="987" dirty="0"/>
          </a:p>
        </p:txBody>
      </p:sp>
      <p:pic>
        <p:nvPicPr>
          <p:cNvPr id="35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35763" y="4069426"/>
            <a:ext cx="180380" cy="285750"/>
          </a:xfrm>
          <a:prstGeom prst="rect">
            <a:avLst/>
          </a:prstGeom>
        </p:spPr>
      </p:pic>
      <p:sp>
        <p:nvSpPr>
          <p:cNvPr id="36" name="Text 23"/>
          <p:cNvSpPr/>
          <p:nvPr/>
        </p:nvSpPr>
        <p:spPr>
          <a:xfrm>
            <a:off x="7340203" y="4412326"/>
            <a:ext cx="571500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34495E"/>
                </a:solidFill>
              </a:rPr>
              <a:t>経済状況</a:t>
            </a:r>
            <a:endParaRPr lang="en-US" sz="987" dirty="0"/>
          </a:p>
        </p:txBody>
      </p:sp>
      <p:sp>
        <p:nvSpPr>
          <p:cNvPr id="37" name="Text 24"/>
          <p:cNvSpPr/>
          <p:nvPr/>
        </p:nvSpPr>
        <p:spPr>
          <a:xfrm>
            <a:off x="428625" y="4805232"/>
            <a:ext cx="8286750" cy="1446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r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7F8C8D"/>
                </a:solidFill>
              </a:rPr>
              <a:t>引用元：厚生労働省「介護保険制度の概要」</a:t>
            </a:r>
            <a:endParaRPr lang="en-US" sz="72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28625" y="428625"/>
            <a:ext cx="3086100" cy="598289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428625" y="998339"/>
            <a:ext cx="3086100" cy="28575"/>
          </a:xfrm>
          <a:prstGeom prst="rect">
            <a:avLst/>
          </a:prstGeom>
          <a:solidFill>
            <a:srgbClr val="E67E22"/>
          </a:solidFill>
          <a:ln/>
        </p:spPr>
      </p:sp>
      <p:sp>
        <p:nvSpPr>
          <p:cNvPr id="5" name="Text 2"/>
          <p:cNvSpPr/>
          <p:nvPr/>
        </p:nvSpPr>
        <p:spPr>
          <a:xfrm>
            <a:off x="428625" y="428625"/>
            <a:ext cx="3086100" cy="598289"/>
          </a:xfrm>
          <a:prstGeom prst="rect">
            <a:avLst/>
          </a:prstGeom>
          <a:noFill/>
          <a:ln/>
        </p:spPr>
        <p:txBody>
          <a:bodyPr wrap="none" lIns="0" tIns="0" rIns="0" bIns="85090" rtlCol="0" anchor="t">
            <a:spAutoFit/>
          </a:bodyPr>
          <a:lstStyle/>
          <a:p>
            <a:pPr algn="l" indent="0" marL="0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2C3E50"/>
                </a:solidFill>
              </a:rPr>
              <a:t>在宅介護の費用構造</a:t>
            </a:r>
            <a:endParaRPr lang="en-US" sz="2436" dirty="0"/>
          </a:p>
        </p:txBody>
      </p:sp>
      <p:sp>
        <p:nvSpPr>
          <p:cNvPr id="6" name="Text 3"/>
          <p:cNvSpPr/>
          <p:nvPr/>
        </p:nvSpPr>
        <p:spPr>
          <a:xfrm>
            <a:off x="428625" y="1112639"/>
            <a:ext cx="4100513" cy="289322"/>
          </a:xfrm>
          <a:prstGeom prst="rect">
            <a:avLst/>
          </a:prstGeom>
          <a:noFill/>
          <a:ln/>
        </p:spPr>
        <p:txBody>
          <a:bodyPr wrap="none" lIns="102108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2C3E50"/>
                </a:solidFill>
              </a:rPr>
              <a:t>主な費用項目</a:t>
            </a:r>
            <a:endParaRPr lang="en-US" sz="1397" dirty="0"/>
          </a:p>
        </p:txBody>
      </p:sp>
      <p:sp>
        <p:nvSpPr>
          <p:cNvPr id="7" name="Shape 4"/>
          <p:cNvSpPr/>
          <p:nvPr/>
        </p:nvSpPr>
        <p:spPr>
          <a:xfrm>
            <a:off x="428625" y="1487686"/>
            <a:ext cx="385763" cy="385763"/>
          </a:xfrm>
          <a:prstGeom prst="rect">
            <a:avLst/>
          </a:prstGeom>
          <a:solidFill>
            <a:srgbClr val="2C3E50"/>
          </a:solidFill>
          <a:ln/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748" y="1601986"/>
            <a:ext cx="137517" cy="157163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900113" y="1487686"/>
            <a:ext cx="2204517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2C3E50"/>
                </a:solidFill>
              </a:rPr>
              <a:t>介護サービス利用料</a:t>
            </a:r>
            <a:endParaRPr lang="en-US" sz="1193" dirty="0"/>
          </a:p>
        </p:txBody>
      </p:sp>
      <p:sp>
        <p:nvSpPr>
          <p:cNvPr id="10" name="Text 6"/>
          <p:cNvSpPr/>
          <p:nvPr/>
        </p:nvSpPr>
        <p:spPr>
          <a:xfrm>
            <a:off x="900113" y="1766292"/>
            <a:ext cx="2204517" cy="1800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42" dirty="0">
                <a:solidFill>
                  <a:srgbClr val="34495E"/>
                </a:solidFill>
              </a:rPr>
              <a:t>介護保険適用後の自己負担（1〜3割）</a:t>
            </a:r>
            <a:endParaRPr lang="en-US" sz="942" dirty="0"/>
          </a:p>
        </p:txBody>
      </p:sp>
      <p:sp>
        <p:nvSpPr>
          <p:cNvPr id="11" name="Shape 7"/>
          <p:cNvSpPr/>
          <p:nvPr/>
        </p:nvSpPr>
        <p:spPr>
          <a:xfrm>
            <a:off x="428625" y="2067753"/>
            <a:ext cx="385763" cy="385763"/>
          </a:xfrm>
          <a:prstGeom prst="rect">
            <a:avLst/>
          </a:prstGeom>
          <a:solidFill>
            <a:srgbClr val="2C3E50"/>
          </a:solidFill>
          <a:ln/>
        </p:spPr>
      </p:sp>
      <p:pic>
        <p:nvPicPr>
          <p:cNvPr id="12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02" y="2182053"/>
            <a:ext cx="176808" cy="157163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900113" y="2067753"/>
            <a:ext cx="1972540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2C3E50"/>
                </a:solidFill>
              </a:rPr>
              <a:t>医療費</a:t>
            </a:r>
            <a:endParaRPr lang="en-US" sz="1193" dirty="0"/>
          </a:p>
        </p:txBody>
      </p:sp>
      <p:sp>
        <p:nvSpPr>
          <p:cNvPr id="14" name="Text 9"/>
          <p:cNvSpPr/>
          <p:nvPr/>
        </p:nvSpPr>
        <p:spPr>
          <a:xfrm>
            <a:off x="900113" y="2346359"/>
            <a:ext cx="1972540" cy="1800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42" dirty="0">
                <a:solidFill>
                  <a:srgbClr val="34495E"/>
                </a:solidFill>
              </a:rPr>
              <a:t>定期的な通院・薬代、訪問診療など</a:t>
            </a:r>
            <a:endParaRPr lang="en-US" sz="942" dirty="0"/>
          </a:p>
        </p:txBody>
      </p:sp>
      <p:sp>
        <p:nvSpPr>
          <p:cNvPr id="15" name="Shape 10"/>
          <p:cNvSpPr/>
          <p:nvPr/>
        </p:nvSpPr>
        <p:spPr>
          <a:xfrm>
            <a:off x="428625" y="2647820"/>
            <a:ext cx="385763" cy="385763"/>
          </a:xfrm>
          <a:prstGeom prst="rect">
            <a:avLst/>
          </a:prstGeom>
          <a:solidFill>
            <a:srgbClr val="2C3E50"/>
          </a:solidFill>
          <a:ln/>
        </p:spPr>
      </p:sp>
      <p:pic>
        <p:nvPicPr>
          <p:cNvPr id="1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748" y="2762120"/>
            <a:ext cx="137517" cy="157163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900113" y="2647820"/>
            <a:ext cx="1671665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2C3E50"/>
                </a:solidFill>
              </a:rPr>
              <a:t>生活費</a:t>
            </a:r>
            <a:endParaRPr lang="en-US" sz="1193" dirty="0"/>
          </a:p>
        </p:txBody>
      </p:sp>
      <p:sp>
        <p:nvSpPr>
          <p:cNvPr id="18" name="Text 12"/>
          <p:cNvSpPr/>
          <p:nvPr/>
        </p:nvSpPr>
        <p:spPr>
          <a:xfrm>
            <a:off x="900113" y="2926426"/>
            <a:ext cx="1671665" cy="1800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42" dirty="0">
                <a:solidFill>
                  <a:srgbClr val="34495E"/>
                </a:solidFill>
              </a:rPr>
              <a:t>食費、光熱費、日用品費など</a:t>
            </a:r>
            <a:endParaRPr lang="en-US" sz="942" dirty="0"/>
          </a:p>
        </p:txBody>
      </p:sp>
      <p:sp>
        <p:nvSpPr>
          <p:cNvPr id="19" name="Shape 13"/>
          <p:cNvSpPr/>
          <p:nvPr/>
        </p:nvSpPr>
        <p:spPr>
          <a:xfrm>
            <a:off x="428625" y="3227887"/>
            <a:ext cx="385763" cy="385763"/>
          </a:xfrm>
          <a:prstGeom prst="rect">
            <a:avLst/>
          </a:prstGeom>
          <a:solidFill>
            <a:srgbClr val="2C3E50"/>
          </a:solidFill>
          <a:ln/>
        </p:spPr>
      </p:sp>
      <p:pic>
        <p:nvPicPr>
          <p:cNvPr id="2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102" y="3342187"/>
            <a:ext cx="176808" cy="157163"/>
          </a:xfrm>
          <a:prstGeom prst="rect">
            <a:avLst/>
          </a:prstGeom>
        </p:spPr>
      </p:pic>
      <p:sp>
        <p:nvSpPr>
          <p:cNvPr id="21" name="Text 14"/>
          <p:cNvSpPr/>
          <p:nvPr/>
        </p:nvSpPr>
        <p:spPr>
          <a:xfrm>
            <a:off x="900113" y="3227887"/>
            <a:ext cx="2101128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2C3E50"/>
                </a:solidFill>
              </a:rPr>
              <a:t>その他</a:t>
            </a:r>
            <a:endParaRPr lang="en-US" sz="1193" dirty="0"/>
          </a:p>
        </p:txBody>
      </p:sp>
      <p:sp>
        <p:nvSpPr>
          <p:cNvPr id="22" name="Text 15"/>
          <p:cNvSpPr/>
          <p:nvPr/>
        </p:nvSpPr>
        <p:spPr>
          <a:xfrm>
            <a:off x="900113" y="3506493"/>
            <a:ext cx="2101128" cy="1800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42" dirty="0">
                <a:solidFill>
                  <a:srgbClr val="34495E"/>
                </a:solidFill>
              </a:rPr>
              <a:t>住宅改修、福祉用具の購入・レンタル</a:t>
            </a:r>
            <a:endParaRPr lang="en-US" sz="942" dirty="0"/>
          </a:p>
        </p:txBody>
      </p:sp>
      <p:sp>
        <p:nvSpPr>
          <p:cNvPr id="23" name="Text 16"/>
          <p:cNvSpPr/>
          <p:nvPr/>
        </p:nvSpPr>
        <p:spPr>
          <a:xfrm>
            <a:off x="4614863" y="1112639"/>
            <a:ext cx="4100513" cy="289322"/>
          </a:xfrm>
          <a:prstGeom prst="rect">
            <a:avLst/>
          </a:prstGeom>
          <a:noFill/>
          <a:ln/>
        </p:spPr>
        <p:txBody>
          <a:bodyPr wrap="none" lIns="102108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2C3E50"/>
                </a:solidFill>
              </a:rPr>
              <a:t>月額費用の目安</a:t>
            </a:r>
            <a:endParaRPr lang="en-US" sz="1397" dirty="0"/>
          </a:p>
        </p:txBody>
      </p:sp>
      <p:sp>
        <p:nvSpPr>
          <p:cNvPr id="24" name="Shape 17"/>
          <p:cNvSpPr/>
          <p:nvPr/>
        </p:nvSpPr>
        <p:spPr>
          <a:xfrm>
            <a:off x="4614863" y="1487686"/>
            <a:ext cx="4100513" cy="3637955"/>
          </a:xfrm>
          <a:prstGeom prst="rect">
            <a:avLst/>
          </a:prstGeom>
          <a:solidFill>
            <a:srgbClr val="FFFFFF"/>
          </a:solidFill>
          <a:ln w="18288">
            <a:solidFill>
              <a:srgbClr val="E67E22"/>
            </a:solidFill>
            <a:prstDash val="solid"/>
          </a:ln>
        </p:spPr>
      </p:sp>
      <p:sp>
        <p:nvSpPr>
          <p:cNvPr id="25" name="Text 18"/>
          <p:cNvSpPr/>
          <p:nvPr/>
        </p:nvSpPr>
        <p:spPr>
          <a:xfrm>
            <a:off x="4700588" y="1573411"/>
            <a:ext cx="3929063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050" dirty="0">
                <a:solidFill>
                  <a:srgbClr val="34495E"/>
                </a:solidFill>
              </a:rPr>
              <a:t>介護保険サービス費用のみ（平均）</a:t>
            </a:r>
            <a:endParaRPr lang="en-US" sz="1050" dirty="0"/>
          </a:p>
        </p:txBody>
      </p:sp>
      <p:sp>
        <p:nvSpPr>
          <p:cNvPr id="26" name="Text 19"/>
          <p:cNvSpPr/>
          <p:nvPr/>
        </p:nvSpPr>
        <p:spPr>
          <a:xfrm>
            <a:off x="4700588" y="1837730"/>
            <a:ext cx="3929063" cy="4714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4300"/>
              </a:lnSpc>
              <a:buNone/>
            </a:pPr>
            <a:r>
              <a:rPr lang="en-US" sz="3294" b="1" dirty="0">
                <a:solidFill>
                  <a:srgbClr val="E67E22"/>
                </a:solidFill>
              </a:rPr>
              <a:t>4.8</a:t>
            </a:r>
            <a:pPr algn="l" indent="0" marL="0">
              <a:lnSpc>
                <a:spcPts val="4300"/>
              </a:lnSpc>
              <a:buNone/>
            </a:pPr>
            <a:r>
              <a:rPr lang="en-US" sz="1704" dirty="0">
                <a:solidFill>
                  <a:srgbClr val="2C3E50"/>
                </a:solidFill>
              </a:rPr>
              <a:t>万円</a:t>
            </a:r>
            <a:endParaRPr lang="en-US" sz="3294" dirty="0"/>
          </a:p>
        </p:txBody>
      </p:sp>
      <p:sp>
        <p:nvSpPr>
          <p:cNvPr id="27" name="Text 20"/>
          <p:cNvSpPr/>
          <p:nvPr/>
        </p:nvSpPr>
        <p:spPr>
          <a:xfrm>
            <a:off x="4700588" y="2366367"/>
            <a:ext cx="3929063" cy="189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942" dirty="0">
                <a:solidFill>
                  <a:srgbClr val="7F8C8D"/>
                </a:solidFill>
              </a:rPr>
              <a:t>※要介護度や利用サービスにより個人差あり</a:t>
            </a:r>
            <a:endParaRPr lang="en-US" sz="942" dirty="0"/>
          </a:p>
        </p:txBody>
      </p:sp>
      <p:pic>
        <p:nvPicPr>
          <p:cNvPr id="28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5467" y="2728913"/>
            <a:ext cx="139303" cy="157163"/>
          </a:xfrm>
          <a:prstGeom prst="rect">
            <a:avLst/>
          </a:prstGeom>
        </p:spPr>
      </p:pic>
      <p:sp>
        <p:nvSpPr>
          <p:cNvPr id="29" name="Shape 21"/>
          <p:cNvSpPr/>
          <p:nvPr/>
        </p:nvSpPr>
        <p:spPr>
          <a:xfrm>
            <a:off x="4700588" y="3027164"/>
            <a:ext cx="3929063" cy="1125141"/>
          </a:xfrm>
          <a:prstGeom prst="rect">
            <a:avLst/>
          </a:prstGeom>
          <a:solidFill>
            <a:srgbClr val="FDF2E9"/>
          </a:solidFill>
          <a:ln/>
        </p:spPr>
      </p:sp>
      <p:sp>
        <p:nvSpPr>
          <p:cNvPr id="30" name="Shape 22"/>
          <p:cNvSpPr/>
          <p:nvPr/>
        </p:nvSpPr>
        <p:spPr>
          <a:xfrm>
            <a:off x="4700588" y="3027164"/>
            <a:ext cx="42863" cy="1125141"/>
          </a:xfrm>
          <a:prstGeom prst="rect">
            <a:avLst/>
          </a:prstGeom>
          <a:solidFill>
            <a:srgbClr val="E67E22"/>
          </a:solidFill>
          <a:ln/>
        </p:spPr>
      </p:sp>
      <p:sp>
        <p:nvSpPr>
          <p:cNvPr id="31" name="Text 23"/>
          <p:cNvSpPr/>
          <p:nvPr/>
        </p:nvSpPr>
        <p:spPr>
          <a:xfrm>
            <a:off x="4772025" y="3098602"/>
            <a:ext cx="3786188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E67E22"/>
                </a:solidFill>
              </a:rPr>
              <a:t>生活費・医療費を含めた総額目安</a:t>
            </a:r>
            <a:endParaRPr lang="en-US" sz="987" dirty="0"/>
          </a:p>
        </p:txBody>
      </p:sp>
      <p:sp>
        <p:nvSpPr>
          <p:cNvPr id="32" name="Text 24"/>
          <p:cNvSpPr/>
          <p:nvPr/>
        </p:nvSpPr>
        <p:spPr>
          <a:xfrm>
            <a:off x="4772025" y="3362920"/>
            <a:ext cx="3786188" cy="4714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4300"/>
              </a:lnSpc>
              <a:buNone/>
            </a:pPr>
            <a:r>
              <a:rPr lang="en-US" sz="3294" b="1" dirty="0">
                <a:solidFill>
                  <a:srgbClr val="E67E22"/>
                </a:solidFill>
              </a:rPr>
              <a:t>8〜15</a:t>
            </a:r>
            <a:pPr algn="l" indent="0" marL="0">
              <a:lnSpc>
                <a:spcPts val="4300"/>
              </a:lnSpc>
              <a:buNone/>
            </a:pPr>
            <a:r>
              <a:rPr lang="en-US" sz="1704" dirty="0">
                <a:solidFill>
                  <a:srgbClr val="2C3E50"/>
                </a:solidFill>
              </a:rPr>
              <a:t>万円</a:t>
            </a:r>
            <a:endParaRPr lang="en-US" sz="3294" dirty="0"/>
          </a:p>
        </p:txBody>
      </p:sp>
      <p:sp>
        <p:nvSpPr>
          <p:cNvPr id="33" name="Text 25"/>
          <p:cNvSpPr/>
          <p:nvPr/>
        </p:nvSpPr>
        <p:spPr>
          <a:xfrm>
            <a:off x="4772025" y="3891558"/>
            <a:ext cx="3786188" cy="189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942" dirty="0">
                <a:solidFill>
                  <a:srgbClr val="7F8C8D"/>
                </a:solidFill>
              </a:rPr>
              <a:t>※多くのケースでこの範囲になります</a:t>
            </a:r>
            <a:endParaRPr lang="en-US" sz="942" dirty="0"/>
          </a:p>
        </p:txBody>
      </p:sp>
      <p:sp>
        <p:nvSpPr>
          <p:cNvPr id="34" name="Shape 26"/>
          <p:cNvSpPr/>
          <p:nvPr/>
        </p:nvSpPr>
        <p:spPr>
          <a:xfrm>
            <a:off x="428625" y="4822031"/>
            <a:ext cx="8286750" cy="278606"/>
          </a:xfrm>
          <a:prstGeom prst="rect">
            <a:avLst/>
          </a:prstGeom>
          <a:solidFill>
            <a:srgbClr val="ECF0F1"/>
          </a:solidFill>
          <a:ln/>
        </p:spPr>
      </p:sp>
      <p:sp>
        <p:nvSpPr>
          <p:cNvPr id="35" name="Text 27"/>
          <p:cNvSpPr/>
          <p:nvPr/>
        </p:nvSpPr>
        <p:spPr>
          <a:xfrm>
            <a:off x="428625" y="4822031"/>
            <a:ext cx="8286750" cy="278606"/>
          </a:xfrm>
          <a:prstGeom prst="rect">
            <a:avLst/>
          </a:prstGeom>
          <a:noFill/>
          <a:ln/>
        </p:spPr>
        <p:txBody>
          <a:bodyPr wrap="square" lIns="68072" tIns="68072" rIns="68072" bIns="68072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34495E"/>
                </a:solidFill>
              </a:rPr>
              <a:t>補足：</a:t>
            </a:r>
            <a:pPr algn="l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34495E"/>
                </a:solidFill>
              </a:rPr>
              <a:t>4.8万円は介護保険サービスの自己負担額平均です。生活費・医療費は別途必要になります。</a:t>
            </a:r>
            <a:endParaRPr lang="en-US" sz="78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2743200" cy="922939"/>
          </a:xfrm>
          <a:prstGeom prst="rect">
            <a:avLst/>
          </a:prstGeom>
          <a:noFill/>
          <a:ln/>
        </p:spPr>
        <p:txBody>
          <a:bodyPr wrap="square" lIns="0" tIns="0" rIns="0" bIns="85090" rtlCol="0" anchor="t">
            <a:spAutoFit/>
          </a:bodyPr>
          <a:lstStyle/>
          <a:p>
            <a:pPr algn="l" indent="0" marL="0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2C3E50"/>
                </a:solidFill>
              </a:rPr>
              <a:t>在宅介護の</a:t>
            </a:r>
            <a:pPr algn="l" indent="0" marL="0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2C3E50"/>
                </a:solidFill>
              </a:rPr>
              <a:t>
</a:t>
            </a:r>
            <a:pPr algn="l" indent="0" marL="0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2C3E50"/>
                </a:solidFill>
              </a:rPr>
              <a:t>メリットと注意点</a:t>
            </a:r>
            <a:endParaRPr lang="en-US" sz="2436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585522"/>
            <a:ext cx="171450" cy="14287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50106" y="1494439"/>
            <a:ext cx="800100" cy="2893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E67E22"/>
                </a:solidFill>
              </a:rPr>
              <a:t>メリット</a:t>
            </a:r>
            <a:endParaRPr lang="en-US" sz="1397" dirty="0"/>
          </a:p>
        </p:txBody>
      </p:sp>
      <p:sp>
        <p:nvSpPr>
          <p:cNvPr id="6" name="Shape 2"/>
          <p:cNvSpPr/>
          <p:nvPr/>
        </p:nvSpPr>
        <p:spPr>
          <a:xfrm>
            <a:off x="571500" y="1926636"/>
            <a:ext cx="4286250" cy="1092994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7" name="Shape 3"/>
          <p:cNvSpPr/>
          <p:nvPr/>
        </p:nvSpPr>
        <p:spPr>
          <a:xfrm>
            <a:off x="571500" y="1926636"/>
            <a:ext cx="57150" cy="1092994"/>
          </a:xfrm>
          <a:prstGeom prst="rect">
            <a:avLst/>
          </a:prstGeom>
          <a:solidFill>
            <a:srgbClr val="E67E22"/>
          </a:solidFill>
          <a:ln/>
        </p:spPr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8" y="2048080"/>
            <a:ext cx="171450" cy="142875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978694" y="2012361"/>
            <a:ext cx="2039987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159" dirty="0">
                <a:solidFill>
                  <a:srgbClr val="34495E"/>
                </a:solidFill>
              </a:rPr>
              <a:t>住み慣れた自宅で生活できる</a:t>
            </a:r>
            <a:endParaRPr lang="en-US" sz="1159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8" y="2390980"/>
            <a:ext cx="171450" cy="14287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8694" y="2355261"/>
            <a:ext cx="1728815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159" dirty="0">
                <a:solidFill>
                  <a:srgbClr val="34495E"/>
                </a:solidFill>
              </a:rPr>
              <a:t>比較的費用を抑えやすい</a:t>
            </a:r>
            <a:endParaRPr lang="en-US" sz="1159" dirty="0"/>
          </a:p>
        </p:txBody>
      </p:sp>
      <p:pic>
        <p:nvPicPr>
          <p:cNvPr id="12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088" y="2733880"/>
            <a:ext cx="171450" cy="142875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978694" y="2698161"/>
            <a:ext cx="2355875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159" dirty="0">
                <a:solidFill>
                  <a:srgbClr val="34495E"/>
                </a:solidFill>
              </a:rPr>
              <a:t>本人の生活リズムを維持しやすい</a:t>
            </a:r>
            <a:endParaRPr lang="en-US" sz="1159" dirty="0"/>
          </a:p>
        </p:txBody>
      </p:sp>
      <p:pic>
        <p:nvPicPr>
          <p:cNvPr id="14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" y="3253587"/>
            <a:ext cx="171450" cy="142875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850106" y="3162505"/>
            <a:ext cx="600075" cy="2893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2C3E50"/>
                </a:solidFill>
              </a:rPr>
              <a:t>注意点</a:t>
            </a:r>
            <a:endParaRPr lang="en-US" sz="1397" dirty="0"/>
          </a:p>
        </p:txBody>
      </p:sp>
      <p:sp>
        <p:nvSpPr>
          <p:cNvPr id="16" name="Shape 8"/>
          <p:cNvSpPr/>
          <p:nvPr/>
        </p:nvSpPr>
        <p:spPr>
          <a:xfrm>
            <a:off x="571500" y="3594702"/>
            <a:ext cx="4286250" cy="1092994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7" name="Shape 9"/>
          <p:cNvSpPr/>
          <p:nvPr/>
        </p:nvSpPr>
        <p:spPr>
          <a:xfrm>
            <a:off x="571500" y="3594702"/>
            <a:ext cx="57150" cy="1092994"/>
          </a:xfrm>
          <a:prstGeom prst="rect">
            <a:avLst/>
          </a:prstGeom>
          <a:solidFill>
            <a:srgbClr val="2C3E50"/>
          </a:solidFill>
          <a:ln/>
        </p:spPr>
      </p:sp>
      <p:pic>
        <p:nvPicPr>
          <p:cNvPr id="1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088" y="3716145"/>
            <a:ext cx="171450" cy="142875"/>
          </a:xfrm>
          <a:prstGeom prst="rect">
            <a:avLst/>
          </a:prstGeom>
        </p:spPr>
      </p:pic>
      <p:sp>
        <p:nvSpPr>
          <p:cNvPr id="19" name="Text 10"/>
          <p:cNvSpPr/>
          <p:nvPr/>
        </p:nvSpPr>
        <p:spPr>
          <a:xfrm>
            <a:off x="978694" y="3680427"/>
            <a:ext cx="2410876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159" dirty="0">
                <a:solidFill>
                  <a:srgbClr val="34495E"/>
                </a:solidFill>
              </a:rPr>
              <a:t>家族の身体的・精神的負担が大きい</a:t>
            </a:r>
            <a:endParaRPr lang="en-US" sz="1159" dirty="0"/>
          </a:p>
        </p:txBody>
      </p:sp>
      <p:pic>
        <p:nvPicPr>
          <p:cNvPr id="20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088" y="4059045"/>
            <a:ext cx="171450" cy="142875"/>
          </a:xfrm>
          <a:prstGeom prst="rect">
            <a:avLst/>
          </a:prstGeom>
        </p:spPr>
      </p:pic>
      <p:sp>
        <p:nvSpPr>
          <p:cNvPr id="21" name="Text 11"/>
          <p:cNvSpPr/>
          <p:nvPr/>
        </p:nvSpPr>
        <p:spPr>
          <a:xfrm>
            <a:off x="978694" y="4023327"/>
            <a:ext cx="1728815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159" dirty="0">
                <a:solidFill>
                  <a:srgbClr val="34495E"/>
                </a:solidFill>
              </a:rPr>
              <a:t>介護離職のリスクがある</a:t>
            </a:r>
            <a:endParaRPr lang="en-US" sz="1159" dirty="0"/>
          </a:p>
        </p:txBody>
      </p:sp>
      <p:pic>
        <p:nvPicPr>
          <p:cNvPr id="22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0088" y="4401945"/>
            <a:ext cx="171450" cy="142875"/>
          </a:xfrm>
          <a:prstGeom prst="rect">
            <a:avLst/>
          </a:prstGeom>
        </p:spPr>
      </p:pic>
      <p:sp>
        <p:nvSpPr>
          <p:cNvPr id="23" name="Text 12"/>
          <p:cNvSpPr/>
          <p:nvPr/>
        </p:nvSpPr>
        <p:spPr>
          <a:xfrm>
            <a:off x="978694" y="4366227"/>
            <a:ext cx="3143278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159" dirty="0">
                <a:solidFill>
                  <a:srgbClr val="34495E"/>
                </a:solidFill>
              </a:rPr>
              <a:t>要介護度が重くなると在宅継続が難しくなる</a:t>
            </a:r>
            <a:endParaRPr lang="en-US" sz="1159" dirty="0"/>
          </a:p>
        </p:txBody>
      </p:sp>
      <p:sp>
        <p:nvSpPr>
          <p:cNvPr id="24" name="Text 13"/>
          <p:cNvSpPr/>
          <p:nvPr/>
        </p:nvSpPr>
        <p:spPr>
          <a:xfrm>
            <a:off x="571500" y="4830570"/>
            <a:ext cx="4286250" cy="1446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7F8C8D"/>
                </a:solidFill>
              </a:rPr>
              <a:t>引用元：厚生労働省「介護離職防止対策に関する資料」</a:t>
            </a:r>
            <a:endParaRPr lang="en-US" sz="727" dirty="0"/>
          </a:p>
        </p:txBody>
      </p:sp>
      <p:pic>
        <p:nvPicPr>
          <p:cNvPr id="25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86375" y="0"/>
            <a:ext cx="3857625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71500" y="428625"/>
            <a:ext cx="3086100" cy="598289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571500" y="998339"/>
            <a:ext cx="3086100" cy="28575"/>
          </a:xfrm>
          <a:prstGeom prst="rect">
            <a:avLst/>
          </a:prstGeom>
          <a:solidFill>
            <a:srgbClr val="E67E22"/>
          </a:solidFill>
          <a:ln/>
        </p:spPr>
      </p:sp>
      <p:sp>
        <p:nvSpPr>
          <p:cNvPr id="5" name="Text 2"/>
          <p:cNvSpPr/>
          <p:nvPr/>
        </p:nvSpPr>
        <p:spPr>
          <a:xfrm>
            <a:off x="571500" y="428625"/>
            <a:ext cx="3086100" cy="598289"/>
          </a:xfrm>
          <a:prstGeom prst="rect">
            <a:avLst/>
          </a:prstGeom>
          <a:noFill/>
          <a:ln/>
        </p:spPr>
        <p:txBody>
          <a:bodyPr wrap="none" lIns="0" tIns="0" rIns="0" bIns="85090" rtlCol="0" anchor="t">
            <a:spAutoFit/>
          </a:bodyPr>
          <a:lstStyle/>
          <a:p>
            <a:pPr algn="l" indent="0" marL="0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2C3E50"/>
                </a:solidFill>
              </a:rPr>
              <a:t>施設介護の費用構造</a:t>
            </a:r>
            <a:endParaRPr lang="en-US" sz="2436" dirty="0"/>
          </a:p>
        </p:txBody>
      </p:sp>
      <p:sp>
        <p:nvSpPr>
          <p:cNvPr id="6" name="Text 3"/>
          <p:cNvSpPr/>
          <p:nvPr/>
        </p:nvSpPr>
        <p:spPr>
          <a:xfrm>
            <a:off x="571500" y="1284089"/>
            <a:ext cx="3857625" cy="2893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2C3E50"/>
                </a:solidFill>
              </a:rPr>
              <a:t>主な施設の種類</a:t>
            </a:r>
            <a:endParaRPr lang="en-US" sz="1397" dirty="0"/>
          </a:p>
        </p:txBody>
      </p:sp>
      <p:sp>
        <p:nvSpPr>
          <p:cNvPr id="7" name="Text 4"/>
          <p:cNvSpPr/>
          <p:nvPr/>
        </p:nvSpPr>
        <p:spPr>
          <a:xfrm>
            <a:off x="571500" y="1659136"/>
            <a:ext cx="59103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2C3E50"/>
                </a:solidFill>
              </a:rPr>
              <a:t>•</a:t>
            </a:r>
            <a:endParaRPr lang="en-US" sz="1090" dirty="0"/>
          </a:p>
        </p:txBody>
      </p:sp>
      <p:sp>
        <p:nvSpPr>
          <p:cNvPr id="8" name="Text 5"/>
          <p:cNvSpPr/>
          <p:nvPr/>
        </p:nvSpPr>
        <p:spPr>
          <a:xfrm>
            <a:off x="714375" y="1671638"/>
            <a:ext cx="2352749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159" dirty="0">
                <a:solidFill>
                  <a:srgbClr val="34495E"/>
                </a:solidFill>
              </a:rPr>
              <a:t>特別養護老人ホーム（公的施設）</a:t>
            </a:r>
            <a:endParaRPr lang="en-US" sz="1159" dirty="0"/>
          </a:p>
        </p:txBody>
      </p:sp>
      <p:sp>
        <p:nvSpPr>
          <p:cNvPr id="9" name="Text 6"/>
          <p:cNvSpPr/>
          <p:nvPr/>
        </p:nvSpPr>
        <p:spPr>
          <a:xfrm>
            <a:off x="571500" y="1943100"/>
            <a:ext cx="59103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2C3E50"/>
                </a:solidFill>
              </a:rPr>
              <a:t>•</a:t>
            </a:r>
            <a:endParaRPr lang="en-US" sz="1090" dirty="0"/>
          </a:p>
        </p:txBody>
      </p:sp>
      <p:sp>
        <p:nvSpPr>
          <p:cNvPr id="10" name="Text 7"/>
          <p:cNvSpPr/>
          <p:nvPr/>
        </p:nvSpPr>
        <p:spPr>
          <a:xfrm>
            <a:off x="714375" y="1955602"/>
            <a:ext cx="1257328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159" dirty="0">
                <a:solidFill>
                  <a:srgbClr val="34495E"/>
                </a:solidFill>
              </a:rPr>
              <a:t>介護老人保健施設</a:t>
            </a:r>
            <a:endParaRPr lang="en-US" sz="1159" dirty="0"/>
          </a:p>
        </p:txBody>
      </p:sp>
      <p:sp>
        <p:nvSpPr>
          <p:cNvPr id="11" name="Text 8"/>
          <p:cNvSpPr/>
          <p:nvPr/>
        </p:nvSpPr>
        <p:spPr>
          <a:xfrm>
            <a:off x="571500" y="2227064"/>
            <a:ext cx="59103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2C3E50"/>
                </a:solidFill>
              </a:rPr>
              <a:t>•</a:t>
            </a:r>
            <a:endParaRPr lang="en-US" sz="1090" dirty="0"/>
          </a:p>
        </p:txBody>
      </p:sp>
      <p:sp>
        <p:nvSpPr>
          <p:cNvPr id="12" name="Text 9"/>
          <p:cNvSpPr/>
          <p:nvPr/>
        </p:nvSpPr>
        <p:spPr>
          <a:xfrm>
            <a:off x="714375" y="2239566"/>
            <a:ext cx="2038424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159" dirty="0">
                <a:solidFill>
                  <a:srgbClr val="34495E"/>
                </a:solidFill>
              </a:rPr>
              <a:t>有料老人ホーム（民間施設）</a:t>
            </a:r>
            <a:endParaRPr lang="en-US" sz="1159" dirty="0"/>
          </a:p>
        </p:txBody>
      </p:sp>
      <p:sp>
        <p:nvSpPr>
          <p:cNvPr id="13" name="Text 10"/>
          <p:cNvSpPr/>
          <p:nvPr/>
        </p:nvSpPr>
        <p:spPr>
          <a:xfrm>
            <a:off x="571500" y="2625328"/>
            <a:ext cx="3857625" cy="2893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2C3E50"/>
                </a:solidFill>
              </a:rPr>
              <a:t>有料老人ホームの費用目安</a:t>
            </a:r>
            <a:endParaRPr lang="en-US" sz="1397" dirty="0"/>
          </a:p>
        </p:txBody>
      </p:sp>
      <p:sp>
        <p:nvSpPr>
          <p:cNvPr id="14" name="Shape 11"/>
          <p:cNvSpPr/>
          <p:nvPr/>
        </p:nvSpPr>
        <p:spPr>
          <a:xfrm>
            <a:off x="571500" y="3000375"/>
            <a:ext cx="3857625" cy="1580555"/>
          </a:xfrm>
          <a:prstGeom prst="rect">
            <a:avLst/>
          </a:prstGeom>
          <a:solidFill>
            <a:srgbClr val="FFFFFF"/>
          </a:solidFill>
          <a:ln w="9144">
            <a:solidFill>
              <a:srgbClr val="BDC3C7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657225" y="3086100"/>
            <a:ext cx="3686175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7F8C8D"/>
                </a:solidFill>
              </a:rPr>
              <a:t>月額費用</a:t>
            </a:r>
            <a:endParaRPr lang="en-US" sz="987" dirty="0"/>
          </a:p>
        </p:txBody>
      </p:sp>
      <p:sp>
        <p:nvSpPr>
          <p:cNvPr id="16" name="Text 13"/>
          <p:cNvSpPr/>
          <p:nvPr/>
        </p:nvSpPr>
        <p:spPr>
          <a:xfrm>
            <a:off x="657225" y="3328988"/>
            <a:ext cx="3686175" cy="3732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808" b="1" dirty="0">
                <a:solidFill>
                  <a:srgbClr val="E67E22"/>
                </a:solidFill>
              </a:rPr>
              <a:t>15〜30</a:t>
            </a:r>
            <a:pPr algn="l" indent="0" marL="0">
              <a:lnSpc>
                <a:spcPts val="2400"/>
              </a:lnSpc>
              <a:buNone/>
            </a:pPr>
            <a:r>
              <a:rPr lang="en-US" sz="1050" dirty="0">
                <a:solidFill>
                  <a:srgbClr val="34495E"/>
                </a:solidFill>
              </a:rPr>
              <a:t>万円程度</a:t>
            </a:r>
            <a:endParaRPr lang="en-US" sz="1808" dirty="0"/>
          </a:p>
        </p:txBody>
      </p:sp>
      <p:sp>
        <p:nvSpPr>
          <p:cNvPr id="17" name="Text 14"/>
          <p:cNvSpPr/>
          <p:nvPr/>
        </p:nvSpPr>
        <p:spPr>
          <a:xfrm>
            <a:off x="657225" y="3787973"/>
            <a:ext cx="3686175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7F8C8D"/>
                </a:solidFill>
              </a:rPr>
              <a:t>入居一時金</a:t>
            </a:r>
            <a:endParaRPr lang="en-US" sz="987" dirty="0"/>
          </a:p>
        </p:txBody>
      </p:sp>
      <p:sp>
        <p:nvSpPr>
          <p:cNvPr id="18" name="Text 15"/>
          <p:cNvSpPr/>
          <p:nvPr/>
        </p:nvSpPr>
        <p:spPr>
          <a:xfrm>
            <a:off x="657225" y="4030861"/>
            <a:ext cx="3686175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34495E"/>
                </a:solidFill>
              </a:rPr>
              <a:t>数十万〜数百万円</a:t>
            </a:r>
            <a:endParaRPr lang="en-US" sz="1193" dirty="0"/>
          </a:p>
        </p:txBody>
      </p:sp>
      <p:sp>
        <p:nvSpPr>
          <p:cNvPr id="19" name="Text 16"/>
          <p:cNvSpPr/>
          <p:nvPr/>
        </p:nvSpPr>
        <p:spPr>
          <a:xfrm>
            <a:off x="657225" y="4316611"/>
            <a:ext cx="3686175" cy="16430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7F8C8D"/>
                </a:solidFill>
              </a:rPr>
              <a:t>※施設により大きく異なります</a:t>
            </a:r>
            <a:endParaRPr lang="en-US" sz="834" dirty="0"/>
          </a:p>
        </p:txBody>
      </p:sp>
      <p:sp>
        <p:nvSpPr>
          <p:cNvPr id="20" name="Shape 17"/>
          <p:cNvSpPr/>
          <p:nvPr/>
        </p:nvSpPr>
        <p:spPr>
          <a:xfrm>
            <a:off x="4714875" y="1284089"/>
            <a:ext cx="3857625" cy="3586163"/>
          </a:xfrm>
          <a:prstGeom prst="rect">
            <a:avLst/>
          </a:prstGeom>
          <a:solidFill>
            <a:srgbClr val="FFFFFF"/>
          </a:solidFill>
          <a:ln w="9144">
            <a:solidFill>
              <a:srgbClr val="BDC3C7"/>
            </a:solidFill>
            <a:prstDash val="solid"/>
          </a:ln>
        </p:spPr>
      </p:sp>
      <p:sp>
        <p:nvSpPr>
          <p:cNvPr id="21" name="Shape 18"/>
          <p:cNvSpPr/>
          <p:nvPr/>
        </p:nvSpPr>
        <p:spPr>
          <a:xfrm>
            <a:off x="4857750" y="1891308"/>
            <a:ext cx="3571875" cy="392906"/>
          </a:xfrm>
          <a:prstGeom prst="rect">
            <a:avLst/>
          </a:prstGeom>
          <a:solidFill>
            <a:srgbClr val="ECF0F1"/>
          </a:solidFill>
          <a:ln/>
        </p:spPr>
      </p:sp>
      <p:sp>
        <p:nvSpPr>
          <p:cNvPr id="22" name="Text 19"/>
          <p:cNvSpPr/>
          <p:nvPr/>
        </p:nvSpPr>
        <p:spPr>
          <a:xfrm>
            <a:off x="4857750" y="1891308"/>
            <a:ext cx="3571875" cy="392906"/>
          </a:xfrm>
          <a:prstGeom prst="rect">
            <a:avLst/>
          </a:prstGeom>
          <a:noFill/>
          <a:ln/>
        </p:spPr>
        <p:txBody>
          <a:bodyPr wrap="square" lIns="85090" tIns="85090" rIns="85090" bIns="85090" rtlCol="0" anchor="t">
            <a:spAutoFit/>
          </a:bodyPr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2C3E50"/>
                </a:solidFill>
              </a:rPr>
              <a:t>介護施設の種類</a:t>
            </a:r>
            <a:endParaRPr lang="en-US" sz="1193" dirty="0"/>
          </a:p>
        </p:txBody>
      </p:sp>
      <p:sp>
        <p:nvSpPr>
          <p:cNvPr id="23" name="Shape 20"/>
          <p:cNvSpPr/>
          <p:nvPr/>
        </p:nvSpPr>
        <p:spPr>
          <a:xfrm>
            <a:off x="4857750" y="2427089"/>
            <a:ext cx="1714500" cy="321469"/>
          </a:xfrm>
          <a:prstGeom prst="rect">
            <a:avLst/>
          </a:prstGeom>
          <a:solidFill>
            <a:srgbClr val="34495E"/>
          </a:solidFill>
          <a:ln/>
        </p:spPr>
      </p:sp>
      <p:sp>
        <p:nvSpPr>
          <p:cNvPr id="24" name="Text 21"/>
          <p:cNvSpPr/>
          <p:nvPr/>
        </p:nvSpPr>
        <p:spPr>
          <a:xfrm>
            <a:off x="4857750" y="2427089"/>
            <a:ext cx="1714500" cy="321469"/>
          </a:xfrm>
          <a:prstGeom prst="rect">
            <a:avLst/>
          </a:prstGeom>
          <a:noFill/>
          <a:ln/>
        </p:spPr>
        <p:txBody>
          <a:bodyPr wrap="square" lIns="68072" tIns="68072" rIns="68072" bIns="68072" rtlCol="0" anchor="t">
            <a:spAutoFit/>
          </a:bodyPr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FFFFFF"/>
                </a:solidFill>
              </a:rPr>
              <a:t>公的施設</a:t>
            </a:r>
            <a:endParaRPr lang="en-US" sz="987" dirty="0"/>
          </a:p>
        </p:txBody>
      </p:sp>
      <p:sp>
        <p:nvSpPr>
          <p:cNvPr id="25" name="Shape 22"/>
          <p:cNvSpPr/>
          <p:nvPr/>
        </p:nvSpPr>
        <p:spPr>
          <a:xfrm>
            <a:off x="4857750" y="2819995"/>
            <a:ext cx="1714500" cy="607219"/>
          </a:xfrm>
          <a:prstGeom prst="rect">
            <a:avLst/>
          </a:prstGeom>
          <a:solidFill>
            <a:srgbClr val="F4F6F7"/>
          </a:solidFill>
          <a:ln w="18288">
            <a:solidFill>
              <a:srgbClr val="34495E"/>
            </a:solidFill>
            <a:prstDash val="solid"/>
          </a:ln>
        </p:spPr>
      </p:sp>
      <p:sp>
        <p:nvSpPr>
          <p:cNvPr id="26" name="Text 23"/>
          <p:cNvSpPr/>
          <p:nvPr/>
        </p:nvSpPr>
        <p:spPr>
          <a:xfrm>
            <a:off x="4857750" y="2819995"/>
            <a:ext cx="1714500" cy="607219"/>
          </a:xfrm>
          <a:prstGeom prst="rect">
            <a:avLst/>
          </a:prstGeom>
          <a:noFill/>
          <a:ln/>
        </p:spPr>
        <p:txBody>
          <a:bodyPr wrap="square" lIns="85090" tIns="127508" rIns="85090" bIns="127508" rtlCol="0" anchor="t">
            <a:spAutoFit/>
          </a:bodyPr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34495E"/>
                </a:solidFill>
              </a:rPr>
              <a:t>特別養護老人ホーム</a:t>
            </a:r>
            <a:pPr algn="ctr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34495E"/>
                </a:solidFill>
              </a:rPr>
              <a:t>
</a:t>
            </a:r>
            <a:pPr algn="ctr" indent="0" marL="0">
              <a:lnSpc>
                <a:spcPts val="1200"/>
              </a:lnSpc>
              <a:buNone/>
            </a:pPr>
            <a:r>
              <a:rPr lang="en-US" sz="727" dirty="0">
                <a:solidFill>
                  <a:srgbClr val="34495E"/>
                </a:solidFill>
              </a:rPr>
              <a:t>(特養)</a:t>
            </a:r>
            <a:endParaRPr lang="en-US" sz="885" dirty="0"/>
          </a:p>
        </p:txBody>
      </p:sp>
      <p:sp>
        <p:nvSpPr>
          <p:cNvPr id="27" name="Shape 24"/>
          <p:cNvSpPr/>
          <p:nvPr/>
        </p:nvSpPr>
        <p:spPr>
          <a:xfrm>
            <a:off x="4857750" y="3470077"/>
            <a:ext cx="1714500" cy="607219"/>
          </a:xfrm>
          <a:prstGeom prst="rect">
            <a:avLst/>
          </a:prstGeom>
          <a:solidFill>
            <a:srgbClr val="F4F6F7"/>
          </a:solidFill>
          <a:ln w="18288">
            <a:solidFill>
              <a:srgbClr val="34495E"/>
            </a:solidFill>
            <a:prstDash val="solid"/>
          </a:ln>
        </p:spPr>
      </p:sp>
      <p:sp>
        <p:nvSpPr>
          <p:cNvPr id="28" name="Text 25"/>
          <p:cNvSpPr/>
          <p:nvPr/>
        </p:nvSpPr>
        <p:spPr>
          <a:xfrm>
            <a:off x="4857750" y="3470077"/>
            <a:ext cx="1714500" cy="607219"/>
          </a:xfrm>
          <a:prstGeom prst="rect">
            <a:avLst/>
          </a:prstGeom>
          <a:noFill/>
          <a:ln/>
        </p:spPr>
        <p:txBody>
          <a:bodyPr wrap="square" lIns="85090" tIns="127508" rIns="85090" bIns="127508" rtlCol="0" anchor="t">
            <a:spAutoFit/>
          </a:bodyPr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34495E"/>
                </a:solidFill>
              </a:rPr>
              <a:t>介護老人保健施設</a:t>
            </a:r>
            <a:pPr algn="ctr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34495E"/>
                </a:solidFill>
              </a:rPr>
              <a:t>
</a:t>
            </a:r>
            <a:pPr algn="ctr" indent="0" marL="0">
              <a:lnSpc>
                <a:spcPts val="1200"/>
              </a:lnSpc>
              <a:buNone/>
            </a:pPr>
            <a:r>
              <a:rPr lang="en-US" sz="727" dirty="0">
                <a:solidFill>
                  <a:srgbClr val="34495E"/>
                </a:solidFill>
              </a:rPr>
              <a:t>(老健)</a:t>
            </a:r>
            <a:endParaRPr lang="en-US" sz="885" dirty="0"/>
          </a:p>
        </p:txBody>
      </p:sp>
      <p:sp>
        <p:nvSpPr>
          <p:cNvPr id="29" name="Shape 26"/>
          <p:cNvSpPr/>
          <p:nvPr/>
        </p:nvSpPr>
        <p:spPr>
          <a:xfrm>
            <a:off x="6715125" y="2427089"/>
            <a:ext cx="1714500" cy="321469"/>
          </a:xfrm>
          <a:prstGeom prst="rect">
            <a:avLst/>
          </a:prstGeom>
          <a:solidFill>
            <a:srgbClr val="E67E22"/>
          </a:solidFill>
          <a:ln/>
        </p:spPr>
      </p:sp>
      <p:sp>
        <p:nvSpPr>
          <p:cNvPr id="30" name="Text 27"/>
          <p:cNvSpPr/>
          <p:nvPr/>
        </p:nvSpPr>
        <p:spPr>
          <a:xfrm>
            <a:off x="6715125" y="2427089"/>
            <a:ext cx="1714500" cy="321469"/>
          </a:xfrm>
          <a:prstGeom prst="rect">
            <a:avLst/>
          </a:prstGeom>
          <a:noFill/>
          <a:ln/>
        </p:spPr>
        <p:txBody>
          <a:bodyPr wrap="square" lIns="68072" tIns="68072" rIns="68072" bIns="68072" rtlCol="0" anchor="t">
            <a:spAutoFit/>
          </a:bodyPr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FFFFFF"/>
                </a:solidFill>
              </a:rPr>
              <a:t>民間施設</a:t>
            </a:r>
            <a:endParaRPr lang="en-US" sz="987" dirty="0"/>
          </a:p>
        </p:txBody>
      </p:sp>
      <p:sp>
        <p:nvSpPr>
          <p:cNvPr id="31" name="Shape 28"/>
          <p:cNvSpPr/>
          <p:nvPr/>
        </p:nvSpPr>
        <p:spPr>
          <a:xfrm>
            <a:off x="6715125" y="2819995"/>
            <a:ext cx="1714500" cy="607219"/>
          </a:xfrm>
          <a:prstGeom prst="rect">
            <a:avLst/>
          </a:prstGeom>
          <a:solidFill>
            <a:srgbClr val="FDF2E9"/>
          </a:solidFill>
          <a:ln w="18288">
            <a:solidFill>
              <a:srgbClr val="E67E22"/>
            </a:solidFill>
            <a:prstDash val="solid"/>
          </a:ln>
        </p:spPr>
      </p:sp>
      <p:sp>
        <p:nvSpPr>
          <p:cNvPr id="32" name="Text 29"/>
          <p:cNvSpPr/>
          <p:nvPr/>
        </p:nvSpPr>
        <p:spPr>
          <a:xfrm>
            <a:off x="6715125" y="2819995"/>
            <a:ext cx="1714500" cy="607219"/>
          </a:xfrm>
          <a:prstGeom prst="rect">
            <a:avLst/>
          </a:prstGeom>
          <a:noFill/>
          <a:ln/>
        </p:spPr>
        <p:txBody>
          <a:bodyPr wrap="square" lIns="85090" tIns="127508" rIns="85090" bIns="127508" rtlCol="0" anchor="t">
            <a:spAutoFit/>
          </a:bodyPr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34495E"/>
                </a:solidFill>
              </a:rPr>
              <a:t>有料老人ホーム</a:t>
            </a:r>
            <a:pPr algn="ctr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34495E"/>
                </a:solidFill>
              </a:rPr>
              <a:t>
</a:t>
            </a:r>
            <a:pPr algn="ctr" indent="0" marL="0">
              <a:lnSpc>
                <a:spcPts val="1200"/>
              </a:lnSpc>
              <a:buNone/>
            </a:pPr>
            <a:r>
              <a:rPr lang="en-US" sz="727" dirty="0">
                <a:solidFill>
                  <a:srgbClr val="34495E"/>
                </a:solidFill>
              </a:rPr>
              <a:t>(介護付/住宅型)</a:t>
            </a:r>
            <a:endParaRPr lang="en-US" sz="885" dirty="0"/>
          </a:p>
        </p:txBody>
      </p:sp>
      <p:sp>
        <p:nvSpPr>
          <p:cNvPr id="33" name="Shape 30"/>
          <p:cNvSpPr/>
          <p:nvPr/>
        </p:nvSpPr>
        <p:spPr>
          <a:xfrm>
            <a:off x="6715125" y="3484364"/>
            <a:ext cx="1714500" cy="621506"/>
          </a:xfrm>
          <a:prstGeom prst="rect">
            <a:avLst/>
          </a:prstGeom>
          <a:solidFill>
            <a:srgbClr val="FDF2E9"/>
          </a:solidFill>
          <a:ln w="18288">
            <a:solidFill>
              <a:srgbClr val="E67E22"/>
            </a:solidFill>
            <a:prstDash val="solid"/>
          </a:ln>
        </p:spPr>
      </p:sp>
      <p:sp>
        <p:nvSpPr>
          <p:cNvPr id="34" name="Text 31"/>
          <p:cNvSpPr/>
          <p:nvPr/>
        </p:nvSpPr>
        <p:spPr>
          <a:xfrm>
            <a:off x="6715125" y="3484364"/>
            <a:ext cx="1714500" cy="621506"/>
          </a:xfrm>
          <a:prstGeom prst="rect">
            <a:avLst/>
          </a:prstGeom>
          <a:noFill/>
          <a:ln/>
        </p:spPr>
        <p:txBody>
          <a:bodyPr wrap="square" lIns="85090" tIns="127508" rIns="85090" bIns="127508" rtlCol="0" anchor="t">
            <a:spAutoFit/>
          </a:bodyPr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34495E"/>
                </a:solidFill>
              </a:rPr>
              <a:t>サービス付き</a:t>
            </a:r>
            <a:pPr algn="ctr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34495E"/>
                </a:solidFill>
              </a:rPr>
              <a:t>
</a:t>
            </a:r>
            <a:pPr algn="ctr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34495E"/>
                </a:solidFill>
              </a:rPr>
              <a:t>高齢者向け住宅</a:t>
            </a:r>
            <a:endParaRPr lang="en-US" sz="885" dirty="0"/>
          </a:p>
        </p:txBody>
      </p:sp>
      <p:sp>
        <p:nvSpPr>
          <p:cNvPr id="35" name="Text 32"/>
          <p:cNvSpPr/>
          <p:nvPr/>
        </p:nvSpPr>
        <p:spPr>
          <a:xfrm>
            <a:off x="571500" y="4927402"/>
            <a:ext cx="8001000" cy="1446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r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7F8C8D"/>
                </a:solidFill>
              </a:rPr>
              <a:t>引用元：生命保険文化センター「介護にかかる費用に関する調査」</a:t>
            </a:r>
            <a:endParaRPr lang="en-US" sz="72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71500" y="428625"/>
            <a:ext cx="4457700" cy="598289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571500" y="998339"/>
            <a:ext cx="4457700" cy="28575"/>
          </a:xfrm>
          <a:prstGeom prst="rect">
            <a:avLst/>
          </a:prstGeom>
          <a:solidFill>
            <a:srgbClr val="E67E22"/>
          </a:solidFill>
          <a:ln/>
        </p:spPr>
      </p:sp>
      <p:sp>
        <p:nvSpPr>
          <p:cNvPr id="5" name="Text 2"/>
          <p:cNvSpPr/>
          <p:nvPr/>
        </p:nvSpPr>
        <p:spPr>
          <a:xfrm>
            <a:off x="571500" y="428625"/>
            <a:ext cx="4457700" cy="598289"/>
          </a:xfrm>
          <a:prstGeom prst="rect">
            <a:avLst/>
          </a:prstGeom>
          <a:noFill/>
          <a:ln/>
        </p:spPr>
        <p:txBody>
          <a:bodyPr wrap="none" lIns="0" tIns="0" rIns="0" bIns="85090" rtlCol="0" anchor="t">
            <a:spAutoFit/>
          </a:bodyPr>
          <a:lstStyle/>
          <a:p>
            <a:pPr algn="l" indent="0" marL="0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2C3E50"/>
                </a:solidFill>
              </a:rPr>
              <a:t>施設介護のメリットと注意点</a:t>
            </a:r>
            <a:endParaRPr lang="en-US" sz="2436" dirty="0"/>
          </a:p>
        </p:txBody>
      </p:sp>
      <p:sp>
        <p:nvSpPr>
          <p:cNvPr id="6" name="Shape 3"/>
          <p:cNvSpPr/>
          <p:nvPr/>
        </p:nvSpPr>
        <p:spPr>
          <a:xfrm>
            <a:off x="571500" y="1284089"/>
            <a:ext cx="3857625" cy="1696641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7" name="Shape 4"/>
          <p:cNvSpPr/>
          <p:nvPr/>
        </p:nvSpPr>
        <p:spPr>
          <a:xfrm>
            <a:off x="571500" y="1284089"/>
            <a:ext cx="3857625" cy="42863"/>
          </a:xfrm>
          <a:prstGeom prst="rect">
            <a:avLst/>
          </a:prstGeom>
          <a:solidFill>
            <a:srgbClr val="2C3E50"/>
          </a:solidFill>
          <a:ln/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1457325"/>
            <a:ext cx="228600" cy="22860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1028700" y="1426964"/>
            <a:ext cx="800100" cy="2893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2C3E50"/>
                </a:solidFill>
              </a:rPr>
              <a:t>メリット</a:t>
            </a:r>
            <a:endParaRPr lang="en-US" sz="1397" dirty="0"/>
          </a:p>
        </p:txBody>
      </p:sp>
      <p:sp>
        <p:nvSpPr>
          <p:cNvPr id="10" name="Text 6"/>
          <p:cNvSpPr/>
          <p:nvPr/>
        </p:nvSpPr>
        <p:spPr>
          <a:xfrm>
            <a:off x="714375" y="1830586"/>
            <a:ext cx="59103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090" b="1" dirty="0">
                <a:solidFill>
                  <a:srgbClr val="2C3E50"/>
                </a:solidFill>
              </a:rPr>
              <a:t>•</a:t>
            </a:r>
            <a:endParaRPr lang="en-US" sz="1090" dirty="0"/>
          </a:p>
        </p:txBody>
      </p:sp>
      <p:sp>
        <p:nvSpPr>
          <p:cNvPr id="11" name="Text 7"/>
          <p:cNvSpPr/>
          <p:nvPr/>
        </p:nvSpPr>
        <p:spPr>
          <a:xfrm>
            <a:off x="857250" y="1841302"/>
            <a:ext cx="2222934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159" dirty="0">
                <a:solidFill>
                  <a:srgbClr val="34495E"/>
                </a:solidFill>
              </a:rPr>
              <a:t>24時間体制の介護が受けられる</a:t>
            </a:r>
            <a:endParaRPr lang="en-US" sz="1159" dirty="0"/>
          </a:p>
        </p:txBody>
      </p:sp>
      <p:sp>
        <p:nvSpPr>
          <p:cNvPr id="12" name="Text 8"/>
          <p:cNvSpPr/>
          <p:nvPr/>
        </p:nvSpPr>
        <p:spPr>
          <a:xfrm>
            <a:off x="714375" y="2152055"/>
            <a:ext cx="59103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090" b="1" dirty="0">
                <a:solidFill>
                  <a:srgbClr val="2C3E50"/>
                </a:solidFill>
              </a:rPr>
              <a:t>•</a:t>
            </a:r>
            <a:endParaRPr lang="en-US" sz="1090" dirty="0"/>
          </a:p>
        </p:txBody>
      </p:sp>
      <p:sp>
        <p:nvSpPr>
          <p:cNvPr id="13" name="Text 9"/>
          <p:cNvSpPr/>
          <p:nvPr/>
        </p:nvSpPr>
        <p:spPr>
          <a:xfrm>
            <a:off x="857250" y="2162770"/>
            <a:ext cx="2514628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159" dirty="0">
                <a:solidFill>
                  <a:srgbClr val="34495E"/>
                </a:solidFill>
              </a:rPr>
              <a:t>家族の介護負担が大幅に軽減される</a:t>
            </a:r>
            <a:endParaRPr lang="en-US" sz="1159" dirty="0"/>
          </a:p>
        </p:txBody>
      </p:sp>
      <p:sp>
        <p:nvSpPr>
          <p:cNvPr id="14" name="Text 10"/>
          <p:cNvSpPr/>
          <p:nvPr/>
        </p:nvSpPr>
        <p:spPr>
          <a:xfrm>
            <a:off x="714375" y="2473523"/>
            <a:ext cx="59103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090" b="1" dirty="0">
                <a:solidFill>
                  <a:srgbClr val="2C3E50"/>
                </a:solidFill>
              </a:rPr>
              <a:t>•</a:t>
            </a:r>
            <a:endParaRPr lang="en-US" sz="1090" dirty="0"/>
          </a:p>
        </p:txBody>
      </p:sp>
      <p:sp>
        <p:nvSpPr>
          <p:cNvPr id="15" name="Text 11"/>
          <p:cNvSpPr/>
          <p:nvPr/>
        </p:nvSpPr>
        <p:spPr>
          <a:xfrm>
            <a:off x="857250" y="2484239"/>
            <a:ext cx="2096551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159" dirty="0">
                <a:solidFill>
                  <a:srgbClr val="34495E"/>
                </a:solidFill>
              </a:rPr>
              <a:t>医療・介護の連携が取りやすい</a:t>
            </a:r>
            <a:endParaRPr lang="en-US" sz="1159" dirty="0"/>
          </a:p>
        </p:txBody>
      </p:sp>
      <p:sp>
        <p:nvSpPr>
          <p:cNvPr id="16" name="Shape 12"/>
          <p:cNvSpPr/>
          <p:nvPr/>
        </p:nvSpPr>
        <p:spPr>
          <a:xfrm>
            <a:off x="4714875" y="1284089"/>
            <a:ext cx="3857625" cy="1696641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7" name="Shape 13"/>
          <p:cNvSpPr/>
          <p:nvPr/>
        </p:nvSpPr>
        <p:spPr>
          <a:xfrm>
            <a:off x="4714875" y="1284089"/>
            <a:ext cx="3857625" cy="42863"/>
          </a:xfrm>
          <a:prstGeom prst="rect">
            <a:avLst/>
          </a:prstGeom>
          <a:solidFill>
            <a:srgbClr val="E67E22"/>
          </a:solidFill>
          <a:ln/>
        </p:spPr>
      </p:sp>
      <p:pic>
        <p:nvPicPr>
          <p:cNvPr id="1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0" y="1457325"/>
            <a:ext cx="228600" cy="228600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5172075" y="1426964"/>
            <a:ext cx="600075" cy="2893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E67E22"/>
                </a:solidFill>
              </a:rPr>
              <a:t>注意点</a:t>
            </a:r>
            <a:endParaRPr lang="en-US" sz="1397" dirty="0"/>
          </a:p>
        </p:txBody>
      </p:sp>
      <p:sp>
        <p:nvSpPr>
          <p:cNvPr id="20" name="Text 15"/>
          <p:cNvSpPr/>
          <p:nvPr/>
        </p:nvSpPr>
        <p:spPr>
          <a:xfrm>
            <a:off x="4857750" y="1830586"/>
            <a:ext cx="59103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090" b="1" dirty="0">
                <a:solidFill>
                  <a:srgbClr val="E67E22"/>
                </a:solidFill>
              </a:rPr>
              <a:t>•</a:t>
            </a:r>
            <a:endParaRPr lang="en-US" sz="1090" dirty="0"/>
          </a:p>
        </p:txBody>
      </p:sp>
      <p:sp>
        <p:nvSpPr>
          <p:cNvPr id="21" name="Text 16"/>
          <p:cNvSpPr/>
          <p:nvPr/>
        </p:nvSpPr>
        <p:spPr>
          <a:xfrm>
            <a:off x="5000625" y="1841302"/>
            <a:ext cx="2511475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159" dirty="0">
                <a:solidFill>
                  <a:srgbClr val="34495E"/>
                </a:solidFill>
              </a:rPr>
              <a:t>在宅介護より費用が高くなりやすい</a:t>
            </a:r>
            <a:endParaRPr lang="en-US" sz="1159" dirty="0"/>
          </a:p>
        </p:txBody>
      </p:sp>
      <p:sp>
        <p:nvSpPr>
          <p:cNvPr id="22" name="Text 17"/>
          <p:cNvSpPr/>
          <p:nvPr/>
        </p:nvSpPr>
        <p:spPr>
          <a:xfrm>
            <a:off x="4857750" y="2152055"/>
            <a:ext cx="59103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090" b="1" dirty="0">
                <a:solidFill>
                  <a:srgbClr val="E67E22"/>
                </a:solidFill>
              </a:rPr>
              <a:t>•</a:t>
            </a:r>
            <a:endParaRPr lang="en-US" sz="1090" dirty="0"/>
          </a:p>
        </p:txBody>
      </p:sp>
      <p:sp>
        <p:nvSpPr>
          <p:cNvPr id="23" name="Text 18"/>
          <p:cNvSpPr/>
          <p:nvPr/>
        </p:nvSpPr>
        <p:spPr>
          <a:xfrm>
            <a:off x="5000625" y="2162770"/>
            <a:ext cx="2357465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159" dirty="0">
                <a:solidFill>
                  <a:srgbClr val="34495E"/>
                </a:solidFill>
              </a:rPr>
              <a:t>施設の空き状況や地域差が大きい</a:t>
            </a:r>
            <a:endParaRPr lang="en-US" sz="1159" dirty="0"/>
          </a:p>
        </p:txBody>
      </p:sp>
      <p:sp>
        <p:nvSpPr>
          <p:cNvPr id="24" name="Text 19"/>
          <p:cNvSpPr/>
          <p:nvPr/>
        </p:nvSpPr>
        <p:spPr>
          <a:xfrm>
            <a:off x="4857750" y="2473523"/>
            <a:ext cx="59103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090" b="1" dirty="0">
                <a:solidFill>
                  <a:srgbClr val="E67E22"/>
                </a:solidFill>
              </a:rPr>
              <a:t>•</a:t>
            </a:r>
            <a:endParaRPr lang="en-US" sz="1090" dirty="0"/>
          </a:p>
        </p:txBody>
      </p:sp>
      <p:sp>
        <p:nvSpPr>
          <p:cNvPr id="25" name="Text 20"/>
          <p:cNvSpPr/>
          <p:nvPr/>
        </p:nvSpPr>
        <p:spPr>
          <a:xfrm>
            <a:off x="5000625" y="2484239"/>
            <a:ext cx="3136971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159" dirty="0">
                <a:solidFill>
                  <a:srgbClr val="34495E"/>
                </a:solidFill>
              </a:rPr>
              <a:t>入居時にまとまった資金が必要な場合がある</a:t>
            </a:r>
            <a:endParaRPr lang="en-US" sz="1159" dirty="0"/>
          </a:p>
        </p:txBody>
      </p:sp>
      <p:sp>
        <p:nvSpPr>
          <p:cNvPr id="26" name="Text 21"/>
          <p:cNvSpPr/>
          <p:nvPr/>
        </p:nvSpPr>
        <p:spPr>
          <a:xfrm>
            <a:off x="571500" y="4855964"/>
            <a:ext cx="8001000" cy="1446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r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7F8C8D"/>
                </a:solidFill>
              </a:rPr>
              <a:t>引用元：厚生労働省「高齢者向け住まいの現状」</a:t>
            </a:r>
            <a:endParaRPr lang="en-US" sz="72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236369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71500" y="428625"/>
            <a:ext cx="4800600" cy="598289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571500" y="998339"/>
            <a:ext cx="4800600" cy="28575"/>
          </a:xfrm>
          <a:prstGeom prst="rect">
            <a:avLst/>
          </a:prstGeom>
          <a:solidFill>
            <a:srgbClr val="E67E22"/>
          </a:solidFill>
          <a:ln/>
        </p:spPr>
      </p:sp>
      <p:sp>
        <p:nvSpPr>
          <p:cNvPr id="5" name="Text 2"/>
          <p:cNvSpPr/>
          <p:nvPr/>
        </p:nvSpPr>
        <p:spPr>
          <a:xfrm>
            <a:off x="571500" y="428625"/>
            <a:ext cx="4800600" cy="598289"/>
          </a:xfrm>
          <a:prstGeom prst="rect">
            <a:avLst/>
          </a:prstGeom>
          <a:noFill/>
          <a:ln/>
        </p:spPr>
        <p:txBody>
          <a:bodyPr wrap="none" lIns="0" tIns="0" rIns="0" bIns="85090" rtlCol="0" anchor="t">
            <a:spAutoFit/>
          </a:bodyPr>
          <a:lstStyle/>
          <a:p>
            <a:pPr algn="l" indent="0" marL="0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2C3E50"/>
                </a:solidFill>
              </a:rPr>
              <a:t>在宅介護と施設介護の費用比較</a:t>
            </a:r>
            <a:endParaRPr lang="en-US" sz="2436" dirty="0"/>
          </a:p>
        </p:txBody>
      </p:sp>
      <p:sp>
        <p:nvSpPr>
          <p:cNvPr id="6" name="Shape 3"/>
          <p:cNvSpPr/>
          <p:nvPr/>
        </p:nvSpPr>
        <p:spPr>
          <a:xfrm>
            <a:off x="571500" y="1355527"/>
            <a:ext cx="8001000" cy="3350419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7" name="Shape 4"/>
          <p:cNvSpPr/>
          <p:nvPr/>
        </p:nvSpPr>
        <p:spPr>
          <a:xfrm>
            <a:off x="2171700" y="1355527"/>
            <a:ext cx="3200400" cy="650081"/>
          </a:xfrm>
          <a:prstGeom prst="rect">
            <a:avLst/>
          </a:prstGeom>
          <a:solidFill>
            <a:srgbClr val="34495E"/>
          </a:solidFill>
          <a:ln/>
        </p:spPr>
      </p:sp>
      <p:sp>
        <p:nvSpPr>
          <p:cNvPr id="8" name="Shape 5"/>
          <p:cNvSpPr/>
          <p:nvPr/>
        </p:nvSpPr>
        <p:spPr>
          <a:xfrm>
            <a:off x="2171700" y="1998464"/>
            <a:ext cx="3200400" cy="7144"/>
          </a:xfrm>
          <a:prstGeom prst="rect">
            <a:avLst/>
          </a:prstGeom>
          <a:solidFill>
            <a:srgbClr val="BDC3C7"/>
          </a:solidFill>
          <a:ln/>
        </p:spPr>
      </p:sp>
      <p:sp>
        <p:nvSpPr>
          <p:cNvPr id="9" name="Text 6"/>
          <p:cNvSpPr/>
          <p:nvPr/>
        </p:nvSpPr>
        <p:spPr>
          <a:xfrm>
            <a:off x="2171700" y="1355527"/>
            <a:ext cx="3200400" cy="650081"/>
          </a:xfrm>
          <a:prstGeom prst="rect">
            <a:avLst/>
          </a:prstGeom>
          <a:noFill/>
          <a:ln/>
        </p:spPr>
        <p:txBody>
          <a:bodyPr wrap="square" lIns="255143" tIns="212598" rIns="255143" bIns="212598" rtlCol="0" anchor="ctr">
            <a:spAutoFit/>
          </a:bodyPr>
          <a:lstStyle/>
          <a:p>
            <a:pPr algn="ctr" indent="0" marL="0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FFFFFF"/>
                </a:solidFill>
              </a:rPr>
              <a:t>在宅介護</a:t>
            </a:r>
            <a:endParaRPr lang="en-US" sz="1397" dirty="0"/>
          </a:p>
        </p:txBody>
      </p:sp>
      <p:sp>
        <p:nvSpPr>
          <p:cNvPr id="10" name="Shape 7"/>
          <p:cNvSpPr/>
          <p:nvPr/>
        </p:nvSpPr>
        <p:spPr>
          <a:xfrm>
            <a:off x="5372100" y="1355527"/>
            <a:ext cx="3200400" cy="650081"/>
          </a:xfrm>
          <a:prstGeom prst="rect">
            <a:avLst/>
          </a:prstGeom>
          <a:solidFill>
            <a:srgbClr val="E67E22"/>
          </a:solidFill>
          <a:ln/>
        </p:spPr>
      </p:sp>
      <p:sp>
        <p:nvSpPr>
          <p:cNvPr id="11" name="Shape 8"/>
          <p:cNvSpPr/>
          <p:nvPr/>
        </p:nvSpPr>
        <p:spPr>
          <a:xfrm>
            <a:off x="5372100" y="1998464"/>
            <a:ext cx="3200400" cy="7144"/>
          </a:xfrm>
          <a:prstGeom prst="rect">
            <a:avLst/>
          </a:prstGeom>
          <a:solidFill>
            <a:srgbClr val="BDC3C7"/>
          </a:solidFill>
          <a:ln/>
        </p:spPr>
      </p:sp>
      <p:sp>
        <p:nvSpPr>
          <p:cNvPr id="12" name="Text 9"/>
          <p:cNvSpPr/>
          <p:nvPr/>
        </p:nvSpPr>
        <p:spPr>
          <a:xfrm>
            <a:off x="5372100" y="1355527"/>
            <a:ext cx="3200400" cy="650081"/>
          </a:xfrm>
          <a:prstGeom prst="rect">
            <a:avLst/>
          </a:prstGeom>
          <a:noFill/>
          <a:ln/>
        </p:spPr>
        <p:txBody>
          <a:bodyPr wrap="square" lIns="255143" tIns="212598" rIns="255143" bIns="212598" rtlCol="0" anchor="ctr">
            <a:spAutoFit/>
          </a:bodyPr>
          <a:lstStyle/>
          <a:p>
            <a:pPr algn="ctr" indent="0" marL="0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FFFFFF"/>
                </a:solidFill>
              </a:rPr>
              <a:t>施設介護</a:t>
            </a:r>
            <a:endParaRPr lang="en-US" sz="1397" dirty="0"/>
          </a:p>
        </p:txBody>
      </p:sp>
      <p:pic>
        <p:nvPicPr>
          <p:cNvPr id="1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3" y="2234208"/>
            <a:ext cx="285750" cy="171450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1143000" y="2206526"/>
            <a:ext cx="628678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2C3E50"/>
                </a:solidFill>
              </a:rPr>
              <a:t>月額費用</a:t>
            </a:r>
            <a:endParaRPr lang="en-US" sz="1090" dirty="0"/>
          </a:p>
        </p:txBody>
      </p:sp>
      <p:sp>
        <p:nvSpPr>
          <p:cNvPr id="15" name="Text 11"/>
          <p:cNvSpPr/>
          <p:nvPr/>
        </p:nvSpPr>
        <p:spPr>
          <a:xfrm>
            <a:off x="2386013" y="2180630"/>
            <a:ext cx="2771775" cy="27860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295" b="1" dirty="0">
                <a:solidFill>
                  <a:srgbClr val="E67E22"/>
                </a:solidFill>
              </a:rPr>
              <a:t>8万〜15万円</a:t>
            </a:r>
            <a:pPr algn="l" indent="0" marL="0">
              <a:lnSpc>
                <a:spcPts val="1900"/>
              </a:lnSpc>
              <a:buNone/>
            </a:pPr>
            <a:r>
              <a:rPr lang="en-US" sz="1159" dirty="0">
                <a:solidFill>
                  <a:srgbClr val="34495E"/>
                </a:solidFill>
              </a:rPr>
              <a:t> 程度</a:t>
            </a:r>
            <a:endParaRPr lang="en-US" sz="1295" dirty="0"/>
          </a:p>
        </p:txBody>
      </p:sp>
      <p:sp>
        <p:nvSpPr>
          <p:cNvPr id="16" name="Text 12"/>
          <p:cNvSpPr/>
          <p:nvPr/>
        </p:nvSpPr>
        <p:spPr>
          <a:xfrm>
            <a:off x="5586413" y="2180630"/>
            <a:ext cx="2771775" cy="27860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295" b="1" dirty="0">
                <a:solidFill>
                  <a:srgbClr val="E67E22"/>
                </a:solidFill>
              </a:rPr>
              <a:t>15万〜30万円</a:t>
            </a:r>
            <a:pPr algn="l" indent="0" marL="0">
              <a:lnSpc>
                <a:spcPts val="1900"/>
              </a:lnSpc>
              <a:buNone/>
            </a:pPr>
            <a:r>
              <a:rPr lang="en-US" sz="1159" dirty="0">
                <a:solidFill>
                  <a:srgbClr val="34495E"/>
                </a:solidFill>
              </a:rPr>
              <a:t> 程度</a:t>
            </a:r>
            <a:endParaRPr lang="en-US" sz="1295" dirty="0"/>
          </a:p>
        </p:txBody>
      </p:sp>
      <p:pic>
        <p:nvPicPr>
          <p:cNvPr id="1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3" y="2855714"/>
            <a:ext cx="285750" cy="171450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1143000" y="2828032"/>
            <a:ext cx="628678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2C3E50"/>
                </a:solidFill>
              </a:rPr>
              <a:t>初期費用</a:t>
            </a:r>
            <a:endParaRPr lang="en-US" sz="1090" dirty="0"/>
          </a:p>
        </p:txBody>
      </p:sp>
      <p:sp>
        <p:nvSpPr>
          <p:cNvPr id="19" name="Text 14"/>
          <p:cNvSpPr/>
          <p:nvPr/>
        </p:nvSpPr>
        <p:spPr>
          <a:xfrm>
            <a:off x="2386013" y="2823567"/>
            <a:ext cx="2771775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159" dirty="0">
                <a:solidFill>
                  <a:srgbClr val="34495E"/>
                </a:solidFill>
              </a:rPr>
              <a:t>ほぼ不要</a:t>
            </a:r>
            <a:endParaRPr lang="en-US" sz="1159" dirty="0"/>
          </a:p>
        </p:txBody>
      </p:sp>
      <p:sp>
        <p:nvSpPr>
          <p:cNvPr id="20" name="Text 15"/>
          <p:cNvSpPr/>
          <p:nvPr/>
        </p:nvSpPr>
        <p:spPr>
          <a:xfrm>
            <a:off x="5586413" y="2823567"/>
            <a:ext cx="2771775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159" dirty="0">
                <a:solidFill>
                  <a:srgbClr val="34495E"/>
                </a:solidFill>
              </a:rPr>
              <a:t>入居一時金が必要な場合あり</a:t>
            </a:r>
            <a:endParaRPr lang="en-US" sz="1159" dirty="0"/>
          </a:p>
        </p:txBody>
      </p:sp>
      <p:pic>
        <p:nvPicPr>
          <p:cNvPr id="2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13" y="3477220"/>
            <a:ext cx="285750" cy="171450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1143000" y="3449538"/>
            <a:ext cx="628678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2C3E50"/>
                </a:solidFill>
              </a:rPr>
              <a:t>家族負担</a:t>
            </a:r>
            <a:endParaRPr lang="en-US" sz="1090" dirty="0"/>
          </a:p>
        </p:txBody>
      </p:sp>
      <p:sp>
        <p:nvSpPr>
          <p:cNvPr id="23" name="Text 17"/>
          <p:cNvSpPr/>
          <p:nvPr/>
        </p:nvSpPr>
        <p:spPr>
          <a:xfrm>
            <a:off x="2386013" y="3436144"/>
            <a:ext cx="557240" cy="2518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295" b="1" dirty="0">
                <a:solidFill>
                  <a:srgbClr val="E67E22"/>
                </a:solidFill>
              </a:rPr>
              <a:t>大きい</a:t>
            </a:r>
            <a:endParaRPr lang="en-US" sz="1295" dirty="0"/>
          </a:p>
        </p:txBody>
      </p:sp>
      <p:sp>
        <p:nvSpPr>
          <p:cNvPr id="24" name="Text 18"/>
          <p:cNvSpPr/>
          <p:nvPr/>
        </p:nvSpPr>
        <p:spPr>
          <a:xfrm>
            <a:off x="5586413" y="3436144"/>
            <a:ext cx="557240" cy="2518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295" b="1" dirty="0">
                <a:solidFill>
                  <a:srgbClr val="E67E22"/>
                </a:solidFill>
              </a:rPr>
              <a:t>小さい</a:t>
            </a:r>
            <a:endParaRPr lang="en-US" sz="1295" dirty="0"/>
          </a:p>
        </p:txBody>
      </p:sp>
      <p:pic>
        <p:nvPicPr>
          <p:cNvPr id="25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813" y="4207669"/>
            <a:ext cx="255836" cy="171450"/>
          </a:xfrm>
          <a:prstGeom prst="rect">
            <a:avLst/>
          </a:prstGeom>
        </p:spPr>
      </p:pic>
      <p:sp>
        <p:nvSpPr>
          <p:cNvPr id="26" name="Text 19"/>
          <p:cNvSpPr/>
          <p:nvPr/>
        </p:nvSpPr>
        <p:spPr>
          <a:xfrm>
            <a:off x="1113086" y="4066580"/>
            <a:ext cx="844302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2C3E50"/>
                </a:solidFill>
              </a:rPr>
              <a:t>生活の自由度</a:t>
            </a:r>
            <a:endParaRPr lang="en-US" sz="1090" dirty="0"/>
          </a:p>
        </p:txBody>
      </p:sp>
      <p:sp>
        <p:nvSpPr>
          <p:cNvPr id="27" name="Text 20"/>
          <p:cNvSpPr/>
          <p:nvPr/>
        </p:nvSpPr>
        <p:spPr>
          <a:xfrm>
            <a:off x="2386013" y="4175522"/>
            <a:ext cx="2771775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159" dirty="0">
                <a:solidFill>
                  <a:srgbClr val="34495E"/>
                </a:solidFill>
              </a:rPr>
              <a:t>高い</a:t>
            </a:r>
            <a:endParaRPr lang="en-US" sz="1159" dirty="0"/>
          </a:p>
        </p:txBody>
      </p:sp>
      <p:sp>
        <p:nvSpPr>
          <p:cNvPr id="28" name="Text 21"/>
          <p:cNvSpPr/>
          <p:nvPr/>
        </p:nvSpPr>
        <p:spPr>
          <a:xfrm>
            <a:off x="5586413" y="4175522"/>
            <a:ext cx="2771775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159" dirty="0">
                <a:solidFill>
                  <a:srgbClr val="34495E"/>
                </a:solidFill>
              </a:rPr>
              <a:t>在宅より低い</a:t>
            </a:r>
            <a:endParaRPr lang="en-US" sz="1159" dirty="0"/>
          </a:p>
        </p:txBody>
      </p:sp>
      <p:sp>
        <p:nvSpPr>
          <p:cNvPr id="29" name="Text 22"/>
          <p:cNvSpPr/>
          <p:nvPr/>
        </p:nvSpPr>
        <p:spPr>
          <a:xfrm>
            <a:off x="571500" y="4698802"/>
            <a:ext cx="8001000" cy="287536"/>
          </a:xfrm>
          <a:prstGeom prst="rect">
            <a:avLst/>
          </a:prstGeom>
          <a:noFill/>
          <a:ln/>
        </p:spPr>
        <p:txBody>
          <a:bodyPr wrap="square" lIns="0" tIns="170053" rIns="0" bIns="0" rtlCol="0" anchor="t">
            <a:spAutoFit/>
          </a:bodyPr>
          <a:lstStyle/>
          <a:p>
            <a:pPr algn="r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7F8C8D"/>
                </a:solidFill>
              </a:rPr>
              <a:t>引用元：生命保険文化センター、厚生労働省 各種統計資料</a:t>
            </a:r>
            <a:endParaRPr lang="en-US" sz="72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71500" y="428625"/>
            <a:ext cx="4800600" cy="598289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571500" y="998339"/>
            <a:ext cx="4800600" cy="28575"/>
          </a:xfrm>
          <a:prstGeom prst="rect">
            <a:avLst/>
          </a:prstGeom>
          <a:solidFill>
            <a:srgbClr val="E67E22"/>
          </a:solidFill>
          <a:ln/>
        </p:spPr>
      </p:sp>
      <p:sp>
        <p:nvSpPr>
          <p:cNvPr id="5" name="Text 2"/>
          <p:cNvSpPr/>
          <p:nvPr/>
        </p:nvSpPr>
        <p:spPr>
          <a:xfrm>
            <a:off x="571500" y="428625"/>
            <a:ext cx="4800600" cy="598289"/>
          </a:xfrm>
          <a:prstGeom prst="rect">
            <a:avLst/>
          </a:prstGeom>
          <a:noFill/>
          <a:ln/>
        </p:spPr>
        <p:txBody>
          <a:bodyPr wrap="none" lIns="0" tIns="0" rIns="0" bIns="85090" rtlCol="0" anchor="t">
            <a:spAutoFit/>
          </a:bodyPr>
          <a:lstStyle/>
          <a:p>
            <a:pPr algn="l" indent="0" marL="0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2C3E50"/>
                </a:solidFill>
              </a:rPr>
              <a:t>どちらを選ぶべきか（考え方）</a:t>
            </a:r>
            <a:endParaRPr lang="en-US" sz="2436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257300"/>
            <a:ext cx="200025" cy="20002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878681" y="1212652"/>
            <a:ext cx="1400175" cy="2893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2C3E50"/>
                </a:solidFill>
              </a:rPr>
              <a:t>判断のポイント</a:t>
            </a:r>
            <a:endParaRPr lang="en-US" sz="1397" dirty="0"/>
          </a:p>
        </p:txBody>
      </p:sp>
      <p:sp>
        <p:nvSpPr>
          <p:cNvPr id="8" name="Shape 4"/>
          <p:cNvSpPr/>
          <p:nvPr/>
        </p:nvSpPr>
        <p:spPr>
          <a:xfrm>
            <a:off x="571500" y="1630561"/>
            <a:ext cx="3857625" cy="421481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9" name="Shape 5"/>
          <p:cNvSpPr/>
          <p:nvPr/>
        </p:nvSpPr>
        <p:spPr>
          <a:xfrm>
            <a:off x="571500" y="1630561"/>
            <a:ext cx="42863" cy="421481"/>
          </a:xfrm>
          <a:prstGeom prst="rect">
            <a:avLst/>
          </a:prstGeom>
          <a:solidFill>
            <a:srgbClr val="2C3E50"/>
          </a:solidFill>
          <a:ln/>
        </p:spPr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755577"/>
            <a:ext cx="285750" cy="171450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1078706" y="1716286"/>
            <a:ext cx="857250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269" dirty="0">
                <a:solidFill>
                  <a:srgbClr val="34495E"/>
                </a:solidFill>
              </a:rPr>
              <a:t>本人の希望</a:t>
            </a:r>
            <a:endParaRPr lang="en-US" sz="1269" dirty="0"/>
          </a:p>
        </p:txBody>
      </p:sp>
      <p:sp>
        <p:nvSpPr>
          <p:cNvPr id="12" name="Shape 7"/>
          <p:cNvSpPr/>
          <p:nvPr/>
        </p:nvSpPr>
        <p:spPr>
          <a:xfrm>
            <a:off x="571500" y="2137767"/>
            <a:ext cx="3857625" cy="421481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3" name="Shape 8"/>
          <p:cNvSpPr/>
          <p:nvPr/>
        </p:nvSpPr>
        <p:spPr>
          <a:xfrm>
            <a:off x="571500" y="2137767"/>
            <a:ext cx="42863" cy="421481"/>
          </a:xfrm>
          <a:prstGeom prst="rect">
            <a:avLst/>
          </a:prstGeom>
          <a:solidFill>
            <a:srgbClr val="2C3E50"/>
          </a:solidFill>
          <a:ln/>
        </p:spPr>
      </p:sp>
      <p:pic>
        <p:nvPicPr>
          <p:cNvPr id="14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262783"/>
            <a:ext cx="285750" cy="171450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078706" y="2223492"/>
            <a:ext cx="1772794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269" dirty="0">
                <a:solidFill>
                  <a:srgbClr val="34495E"/>
                </a:solidFill>
              </a:rPr>
              <a:t>家族の介護力・支援体制</a:t>
            </a:r>
            <a:endParaRPr lang="en-US" sz="1269" dirty="0"/>
          </a:p>
        </p:txBody>
      </p:sp>
      <p:sp>
        <p:nvSpPr>
          <p:cNvPr id="16" name="Shape 10"/>
          <p:cNvSpPr/>
          <p:nvPr/>
        </p:nvSpPr>
        <p:spPr>
          <a:xfrm>
            <a:off x="571500" y="2644973"/>
            <a:ext cx="3857625" cy="421481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7" name="Shape 11"/>
          <p:cNvSpPr/>
          <p:nvPr/>
        </p:nvSpPr>
        <p:spPr>
          <a:xfrm>
            <a:off x="571500" y="2644973"/>
            <a:ext cx="42863" cy="421481"/>
          </a:xfrm>
          <a:prstGeom prst="rect">
            <a:avLst/>
          </a:prstGeom>
          <a:solidFill>
            <a:srgbClr val="2C3E50"/>
          </a:solidFill>
          <a:ln/>
        </p:spPr>
      </p:sp>
      <p:pic>
        <p:nvPicPr>
          <p:cNvPr id="18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2769989"/>
            <a:ext cx="285750" cy="171450"/>
          </a:xfrm>
          <a:prstGeom prst="rect">
            <a:avLst/>
          </a:prstGeom>
        </p:spPr>
      </p:pic>
      <p:sp>
        <p:nvSpPr>
          <p:cNvPr id="19" name="Text 12"/>
          <p:cNvSpPr/>
          <p:nvPr/>
        </p:nvSpPr>
        <p:spPr>
          <a:xfrm>
            <a:off x="1078706" y="2730698"/>
            <a:ext cx="685800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269" dirty="0">
                <a:solidFill>
                  <a:srgbClr val="34495E"/>
                </a:solidFill>
              </a:rPr>
              <a:t>要介護度</a:t>
            </a:r>
            <a:endParaRPr lang="en-US" sz="1269" dirty="0"/>
          </a:p>
        </p:txBody>
      </p:sp>
      <p:sp>
        <p:nvSpPr>
          <p:cNvPr id="20" name="Shape 13"/>
          <p:cNvSpPr/>
          <p:nvPr/>
        </p:nvSpPr>
        <p:spPr>
          <a:xfrm>
            <a:off x="571500" y="3152180"/>
            <a:ext cx="3857625" cy="421481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1" name="Shape 14"/>
          <p:cNvSpPr/>
          <p:nvPr/>
        </p:nvSpPr>
        <p:spPr>
          <a:xfrm>
            <a:off x="571500" y="3152180"/>
            <a:ext cx="42863" cy="421481"/>
          </a:xfrm>
          <a:prstGeom prst="rect">
            <a:avLst/>
          </a:prstGeom>
          <a:solidFill>
            <a:srgbClr val="2C3E50"/>
          </a:solidFill>
          <a:ln/>
        </p:spPr>
      </p:sp>
      <p:pic>
        <p:nvPicPr>
          <p:cNvPr id="22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3277195"/>
            <a:ext cx="285750" cy="171450"/>
          </a:xfrm>
          <a:prstGeom prst="rect">
            <a:avLst/>
          </a:prstGeom>
        </p:spPr>
      </p:pic>
      <p:sp>
        <p:nvSpPr>
          <p:cNvPr id="23" name="Text 15"/>
          <p:cNvSpPr/>
          <p:nvPr/>
        </p:nvSpPr>
        <p:spPr>
          <a:xfrm>
            <a:off x="1078706" y="3237905"/>
            <a:ext cx="857250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269" dirty="0">
                <a:solidFill>
                  <a:srgbClr val="34495E"/>
                </a:solidFill>
              </a:rPr>
              <a:t>経済的余力</a:t>
            </a:r>
            <a:endParaRPr lang="en-US" sz="1269" dirty="0"/>
          </a:p>
        </p:txBody>
      </p:sp>
      <p:sp>
        <p:nvSpPr>
          <p:cNvPr id="24" name="Shape 16"/>
          <p:cNvSpPr/>
          <p:nvPr/>
        </p:nvSpPr>
        <p:spPr>
          <a:xfrm>
            <a:off x="571500" y="3659386"/>
            <a:ext cx="3857625" cy="421481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5" name="Shape 17"/>
          <p:cNvSpPr/>
          <p:nvPr/>
        </p:nvSpPr>
        <p:spPr>
          <a:xfrm>
            <a:off x="571500" y="3659386"/>
            <a:ext cx="42863" cy="421481"/>
          </a:xfrm>
          <a:prstGeom prst="rect">
            <a:avLst/>
          </a:prstGeom>
          <a:solidFill>
            <a:srgbClr val="2C3E50"/>
          </a:solidFill>
          <a:ln/>
        </p:spPr>
      </p:sp>
      <p:pic>
        <p:nvPicPr>
          <p:cNvPr id="26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" y="3784402"/>
            <a:ext cx="285750" cy="171450"/>
          </a:xfrm>
          <a:prstGeom prst="rect">
            <a:avLst/>
          </a:prstGeom>
        </p:spPr>
      </p:pic>
      <p:sp>
        <p:nvSpPr>
          <p:cNvPr id="27" name="Text 18"/>
          <p:cNvSpPr/>
          <p:nvPr/>
        </p:nvSpPr>
        <p:spPr>
          <a:xfrm>
            <a:off x="1078706" y="3745111"/>
            <a:ext cx="1543050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269" dirty="0">
                <a:solidFill>
                  <a:srgbClr val="34495E"/>
                </a:solidFill>
              </a:rPr>
              <a:t>介護が短期か長期か</a:t>
            </a:r>
            <a:endParaRPr lang="en-US" sz="1269" dirty="0"/>
          </a:p>
        </p:txBody>
      </p:sp>
      <p:sp>
        <p:nvSpPr>
          <p:cNvPr id="28" name="Shape 19"/>
          <p:cNvSpPr/>
          <p:nvPr/>
        </p:nvSpPr>
        <p:spPr>
          <a:xfrm>
            <a:off x="4714875" y="1212652"/>
            <a:ext cx="3857625" cy="1613036"/>
          </a:xfrm>
          <a:prstGeom prst="rect">
            <a:avLst/>
          </a:prstGeom>
          <a:solidFill>
            <a:srgbClr val="2C3E50"/>
          </a:solidFill>
          <a:ln/>
        </p:spPr>
      </p:sp>
      <p:sp>
        <p:nvSpPr>
          <p:cNvPr id="29" name="Shape 20"/>
          <p:cNvSpPr/>
          <p:nvPr/>
        </p:nvSpPr>
        <p:spPr>
          <a:xfrm>
            <a:off x="4714875" y="1212652"/>
            <a:ext cx="3857625" cy="42863"/>
          </a:xfrm>
          <a:prstGeom prst="rect">
            <a:avLst/>
          </a:prstGeom>
          <a:solidFill>
            <a:srgbClr val="E67E22"/>
          </a:solidFill>
          <a:ln/>
        </p:spPr>
      </p:sp>
      <p:sp>
        <p:nvSpPr>
          <p:cNvPr id="30" name="Text 21"/>
          <p:cNvSpPr/>
          <p:nvPr/>
        </p:nvSpPr>
        <p:spPr>
          <a:xfrm>
            <a:off x="4857750" y="1355527"/>
            <a:ext cx="3571875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E67E22"/>
                </a:solidFill>
              </a:rPr>
              <a:t>柔軟な考え方が重要</a:t>
            </a:r>
            <a:endParaRPr lang="en-US" sz="1193" dirty="0"/>
          </a:p>
        </p:txBody>
      </p:sp>
      <p:sp>
        <p:nvSpPr>
          <p:cNvPr id="31" name="Text 22"/>
          <p:cNvSpPr/>
          <p:nvPr/>
        </p:nvSpPr>
        <p:spPr>
          <a:xfrm>
            <a:off x="4857750" y="1676995"/>
            <a:ext cx="3571875" cy="100581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159" dirty="0">
                <a:solidFill>
                  <a:srgbClr val="FFFFFF"/>
                </a:solidFill>
              </a:rPr>
              <a:t>介護の形は途中で切り替えるケースも多くありま</a:t>
            </a:r>
            <a:pPr algn="l" indent="0" marL="0">
              <a:lnSpc>
                <a:spcPts val="2000"/>
              </a:lnSpc>
              <a:buNone/>
            </a:pPr>
            <a:r>
              <a:rPr lang="en-US" sz="1159" dirty="0">
                <a:solidFill>
                  <a:srgbClr val="FFFFFF"/>
                </a:solidFill>
              </a:rPr>
              <a:t>す。</a:t>
            </a:r>
            <a:pPr algn="l" indent="0" marL="0">
              <a:lnSpc>
                <a:spcPts val="2000"/>
              </a:lnSpc>
              <a:buNone/>
            </a:pPr>
            <a:r>
              <a:rPr lang="en-US" sz="1159" dirty="0">
                <a:solidFill>
                  <a:srgbClr val="FFFFFF"/>
                </a:solidFill>
              </a:rPr>
              <a:t>
</a:t>
            </a:r>
            <a:pPr algn="l" indent="0" marL="0">
              <a:lnSpc>
                <a:spcPts val="2000"/>
              </a:lnSpc>
              <a:buNone/>
            </a:pPr>
            <a:r>
              <a:rPr lang="en-US" sz="1159" dirty="0">
                <a:solidFill>
                  <a:srgbClr val="FFFFFF"/>
                </a:solidFill>
              </a:rPr>
              <a:t>最初から一つに決め切る必要はなく、状況の変化</a:t>
            </a:r>
            <a:pPr algn="l" indent="0" marL="0">
              <a:lnSpc>
                <a:spcPts val="2000"/>
              </a:lnSpc>
              <a:buNone/>
            </a:pPr>
            <a:r>
              <a:rPr lang="en-US" sz="1159" dirty="0">
                <a:solidFill>
                  <a:srgbClr val="FFFFFF"/>
                </a:solidFill>
              </a:rPr>
              <a:t>に応じて柔軟に対応しましょう。</a:t>
            </a:r>
            <a:endParaRPr lang="en-US" sz="1159" dirty="0"/>
          </a:p>
        </p:txBody>
      </p:sp>
      <p:pic>
        <p:nvPicPr>
          <p:cNvPr id="32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4875" y="3111438"/>
            <a:ext cx="3857625" cy="857250"/>
          </a:xfrm>
          <a:prstGeom prst="rect">
            <a:avLst/>
          </a:prstGeom>
        </p:spPr>
      </p:pic>
      <p:sp>
        <p:nvSpPr>
          <p:cNvPr id="33" name="Text 23"/>
          <p:cNvSpPr/>
          <p:nvPr/>
        </p:nvSpPr>
        <p:spPr>
          <a:xfrm>
            <a:off x="571500" y="4927402"/>
            <a:ext cx="8001000" cy="1446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r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7F8C8D"/>
                </a:solidFill>
              </a:rPr>
              <a:t>引用元：厚生労働省「介護サービス利用の実態」</a:t>
            </a:r>
            <a:endParaRPr lang="en-US" sz="72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2025-12-18T00:49:39Z</dcterms:created>
  <dcterms:modified xsi:type="dcterms:W3CDTF">2025-12-18T00:49:39Z</dcterms:modified>
</cp:coreProperties>
</file>