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54" d="100"/>
          <a:sy n="154" d="100"/>
        </p:scale>
        <p:origin x="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120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56456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914400"/>
            <a:ext cx="3257550" cy="14401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2862" b="1" kern="0" spc="-1" dirty="0">
                <a:solidFill>
                  <a:srgbClr val="1A2B4C"/>
                </a:solidFill>
              </a:rPr>
              <a:t>子育て世代の
教育資金
シミュレーション</a:t>
            </a:r>
            <a:endParaRPr lang="en-US" sz="2862" dirty="0"/>
          </a:p>
        </p:txBody>
      </p:sp>
      <p:sp>
        <p:nvSpPr>
          <p:cNvPr id="4" name="Text 1"/>
          <p:cNvSpPr/>
          <p:nvPr/>
        </p:nvSpPr>
        <p:spPr>
          <a:xfrm>
            <a:off x="428625" y="2526013"/>
            <a:ext cx="3257550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00A86B"/>
                </a:solidFill>
              </a:rPr>
              <a:t>いくら必要？ どう準備する？</a:t>
            </a:r>
            <a:endParaRPr lang="en-US" sz="1397" dirty="0"/>
          </a:p>
        </p:txBody>
      </p:sp>
      <p:sp>
        <p:nvSpPr>
          <p:cNvPr id="5" name="Text 2"/>
          <p:cNvSpPr/>
          <p:nvPr/>
        </p:nvSpPr>
        <p:spPr>
          <a:xfrm>
            <a:off x="428625" y="2968926"/>
            <a:ext cx="32575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幼児〜大学まで、実際どれくらいの費用が必要？
どう準備すればムリがない？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628650" y="3854751"/>
            <a:ext cx="305752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kern="0" spc="1" dirty="0">
                <a:solidFill>
                  <a:srgbClr val="666666"/>
                </a:solidFill>
              </a:rPr>
              <a:t>Purpose</a:t>
            </a:r>
            <a:endParaRPr lang="en-US" sz="784" dirty="0"/>
          </a:p>
        </p:txBody>
      </p:sp>
      <p:sp>
        <p:nvSpPr>
          <p:cNvPr id="7" name="Text 4"/>
          <p:cNvSpPr/>
          <p:nvPr/>
        </p:nvSpPr>
        <p:spPr>
          <a:xfrm>
            <a:off x="628650" y="4067277"/>
            <a:ext cx="48332" cy="2314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942" dirty="0">
                <a:solidFill>
                  <a:srgbClr val="00A86B"/>
                </a:solidFill>
              </a:rPr>
              <a:t>•</a:t>
            </a:r>
            <a:endParaRPr lang="en-US" sz="942" dirty="0"/>
          </a:p>
        </p:txBody>
      </p:sp>
      <p:sp>
        <p:nvSpPr>
          <p:cNvPr id="8" name="Text 5"/>
          <p:cNvSpPr/>
          <p:nvPr/>
        </p:nvSpPr>
        <p:spPr>
          <a:xfrm>
            <a:off x="735806" y="4094066"/>
            <a:ext cx="128590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教育費の全体像を理解</a:t>
            </a:r>
            <a:endParaRPr lang="en-US" sz="942" dirty="0"/>
          </a:p>
        </p:txBody>
      </p:sp>
      <p:sp>
        <p:nvSpPr>
          <p:cNvPr id="9" name="Text 6"/>
          <p:cNvSpPr/>
          <p:nvPr/>
        </p:nvSpPr>
        <p:spPr>
          <a:xfrm>
            <a:off x="628650" y="4298724"/>
            <a:ext cx="48332" cy="2314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942" dirty="0">
                <a:solidFill>
                  <a:srgbClr val="00A86B"/>
                </a:solidFill>
              </a:rPr>
              <a:t>•</a:t>
            </a:r>
            <a:endParaRPr lang="en-US" sz="942" dirty="0"/>
          </a:p>
        </p:txBody>
      </p:sp>
      <p:sp>
        <p:nvSpPr>
          <p:cNvPr id="10" name="Text 7"/>
          <p:cNvSpPr/>
          <p:nvPr/>
        </p:nvSpPr>
        <p:spPr>
          <a:xfrm>
            <a:off x="735806" y="4325513"/>
            <a:ext cx="231460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顧客に合わせた資金準備の考え方を習得</a:t>
            </a:r>
            <a:endParaRPr lang="en-US" sz="942" dirty="0"/>
          </a:p>
        </p:txBody>
      </p:sp>
      <p:sp>
        <p:nvSpPr>
          <p:cNvPr id="11" name="Text 8"/>
          <p:cNvSpPr/>
          <p:nvPr/>
        </p:nvSpPr>
        <p:spPr>
          <a:xfrm>
            <a:off x="628650" y="4530170"/>
            <a:ext cx="48332" cy="2314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942" dirty="0">
                <a:solidFill>
                  <a:srgbClr val="00A86B"/>
                </a:solidFill>
              </a:rPr>
              <a:t>•</a:t>
            </a:r>
            <a:endParaRPr lang="en-US" sz="942" dirty="0"/>
          </a:p>
        </p:txBody>
      </p:sp>
      <p:sp>
        <p:nvSpPr>
          <p:cNvPr id="12" name="Text 9"/>
          <p:cNvSpPr/>
          <p:nvPr/>
        </p:nvSpPr>
        <p:spPr>
          <a:xfrm>
            <a:off x="735806" y="4556959"/>
            <a:ext cx="2947243" cy="4064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家計と両立したリアルなシミュレーションを行えるようにする</a:t>
            </a:r>
            <a:endParaRPr lang="en-US" sz="94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56435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1"/>
          <p:cNvSpPr/>
          <p:nvPr/>
        </p:nvSpPr>
        <p:spPr>
          <a:xfrm>
            <a:off x="571500" y="978694"/>
            <a:ext cx="8001000" cy="14288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0010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1A2B4C"/>
                </a:solidFill>
              </a:rPr>
              <a:t>まとめとディスカッション</a:t>
            </a:r>
            <a:endParaRPr lang="en-US" sz="2121" dirty="0"/>
          </a:p>
        </p:txBody>
      </p:sp>
      <p:sp>
        <p:nvSpPr>
          <p:cNvPr id="6" name="Shape 3"/>
          <p:cNvSpPr/>
          <p:nvPr/>
        </p:nvSpPr>
        <p:spPr>
          <a:xfrm>
            <a:off x="571500" y="1193006"/>
            <a:ext cx="3857625" cy="3536156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Shape 4"/>
          <p:cNvSpPr/>
          <p:nvPr/>
        </p:nvSpPr>
        <p:spPr>
          <a:xfrm>
            <a:off x="571500" y="1193006"/>
            <a:ext cx="3857625" cy="57150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1409105"/>
            <a:ext cx="200025" cy="20002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050131" y="1364456"/>
            <a:ext cx="1200150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2B4C"/>
                </a:solidFill>
              </a:rPr>
              <a:t>本日のまとめ</a:t>
            </a:r>
            <a:endParaRPr lang="en-US" sz="1397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0" y="1803797"/>
            <a:ext cx="171450" cy="17145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021556" y="1768078"/>
            <a:ext cx="3236119" cy="4463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教育費は「見える部分」と「見えない追加費用」で大きく差が出る</a:t>
            </a:r>
            <a:endParaRPr lang="en-US" sz="1159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0" y="2364414"/>
            <a:ext cx="171450" cy="17145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21556" y="2328695"/>
            <a:ext cx="2514628" cy="2231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早く始めるほど資金負担は軽くなる</a:t>
            </a:r>
            <a:endParaRPr lang="en-US" sz="1159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50" y="2701872"/>
            <a:ext cx="171450" cy="17145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21556" y="2666154"/>
            <a:ext cx="2778640" cy="2231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児童手当・積立・運用を賢く組み合わせる</a:t>
            </a:r>
            <a:endParaRPr lang="en-US" sz="1159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0" y="3039331"/>
            <a:ext cx="171450" cy="171450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1021556" y="3003612"/>
            <a:ext cx="3236119" cy="4463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初年度の費用（入学・一人暮らし）が最大の山場</a:t>
            </a:r>
            <a:endParaRPr lang="en-US" sz="1159" dirty="0"/>
          </a:p>
        </p:txBody>
      </p:sp>
      <p:sp>
        <p:nvSpPr>
          <p:cNvPr id="18" name="Shape 10"/>
          <p:cNvSpPr/>
          <p:nvPr/>
        </p:nvSpPr>
        <p:spPr>
          <a:xfrm>
            <a:off x="4714875" y="1193006"/>
            <a:ext cx="3857625" cy="3536156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9" name="Shape 11"/>
          <p:cNvSpPr/>
          <p:nvPr/>
        </p:nvSpPr>
        <p:spPr>
          <a:xfrm>
            <a:off x="4714875" y="1193006"/>
            <a:ext cx="3857625" cy="57150"/>
          </a:xfrm>
          <a:prstGeom prst="rect">
            <a:avLst/>
          </a:prstGeom>
          <a:solidFill>
            <a:srgbClr val="00A86B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6325" y="1409105"/>
            <a:ext cx="250031" cy="200025"/>
          </a:xfrm>
          <a:prstGeom prst="rect">
            <a:avLst/>
          </a:prstGeom>
        </p:spPr>
      </p:pic>
      <p:sp>
        <p:nvSpPr>
          <p:cNvPr id="21" name="Text 12"/>
          <p:cNvSpPr/>
          <p:nvPr/>
        </p:nvSpPr>
        <p:spPr>
          <a:xfrm>
            <a:off x="5243513" y="1364456"/>
            <a:ext cx="1986269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00A86B"/>
                </a:solidFill>
              </a:rPr>
              <a:t>ディスカッション課題</a:t>
            </a:r>
            <a:endParaRPr lang="en-US" sz="1397" dirty="0"/>
          </a:p>
        </p:txBody>
      </p:sp>
      <p:sp>
        <p:nvSpPr>
          <p:cNvPr id="22" name="Shape 13"/>
          <p:cNvSpPr/>
          <p:nvPr/>
        </p:nvSpPr>
        <p:spPr>
          <a:xfrm>
            <a:off x="4886325" y="1768078"/>
            <a:ext cx="3514725" cy="597703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3" name="Shape 14"/>
          <p:cNvSpPr/>
          <p:nvPr/>
        </p:nvSpPr>
        <p:spPr>
          <a:xfrm>
            <a:off x="4886325" y="1768078"/>
            <a:ext cx="28575" cy="597703"/>
          </a:xfrm>
          <a:prstGeom prst="rect">
            <a:avLst/>
          </a:prstGeom>
          <a:solidFill>
            <a:srgbClr val="00A8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4" name="Text 15"/>
          <p:cNvSpPr/>
          <p:nvPr/>
        </p:nvSpPr>
        <p:spPr>
          <a:xfrm>
            <a:off x="4972050" y="1853803"/>
            <a:ext cx="334327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kern="0" spc="1" dirty="0">
                <a:solidFill>
                  <a:srgbClr val="00A86B"/>
                </a:solidFill>
              </a:rPr>
              <a:t>Question 01</a:t>
            </a:r>
            <a:endParaRPr lang="en-US" sz="784" dirty="0"/>
          </a:p>
        </p:txBody>
      </p:sp>
      <p:sp>
        <p:nvSpPr>
          <p:cNvPr id="25" name="Text 16"/>
          <p:cNvSpPr/>
          <p:nvPr/>
        </p:nvSpPr>
        <p:spPr>
          <a:xfrm>
            <a:off x="4972050" y="2066330"/>
            <a:ext cx="3343275" cy="21372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あなたの担当顧客の教育費のピークはいつ？</a:t>
            </a:r>
            <a:endParaRPr lang="en-US" sz="1090" dirty="0"/>
          </a:p>
        </p:txBody>
      </p:sp>
      <p:sp>
        <p:nvSpPr>
          <p:cNvPr id="26" name="Shape 17"/>
          <p:cNvSpPr/>
          <p:nvPr/>
        </p:nvSpPr>
        <p:spPr>
          <a:xfrm>
            <a:off x="4886325" y="2494369"/>
            <a:ext cx="3514725" cy="597703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7" name="Shape 18"/>
          <p:cNvSpPr/>
          <p:nvPr/>
        </p:nvSpPr>
        <p:spPr>
          <a:xfrm>
            <a:off x="4886325" y="2494369"/>
            <a:ext cx="28575" cy="597703"/>
          </a:xfrm>
          <a:prstGeom prst="rect">
            <a:avLst/>
          </a:prstGeom>
          <a:solidFill>
            <a:srgbClr val="00A8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8" name="Text 19"/>
          <p:cNvSpPr/>
          <p:nvPr/>
        </p:nvSpPr>
        <p:spPr>
          <a:xfrm>
            <a:off x="4972050" y="2580094"/>
            <a:ext cx="334327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kern="0" spc="1" dirty="0">
                <a:solidFill>
                  <a:srgbClr val="00A86B"/>
                </a:solidFill>
              </a:rPr>
              <a:t>Question 02</a:t>
            </a:r>
            <a:endParaRPr lang="en-US" sz="784" dirty="0"/>
          </a:p>
        </p:txBody>
      </p:sp>
      <p:sp>
        <p:nvSpPr>
          <p:cNvPr id="29" name="Text 20"/>
          <p:cNvSpPr/>
          <p:nvPr/>
        </p:nvSpPr>
        <p:spPr>
          <a:xfrm>
            <a:off x="4972050" y="2792620"/>
            <a:ext cx="3343275" cy="21372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資金準備のどこに課題があると感じる？</a:t>
            </a:r>
            <a:endParaRPr lang="en-US" sz="1090" dirty="0"/>
          </a:p>
        </p:txBody>
      </p:sp>
      <p:sp>
        <p:nvSpPr>
          <p:cNvPr id="30" name="Shape 21"/>
          <p:cNvSpPr/>
          <p:nvPr/>
        </p:nvSpPr>
        <p:spPr>
          <a:xfrm>
            <a:off x="4886325" y="3220659"/>
            <a:ext cx="3514725" cy="811430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1" name="Shape 22"/>
          <p:cNvSpPr/>
          <p:nvPr/>
        </p:nvSpPr>
        <p:spPr>
          <a:xfrm>
            <a:off x="4886325" y="3220659"/>
            <a:ext cx="28575" cy="811430"/>
          </a:xfrm>
          <a:prstGeom prst="rect">
            <a:avLst/>
          </a:prstGeom>
          <a:solidFill>
            <a:srgbClr val="00A8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2" name="Text 23"/>
          <p:cNvSpPr/>
          <p:nvPr/>
        </p:nvSpPr>
        <p:spPr>
          <a:xfrm>
            <a:off x="4972050" y="3306384"/>
            <a:ext cx="334327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kern="0" spc="1" dirty="0">
                <a:solidFill>
                  <a:srgbClr val="00A86B"/>
                </a:solidFill>
              </a:rPr>
              <a:t>Question 03</a:t>
            </a:r>
            <a:endParaRPr lang="en-US" sz="784" dirty="0"/>
          </a:p>
        </p:txBody>
      </p:sp>
      <p:sp>
        <p:nvSpPr>
          <p:cNvPr id="33" name="Text 24"/>
          <p:cNvSpPr/>
          <p:nvPr/>
        </p:nvSpPr>
        <p:spPr>
          <a:xfrm>
            <a:off x="4972050" y="3518911"/>
            <a:ext cx="3343275" cy="4274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今日の内容をどう説明すれば、顧客が「行動」してくれる？</a:t>
            </a:r>
            <a:endParaRPr lang="en-US" sz="10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285750"/>
            <a:ext cx="8286750" cy="407194"/>
          </a:xfrm>
          <a:prstGeom prst="rect">
            <a:avLst/>
          </a:prstGeom>
          <a:noFill/>
          <a:ln/>
        </p:spPr>
        <p:txBody>
          <a:bodyPr wrap="none" lIns="0" tIns="0" rIns="0" bIns="102108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2C3E50"/>
                </a:solidFill>
              </a:rPr>
              <a:t>総合免責事項（Comprehensive Disclaimer）</a:t>
            </a:r>
            <a:endParaRPr lang="en-US" sz="1397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892969"/>
            <a:ext cx="114300" cy="1143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650" y="864394"/>
            <a:ext cx="8086725" cy="3399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34495E"/>
                </a:solidFill>
              </a:rPr>
              <a:t>本資料は、</a:t>
            </a:r>
            <a:r>
              <a:rPr lang="en-US" sz="683" b="1" dirty="0">
                <a:solidFill>
                  <a:srgbClr val="34495E"/>
                </a:solidFill>
              </a:rPr>
              <a:t>研修および一般的な情報提供のみを目的</a:t>
            </a:r>
            <a:r>
              <a:rPr lang="en-US" sz="727" dirty="0">
                <a:solidFill>
                  <a:srgbClr val="34495E"/>
                </a:solidFill>
              </a:rPr>
              <a:t>として作成されたものであり、特定の個人または団体に対する専門的助言（法律、税務、金融、投資、経営その他一切の専門的判断を含む）を提供するものではありません。</a:t>
            </a:r>
            <a:endParaRPr lang="en-US" sz="727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1318692"/>
            <a:ext cx="114300" cy="1143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28650" y="1290117"/>
            <a:ext cx="8086725" cy="3399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34495E"/>
                </a:solidFill>
              </a:rPr>
              <a:t>本資料に記載された内容は、作成時点において信頼できると判断した政府機関・公的機関等の情報に基づいていますが、</a:t>
            </a:r>
            <a:r>
              <a:rPr lang="en-US" sz="683" b="1" dirty="0">
                <a:solidFill>
                  <a:srgbClr val="34495E"/>
                </a:solidFill>
              </a:rPr>
              <a:t>その正確性、完全性、適時性を保証するものではありません</a:t>
            </a:r>
            <a:r>
              <a:rPr lang="en-US" sz="727" dirty="0">
                <a:solidFill>
                  <a:srgbClr val="34495E"/>
                </a:solidFill>
              </a:rPr>
              <a:t>。また、今後の法令改正、制度変更、経済環境の変動その他の事情により、内容が適合しない可能性があります。</a:t>
            </a:r>
            <a:endParaRPr lang="en-US" sz="727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5" y="1744414"/>
            <a:ext cx="142875" cy="114300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57225" y="1715839"/>
            <a:ext cx="8058150" cy="3399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34495E"/>
                </a:solidFill>
              </a:rPr>
              <a:t>本資料の内容に基づいて行われる一切の判断、行動、意思決定については、</a:t>
            </a:r>
            <a:r>
              <a:rPr lang="en-US" sz="683" b="1" dirty="0">
                <a:solidFill>
                  <a:srgbClr val="34495E"/>
                </a:solidFill>
              </a:rPr>
              <a:t>利用者自身の責任において行われるもの</a:t>
            </a:r>
            <a:r>
              <a:rPr lang="en-US" sz="727" dirty="0">
                <a:solidFill>
                  <a:srgbClr val="34495E"/>
                </a:solidFill>
              </a:rPr>
              <a:t>とし、本資料の作成者・提供者は、資料の使用または使用不能により直接的・間接的に生じた損害、結果、損失、不利益について、</a:t>
            </a:r>
            <a:r>
              <a:rPr lang="en-US" sz="683" b="1" dirty="0">
                <a:solidFill>
                  <a:srgbClr val="34495E"/>
                </a:solidFill>
              </a:rPr>
              <a:t>如何なる場合も責任を負わないものとします</a:t>
            </a:r>
            <a:r>
              <a:rPr lang="en-US" sz="727" dirty="0">
                <a:solidFill>
                  <a:srgbClr val="34495E"/>
                </a:solidFill>
              </a:rPr>
              <a:t>。</a:t>
            </a:r>
            <a:endParaRPr lang="en-US" sz="727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5" y="2170137"/>
            <a:ext cx="114300" cy="114300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28650" y="2141562"/>
            <a:ext cx="8086725" cy="3399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34495E"/>
                </a:solidFill>
              </a:rPr>
              <a:t>また、本資料の内容は</a:t>
            </a:r>
            <a:r>
              <a:rPr lang="en-US" sz="683" b="1" dirty="0">
                <a:solidFill>
                  <a:srgbClr val="34495E"/>
                </a:solidFill>
              </a:rPr>
              <a:t>将来の結果を保証するものではなく</a:t>
            </a:r>
            <a:r>
              <a:rPr lang="en-US" sz="727" dirty="0">
                <a:solidFill>
                  <a:srgbClr val="34495E"/>
                </a:solidFill>
              </a:rPr>
              <a:t>、利用者が本資料をどのように利用するかに関して、当方は一切の関与・管理を行いません。利用者は、</a:t>
            </a:r>
            <a:r>
              <a:rPr lang="en-US" sz="683" b="1" dirty="0">
                <a:solidFill>
                  <a:srgbClr val="34495E"/>
                </a:solidFill>
              </a:rPr>
              <a:t>必要に応じて専門家（弁護士、税理士、社会保険労務士、ファイナンシャルプランナー等）に相談の上、自己の判断で対応するものとします</a:t>
            </a:r>
            <a:r>
              <a:rPr lang="en-US" sz="727" dirty="0">
                <a:solidFill>
                  <a:srgbClr val="34495E"/>
                </a:solidFill>
              </a:rPr>
              <a:t>。</a:t>
            </a:r>
            <a:endParaRPr lang="en-US" sz="727" dirty="0"/>
          </a:p>
        </p:txBody>
      </p:sp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25" y="2595860"/>
            <a:ext cx="114300" cy="114300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628650" y="2567285"/>
            <a:ext cx="7485952" cy="16999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34495E"/>
                </a:solidFill>
              </a:rPr>
              <a:t>本資料の</a:t>
            </a:r>
            <a:r>
              <a:rPr lang="en-US" sz="683" b="1" dirty="0">
                <a:solidFill>
                  <a:srgbClr val="34495E"/>
                </a:solidFill>
              </a:rPr>
              <a:t>複製、転載、引用等は自由</a:t>
            </a:r>
            <a:r>
              <a:rPr lang="en-US" sz="727" dirty="0">
                <a:solidFill>
                  <a:srgbClr val="34495E"/>
                </a:solidFill>
              </a:rPr>
              <a:t>ですが、それらの利用により発生したいかなるトラブル、紛争、法的問題についても、</a:t>
            </a:r>
            <a:r>
              <a:rPr lang="en-US" sz="683" b="1" dirty="0">
                <a:solidFill>
                  <a:srgbClr val="34495E"/>
                </a:solidFill>
              </a:rPr>
              <a:t>当方は一切の責任を負わないものとします</a:t>
            </a:r>
            <a:r>
              <a:rPr lang="en-US" sz="727" dirty="0">
                <a:solidFill>
                  <a:srgbClr val="34495E"/>
                </a:solidFill>
              </a:rPr>
              <a:t>。</a:t>
            </a:r>
            <a:endParaRPr lang="en-US" sz="727" dirty="0"/>
          </a:p>
        </p:txBody>
      </p:sp>
      <p:sp>
        <p:nvSpPr>
          <p:cNvPr id="14" name="Shape 6"/>
          <p:cNvSpPr/>
          <p:nvPr/>
        </p:nvSpPr>
        <p:spPr>
          <a:xfrm>
            <a:off x="428625" y="2851584"/>
            <a:ext cx="8286750" cy="500063"/>
          </a:xfrm>
          <a:prstGeom prst="rect">
            <a:avLst/>
          </a:prstGeom>
          <a:solidFill>
            <a:srgbClr val="FFF3E0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5" name="Shape 7"/>
          <p:cNvSpPr/>
          <p:nvPr/>
        </p:nvSpPr>
        <p:spPr>
          <a:xfrm>
            <a:off x="428625" y="2851584"/>
            <a:ext cx="28575" cy="500063"/>
          </a:xfrm>
          <a:prstGeom prst="rect">
            <a:avLst/>
          </a:prstGeom>
          <a:solidFill>
            <a:srgbClr val="E74C3C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" y="2994459"/>
            <a:ext cx="128588" cy="128588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785813" y="2965884"/>
            <a:ext cx="5561409" cy="18216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2C3E50"/>
                </a:solidFill>
              </a:rPr>
              <a:t>利用者は、本資料の利用に関し、当方が一切の責任を負わないことに同意のうえ、本資料を利用するものとします。</a:t>
            </a:r>
            <a:endParaRPr lang="en-US" sz="73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592931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1"/>
          <p:cNvSpPr/>
          <p:nvPr/>
        </p:nvSpPr>
        <p:spPr>
          <a:xfrm>
            <a:off x="571500" y="1007269"/>
            <a:ext cx="8001000" cy="14288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0010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1A2B4C"/>
                </a:solidFill>
              </a:rPr>
              <a:t>教育資金の全体イメージ</a:t>
            </a:r>
            <a:endParaRPr lang="en-US" sz="2121" dirty="0"/>
          </a:p>
        </p:txBody>
      </p:sp>
      <p:sp>
        <p:nvSpPr>
          <p:cNvPr id="6" name="Shape 3"/>
          <p:cNvSpPr/>
          <p:nvPr/>
        </p:nvSpPr>
        <p:spPr>
          <a:xfrm>
            <a:off x="571500" y="1221581"/>
            <a:ext cx="2480304" cy="180943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Shape 4"/>
          <p:cNvSpPr/>
          <p:nvPr/>
        </p:nvSpPr>
        <p:spPr>
          <a:xfrm>
            <a:off x="571500" y="1221581"/>
            <a:ext cx="2480304" cy="42863"/>
          </a:xfrm>
          <a:prstGeom prst="rect">
            <a:avLst/>
          </a:prstGeom>
          <a:solidFill>
            <a:srgbClr val="00A86B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1419820"/>
            <a:ext cx="250031" cy="28575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14375" y="1846659"/>
            <a:ext cx="2194554" cy="4800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1A2B4C"/>
                </a:solidFill>
              </a:rPr>
              <a:t>必ず発生する
“固定イベント”</a:t>
            </a:r>
            <a:endParaRPr lang="en-US" sz="1193" dirty="0"/>
          </a:p>
        </p:txBody>
      </p:sp>
      <p:sp>
        <p:nvSpPr>
          <p:cNvPr id="10" name="Text 6"/>
          <p:cNvSpPr/>
          <p:nvPr/>
        </p:nvSpPr>
        <p:spPr>
          <a:xfrm>
            <a:off x="714375" y="2433842"/>
            <a:ext cx="2194554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教育費は避けられない支出であり、計画的な準備が必要です。</a:t>
            </a:r>
            <a:endParaRPr lang="en-US" sz="942" dirty="0"/>
          </a:p>
        </p:txBody>
      </p:sp>
      <p:sp>
        <p:nvSpPr>
          <p:cNvPr id="11" name="Shape 7"/>
          <p:cNvSpPr/>
          <p:nvPr/>
        </p:nvSpPr>
        <p:spPr>
          <a:xfrm>
            <a:off x="3331834" y="1221581"/>
            <a:ext cx="2480304" cy="180943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8"/>
          <p:cNvSpPr/>
          <p:nvPr/>
        </p:nvSpPr>
        <p:spPr>
          <a:xfrm>
            <a:off x="3331834" y="1221581"/>
            <a:ext cx="2480304" cy="42863"/>
          </a:xfrm>
          <a:prstGeom prst="rect">
            <a:avLst/>
          </a:prstGeom>
          <a:solidFill>
            <a:srgbClr val="00A86B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709" y="1419820"/>
            <a:ext cx="285750" cy="28575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474709" y="1846659"/>
            <a:ext cx="2194554" cy="4800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1A2B4C"/>
                </a:solidFill>
              </a:rPr>
              <a:t>支出のピークは
高校〜大学</a:t>
            </a:r>
            <a:endParaRPr lang="en-US" sz="1193" dirty="0"/>
          </a:p>
        </p:txBody>
      </p:sp>
      <p:sp>
        <p:nvSpPr>
          <p:cNvPr id="15" name="Text 10"/>
          <p:cNvSpPr/>
          <p:nvPr/>
        </p:nvSpPr>
        <p:spPr>
          <a:xfrm>
            <a:off x="3474709" y="2433842"/>
            <a:ext cx="2194554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特に大学入学時に大きな費用が集中します。</a:t>
            </a:r>
            <a:endParaRPr lang="en-US" sz="942" dirty="0"/>
          </a:p>
        </p:txBody>
      </p:sp>
      <p:sp>
        <p:nvSpPr>
          <p:cNvPr id="16" name="Shape 11"/>
          <p:cNvSpPr/>
          <p:nvPr/>
        </p:nvSpPr>
        <p:spPr>
          <a:xfrm>
            <a:off x="6092168" y="1221581"/>
            <a:ext cx="2480304" cy="180943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7" name="Shape 12"/>
          <p:cNvSpPr/>
          <p:nvPr/>
        </p:nvSpPr>
        <p:spPr>
          <a:xfrm>
            <a:off x="6092168" y="1221581"/>
            <a:ext cx="2480304" cy="42863"/>
          </a:xfrm>
          <a:prstGeom prst="rect">
            <a:avLst/>
          </a:prstGeom>
          <a:solidFill>
            <a:srgbClr val="00A86B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043" y="1419820"/>
            <a:ext cx="285750" cy="28575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6235043" y="1846659"/>
            <a:ext cx="2194554" cy="4800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1A2B4C"/>
                </a:solidFill>
              </a:rPr>
              <a:t>追加費用が
大きく変動</a:t>
            </a:r>
            <a:endParaRPr lang="en-US" sz="1193" dirty="0"/>
          </a:p>
        </p:txBody>
      </p:sp>
      <p:sp>
        <p:nvSpPr>
          <p:cNvPr id="20" name="Text 14"/>
          <p:cNvSpPr/>
          <p:nvPr/>
        </p:nvSpPr>
        <p:spPr>
          <a:xfrm>
            <a:off x="6235043" y="2433842"/>
            <a:ext cx="2194554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塾や習い事など、学費以外の周辺費用が家計を圧迫します。</a:t>
            </a:r>
            <a:endParaRPr lang="en-US" sz="942" dirty="0"/>
          </a:p>
        </p:txBody>
      </p:sp>
      <p:sp>
        <p:nvSpPr>
          <p:cNvPr id="21" name="Shape 15"/>
          <p:cNvSpPr/>
          <p:nvPr/>
        </p:nvSpPr>
        <p:spPr>
          <a:xfrm>
            <a:off x="571500" y="3173890"/>
            <a:ext cx="8001000" cy="1600200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2" name="Text 16"/>
          <p:cNvSpPr/>
          <p:nvPr/>
        </p:nvSpPr>
        <p:spPr>
          <a:xfrm>
            <a:off x="800100" y="3498568"/>
            <a:ext cx="377190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>
                    <a:alpha val="90000"/>
                  </a:srgbClr>
                </a:solidFill>
              </a:rPr>
              <a:t>文部科学省の調査より（0歳〜大学卒業まで）</a:t>
            </a:r>
            <a:endParaRPr lang="en-US" sz="987" dirty="0"/>
          </a:p>
        </p:txBody>
      </p:sp>
      <p:sp>
        <p:nvSpPr>
          <p:cNvPr id="23" name="Text 17"/>
          <p:cNvSpPr/>
          <p:nvPr/>
        </p:nvSpPr>
        <p:spPr>
          <a:xfrm>
            <a:off x="800100" y="3777174"/>
            <a:ext cx="3771900" cy="4114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00A86B"/>
                </a:solidFill>
              </a:rPr>
              <a:t>1,000万〜2,500万円</a:t>
            </a:r>
            <a:endParaRPr lang="en-US" sz="2436" dirty="0"/>
          </a:p>
        </p:txBody>
      </p:sp>
      <p:sp>
        <p:nvSpPr>
          <p:cNvPr id="24" name="Text 18"/>
          <p:cNvSpPr/>
          <p:nvPr/>
        </p:nvSpPr>
        <p:spPr>
          <a:xfrm>
            <a:off x="800100" y="4260075"/>
            <a:ext cx="3771900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※公立・私立の組み合わせにより変動</a:t>
            </a:r>
            <a:endParaRPr lang="en-US" sz="942" dirty="0"/>
          </a:p>
        </p:txBody>
      </p:sp>
      <p:sp>
        <p:nvSpPr>
          <p:cNvPr id="25" name="Shape 19"/>
          <p:cNvSpPr/>
          <p:nvPr/>
        </p:nvSpPr>
        <p:spPr>
          <a:xfrm>
            <a:off x="4949196" y="3402490"/>
            <a:ext cx="3394704" cy="1143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0633" y="3473927"/>
            <a:ext cx="3251829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1137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550069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1"/>
          <p:cNvSpPr/>
          <p:nvPr/>
        </p:nvSpPr>
        <p:spPr>
          <a:xfrm>
            <a:off x="571500" y="964406"/>
            <a:ext cx="8001000" cy="14288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0010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1A2B4C"/>
                </a:solidFill>
              </a:rPr>
              <a:t>学校別 教育費の目安</a:t>
            </a:r>
            <a:endParaRPr lang="en-US" sz="2121" dirty="0"/>
          </a:p>
        </p:txBody>
      </p:sp>
      <p:sp>
        <p:nvSpPr>
          <p:cNvPr id="6" name="Shape 3"/>
          <p:cNvSpPr/>
          <p:nvPr/>
        </p:nvSpPr>
        <p:spPr>
          <a:xfrm>
            <a:off x="571500" y="1135856"/>
            <a:ext cx="8001000" cy="2816423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Shape 4"/>
          <p:cNvSpPr/>
          <p:nvPr/>
        </p:nvSpPr>
        <p:spPr>
          <a:xfrm>
            <a:off x="571500" y="1135856"/>
            <a:ext cx="1600200" cy="426839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" name="Text 5"/>
          <p:cNvSpPr/>
          <p:nvPr/>
        </p:nvSpPr>
        <p:spPr>
          <a:xfrm>
            <a:off x="571500" y="1135856"/>
            <a:ext cx="1600200" cy="426839"/>
          </a:xfrm>
          <a:prstGeom prst="rect">
            <a:avLst/>
          </a:prstGeom>
          <a:noFill/>
          <a:ln/>
        </p:spPr>
        <p:txBody>
          <a:bodyPr wrap="square" lIns="119126" tIns="119126" rIns="119126" bIns="119126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区分</a:t>
            </a:r>
            <a:endParaRPr lang="en-US" sz="1090" dirty="0"/>
          </a:p>
        </p:txBody>
      </p:sp>
      <p:sp>
        <p:nvSpPr>
          <p:cNvPr id="9" name="Shape 6"/>
          <p:cNvSpPr/>
          <p:nvPr/>
        </p:nvSpPr>
        <p:spPr>
          <a:xfrm>
            <a:off x="2171700" y="1135856"/>
            <a:ext cx="2400300" cy="426839"/>
          </a:xfrm>
          <a:prstGeom prst="rect">
            <a:avLst/>
          </a:prstGeom>
          <a:solidFill>
            <a:srgbClr val="5C7CFA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0" name="Text 7"/>
          <p:cNvSpPr/>
          <p:nvPr/>
        </p:nvSpPr>
        <p:spPr>
          <a:xfrm>
            <a:off x="2171700" y="1135856"/>
            <a:ext cx="2400300" cy="426839"/>
          </a:xfrm>
          <a:prstGeom prst="rect">
            <a:avLst/>
          </a:prstGeom>
          <a:noFill/>
          <a:ln/>
        </p:spPr>
        <p:txBody>
          <a:bodyPr wrap="square" lIns="119126" tIns="119126" rIns="119126" bIns="119126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公立</a:t>
            </a:r>
            <a:endParaRPr lang="en-US" sz="1090" dirty="0"/>
          </a:p>
        </p:txBody>
      </p:sp>
      <p:sp>
        <p:nvSpPr>
          <p:cNvPr id="11" name="Shape 8"/>
          <p:cNvSpPr/>
          <p:nvPr/>
        </p:nvSpPr>
        <p:spPr>
          <a:xfrm>
            <a:off x="4572000" y="1135856"/>
            <a:ext cx="4000500" cy="426839"/>
          </a:xfrm>
          <a:prstGeom prst="rect">
            <a:avLst/>
          </a:prstGeom>
          <a:solidFill>
            <a:srgbClr val="00A8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2" name="Text 9"/>
          <p:cNvSpPr/>
          <p:nvPr/>
        </p:nvSpPr>
        <p:spPr>
          <a:xfrm>
            <a:off x="4572000" y="1135856"/>
            <a:ext cx="4000500" cy="426839"/>
          </a:xfrm>
          <a:prstGeom prst="rect">
            <a:avLst/>
          </a:prstGeom>
          <a:noFill/>
          <a:ln/>
        </p:spPr>
        <p:txBody>
          <a:bodyPr wrap="square" lIns="119126" tIns="119126" rIns="119126" bIns="119126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私立</a:t>
            </a:r>
            <a:endParaRPr lang="en-US" sz="1090" dirty="0"/>
          </a:p>
        </p:txBody>
      </p:sp>
      <p:sp>
        <p:nvSpPr>
          <p:cNvPr id="13" name="Shape 10"/>
          <p:cNvSpPr/>
          <p:nvPr/>
        </p:nvSpPr>
        <p:spPr>
          <a:xfrm>
            <a:off x="571500" y="1562695"/>
            <a:ext cx="1600200" cy="430411"/>
          </a:xfrm>
          <a:prstGeom prst="rect">
            <a:avLst/>
          </a:prstGeom>
          <a:solidFill>
            <a:srgbClr val="F9F9F9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4" name="Shape 11"/>
          <p:cNvSpPr/>
          <p:nvPr/>
        </p:nvSpPr>
        <p:spPr>
          <a:xfrm>
            <a:off x="571500" y="1985963"/>
            <a:ext cx="1600200" cy="7144"/>
          </a:xfrm>
          <a:prstGeom prst="rect">
            <a:avLst/>
          </a:prstGeom>
          <a:solidFill>
            <a:srgbClr val="EEEEE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5" name="Text 12"/>
          <p:cNvSpPr/>
          <p:nvPr/>
        </p:nvSpPr>
        <p:spPr>
          <a:xfrm>
            <a:off x="571500" y="1562695"/>
            <a:ext cx="1600200" cy="430411"/>
          </a:xfrm>
          <a:prstGeom prst="rect">
            <a:avLst/>
          </a:prstGeom>
          <a:noFill/>
          <a:ln/>
        </p:spPr>
        <p:txBody>
          <a:bodyPr wrap="square" lIns="212598" tIns="119126" rIns="212598" bIns="119126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幼稚園（3年）</a:t>
            </a:r>
            <a:endParaRPr lang="en-US" sz="1090" dirty="0"/>
          </a:p>
        </p:txBody>
      </p:sp>
      <p:sp>
        <p:nvSpPr>
          <p:cNvPr id="16" name="Text 13"/>
          <p:cNvSpPr/>
          <p:nvPr/>
        </p:nvSpPr>
        <p:spPr>
          <a:xfrm>
            <a:off x="2171700" y="1562695"/>
            <a:ext cx="2400300" cy="430411"/>
          </a:xfrm>
          <a:prstGeom prst="rect">
            <a:avLst/>
          </a:prstGeom>
          <a:noFill/>
          <a:ln/>
        </p:spPr>
        <p:txBody>
          <a:bodyPr wrap="square" lIns="212598" tIns="119126" rIns="212598" bIns="119126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約70万円</a:t>
            </a:r>
            <a:endParaRPr lang="en-US" sz="1090" dirty="0"/>
          </a:p>
        </p:txBody>
      </p:sp>
      <p:sp>
        <p:nvSpPr>
          <p:cNvPr id="17" name="Text 14"/>
          <p:cNvSpPr/>
          <p:nvPr/>
        </p:nvSpPr>
        <p:spPr>
          <a:xfrm>
            <a:off x="4572000" y="1562695"/>
            <a:ext cx="4000500" cy="430411"/>
          </a:xfrm>
          <a:prstGeom prst="rect">
            <a:avLst/>
          </a:prstGeom>
          <a:noFill/>
          <a:ln/>
        </p:spPr>
        <p:txBody>
          <a:bodyPr wrap="square" lIns="340233" tIns="119126" rIns="212598" bIns="119126" rtlCol="0" anchor="ctr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約150〜300万円</a:t>
            </a:r>
            <a:endParaRPr lang="en-US" sz="1159" dirty="0"/>
          </a:p>
        </p:txBody>
      </p:sp>
      <p:sp>
        <p:nvSpPr>
          <p:cNvPr id="18" name="Shape 15"/>
          <p:cNvSpPr/>
          <p:nvPr/>
        </p:nvSpPr>
        <p:spPr>
          <a:xfrm>
            <a:off x="571500" y="1993106"/>
            <a:ext cx="1600200" cy="433983"/>
          </a:xfrm>
          <a:prstGeom prst="rect">
            <a:avLst/>
          </a:prstGeom>
          <a:solidFill>
            <a:srgbClr val="F9F9F9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9" name="Shape 16"/>
          <p:cNvSpPr/>
          <p:nvPr/>
        </p:nvSpPr>
        <p:spPr>
          <a:xfrm>
            <a:off x="571500" y="2419945"/>
            <a:ext cx="1600200" cy="7144"/>
          </a:xfrm>
          <a:prstGeom prst="rect">
            <a:avLst/>
          </a:prstGeom>
          <a:solidFill>
            <a:srgbClr val="EEEEE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0" name="Text 17"/>
          <p:cNvSpPr/>
          <p:nvPr/>
        </p:nvSpPr>
        <p:spPr>
          <a:xfrm>
            <a:off x="571500" y="1993106"/>
            <a:ext cx="1600200" cy="433983"/>
          </a:xfrm>
          <a:prstGeom prst="rect">
            <a:avLst/>
          </a:prstGeom>
          <a:noFill/>
          <a:ln/>
        </p:spPr>
        <p:txBody>
          <a:bodyPr wrap="square" lIns="212598" tIns="119126" rIns="212598" bIns="119126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小学校（6年）</a:t>
            </a:r>
            <a:endParaRPr lang="en-US" sz="1090" dirty="0"/>
          </a:p>
        </p:txBody>
      </p:sp>
      <p:sp>
        <p:nvSpPr>
          <p:cNvPr id="21" name="Text 18"/>
          <p:cNvSpPr/>
          <p:nvPr/>
        </p:nvSpPr>
        <p:spPr>
          <a:xfrm>
            <a:off x="2171700" y="1993106"/>
            <a:ext cx="2400300" cy="433983"/>
          </a:xfrm>
          <a:prstGeom prst="rect">
            <a:avLst/>
          </a:prstGeom>
          <a:noFill/>
          <a:ln/>
        </p:spPr>
        <p:txBody>
          <a:bodyPr wrap="square" lIns="212598" tIns="119126" rIns="212598" bIns="119126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約200万円</a:t>
            </a:r>
            <a:endParaRPr lang="en-US" sz="1090" dirty="0"/>
          </a:p>
        </p:txBody>
      </p:sp>
      <p:sp>
        <p:nvSpPr>
          <p:cNvPr id="22" name="Text 19"/>
          <p:cNvSpPr/>
          <p:nvPr/>
        </p:nvSpPr>
        <p:spPr>
          <a:xfrm>
            <a:off x="4572000" y="1993106"/>
            <a:ext cx="4000500" cy="433983"/>
          </a:xfrm>
          <a:prstGeom prst="rect">
            <a:avLst/>
          </a:prstGeom>
          <a:noFill/>
          <a:ln/>
        </p:spPr>
        <p:txBody>
          <a:bodyPr wrap="square" lIns="340233" tIns="119126" rIns="212598" bIns="119126" rtlCol="0" anchor="ctr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約900〜1,200万円</a:t>
            </a:r>
            <a:endParaRPr lang="en-US" sz="1159" dirty="0"/>
          </a:p>
        </p:txBody>
      </p:sp>
      <p:sp>
        <p:nvSpPr>
          <p:cNvPr id="23" name="Shape 20"/>
          <p:cNvSpPr/>
          <p:nvPr/>
        </p:nvSpPr>
        <p:spPr>
          <a:xfrm>
            <a:off x="571500" y="2427089"/>
            <a:ext cx="1600200" cy="433983"/>
          </a:xfrm>
          <a:prstGeom prst="rect">
            <a:avLst/>
          </a:prstGeom>
          <a:solidFill>
            <a:srgbClr val="F9F9F9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4" name="Shape 21"/>
          <p:cNvSpPr/>
          <p:nvPr/>
        </p:nvSpPr>
        <p:spPr>
          <a:xfrm>
            <a:off x="571500" y="2853928"/>
            <a:ext cx="1600200" cy="7144"/>
          </a:xfrm>
          <a:prstGeom prst="rect">
            <a:avLst/>
          </a:prstGeom>
          <a:solidFill>
            <a:srgbClr val="EEEEE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5" name="Text 22"/>
          <p:cNvSpPr/>
          <p:nvPr/>
        </p:nvSpPr>
        <p:spPr>
          <a:xfrm>
            <a:off x="571500" y="2427089"/>
            <a:ext cx="1600200" cy="433983"/>
          </a:xfrm>
          <a:prstGeom prst="rect">
            <a:avLst/>
          </a:prstGeom>
          <a:noFill/>
          <a:ln/>
        </p:spPr>
        <p:txBody>
          <a:bodyPr wrap="square" lIns="212598" tIns="119126" rIns="212598" bIns="119126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中学校（3年）</a:t>
            </a:r>
            <a:endParaRPr lang="en-US" sz="1090" dirty="0"/>
          </a:p>
        </p:txBody>
      </p:sp>
      <p:sp>
        <p:nvSpPr>
          <p:cNvPr id="26" name="Text 23"/>
          <p:cNvSpPr/>
          <p:nvPr/>
        </p:nvSpPr>
        <p:spPr>
          <a:xfrm>
            <a:off x="2171700" y="2427089"/>
            <a:ext cx="2400300" cy="433983"/>
          </a:xfrm>
          <a:prstGeom prst="rect">
            <a:avLst/>
          </a:prstGeom>
          <a:noFill/>
          <a:ln/>
        </p:spPr>
        <p:txBody>
          <a:bodyPr wrap="square" lIns="212598" tIns="119126" rIns="212598" bIns="119126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約150万円</a:t>
            </a:r>
            <a:endParaRPr lang="en-US" sz="1090" dirty="0"/>
          </a:p>
        </p:txBody>
      </p:sp>
      <p:sp>
        <p:nvSpPr>
          <p:cNvPr id="27" name="Text 24"/>
          <p:cNvSpPr/>
          <p:nvPr/>
        </p:nvSpPr>
        <p:spPr>
          <a:xfrm>
            <a:off x="4572000" y="2427089"/>
            <a:ext cx="4000500" cy="433983"/>
          </a:xfrm>
          <a:prstGeom prst="rect">
            <a:avLst/>
          </a:prstGeom>
          <a:noFill/>
          <a:ln/>
        </p:spPr>
        <p:txBody>
          <a:bodyPr wrap="square" lIns="340233" tIns="119126" rIns="212598" bIns="119126" rtlCol="0" anchor="ctr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約420万円</a:t>
            </a:r>
            <a:endParaRPr lang="en-US" sz="1159" dirty="0"/>
          </a:p>
        </p:txBody>
      </p:sp>
      <p:sp>
        <p:nvSpPr>
          <p:cNvPr id="28" name="Shape 25"/>
          <p:cNvSpPr/>
          <p:nvPr/>
        </p:nvSpPr>
        <p:spPr>
          <a:xfrm>
            <a:off x="571500" y="2861072"/>
            <a:ext cx="1600200" cy="433983"/>
          </a:xfrm>
          <a:prstGeom prst="rect">
            <a:avLst/>
          </a:prstGeom>
          <a:solidFill>
            <a:srgbClr val="F9F9F9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9" name="Shape 26"/>
          <p:cNvSpPr/>
          <p:nvPr/>
        </p:nvSpPr>
        <p:spPr>
          <a:xfrm>
            <a:off x="571500" y="3287911"/>
            <a:ext cx="1600200" cy="7144"/>
          </a:xfrm>
          <a:prstGeom prst="rect">
            <a:avLst/>
          </a:prstGeom>
          <a:solidFill>
            <a:srgbClr val="EEEEE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0" name="Text 27"/>
          <p:cNvSpPr/>
          <p:nvPr/>
        </p:nvSpPr>
        <p:spPr>
          <a:xfrm>
            <a:off x="571500" y="2861072"/>
            <a:ext cx="1600200" cy="433983"/>
          </a:xfrm>
          <a:prstGeom prst="rect">
            <a:avLst/>
          </a:prstGeom>
          <a:noFill/>
          <a:ln/>
        </p:spPr>
        <p:txBody>
          <a:bodyPr wrap="square" lIns="212598" tIns="119126" rIns="212598" bIns="119126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高校（3年）</a:t>
            </a:r>
            <a:endParaRPr lang="en-US" sz="1090" dirty="0"/>
          </a:p>
        </p:txBody>
      </p:sp>
      <p:sp>
        <p:nvSpPr>
          <p:cNvPr id="31" name="Text 28"/>
          <p:cNvSpPr/>
          <p:nvPr/>
        </p:nvSpPr>
        <p:spPr>
          <a:xfrm>
            <a:off x="2171700" y="2861072"/>
            <a:ext cx="2400300" cy="433983"/>
          </a:xfrm>
          <a:prstGeom prst="rect">
            <a:avLst/>
          </a:prstGeom>
          <a:noFill/>
          <a:ln/>
        </p:spPr>
        <p:txBody>
          <a:bodyPr wrap="square" lIns="212598" tIns="119126" rIns="212598" bIns="119126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約140万円</a:t>
            </a:r>
            <a:endParaRPr lang="en-US" sz="1090" dirty="0"/>
          </a:p>
        </p:txBody>
      </p:sp>
      <p:sp>
        <p:nvSpPr>
          <p:cNvPr id="32" name="Text 29"/>
          <p:cNvSpPr/>
          <p:nvPr/>
        </p:nvSpPr>
        <p:spPr>
          <a:xfrm>
            <a:off x="4572000" y="2861072"/>
            <a:ext cx="4000500" cy="433983"/>
          </a:xfrm>
          <a:prstGeom prst="rect">
            <a:avLst/>
          </a:prstGeom>
          <a:noFill/>
          <a:ln/>
        </p:spPr>
        <p:txBody>
          <a:bodyPr wrap="square" lIns="340233" tIns="119126" rIns="212598" bIns="119126" rtlCol="0" anchor="ctr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約300万円</a:t>
            </a:r>
            <a:endParaRPr lang="en-US" sz="1159" dirty="0"/>
          </a:p>
        </p:txBody>
      </p:sp>
      <p:sp>
        <p:nvSpPr>
          <p:cNvPr id="33" name="Shape 30"/>
          <p:cNvSpPr/>
          <p:nvPr/>
        </p:nvSpPr>
        <p:spPr>
          <a:xfrm>
            <a:off x="571500" y="3295055"/>
            <a:ext cx="1600200" cy="657225"/>
          </a:xfrm>
          <a:prstGeom prst="rect">
            <a:avLst/>
          </a:prstGeom>
          <a:solidFill>
            <a:srgbClr val="F9F9F9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4" name="Text 31"/>
          <p:cNvSpPr/>
          <p:nvPr/>
        </p:nvSpPr>
        <p:spPr>
          <a:xfrm>
            <a:off x="571500" y="3295055"/>
            <a:ext cx="1600200" cy="657225"/>
          </a:xfrm>
          <a:prstGeom prst="rect">
            <a:avLst/>
          </a:prstGeom>
          <a:noFill/>
          <a:ln/>
        </p:spPr>
        <p:txBody>
          <a:bodyPr wrap="square" lIns="212598" tIns="119126" rIns="212598" bIns="119126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大学（4年）</a:t>
            </a:r>
            <a:endParaRPr lang="en-US" sz="1090" dirty="0"/>
          </a:p>
        </p:txBody>
      </p:sp>
      <p:sp>
        <p:nvSpPr>
          <p:cNvPr id="35" name="Text 32"/>
          <p:cNvSpPr/>
          <p:nvPr/>
        </p:nvSpPr>
        <p:spPr>
          <a:xfrm>
            <a:off x="3001240" y="3417391"/>
            <a:ext cx="741192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約250万円</a:t>
            </a:r>
            <a:endParaRPr lang="en-US" sz="1090" dirty="0"/>
          </a:p>
        </p:txBody>
      </p:sp>
      <p:sp>
        <p:nvSpPr>
          <p:cNvPr id="36" name="Text 33"/>
          <p:cNvSpPr/>
          <p:nvPr/>
        </p:nvSpPr>
        <p:spPr>
          <a:xfrm>
            <a:off x="3114647" y="3663851"/>
            <a:ext cx="51437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（国立）</a:t>
            </a:r>
            <a:endParaRPr lang="en-US" sz="942" dirty="0"/>
          </a:p>
        </p:txBody>
      </p:sp>
      <p:sp>
        <p:nvSpPr>
          <p:cNvPr id="37" name="Text 34"/>
          <p:cNvSpPr/>
          <p:nvPr/>
        </p:nvSpPr>
        <p:spPr>
          <a:xfrm>
            <a:off x="4857750" y="3411141"/>
            <a:ext cx="1208912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約400〜700万円</a:t>
            </a:r>
            <a:endParaRPr lang="en-US" sz="1159" dirty="0"/>
          </a:p>
        </p:txBody>
      </p:sp>
      <p:sp>
        <p:nvSpPr>
          <p:cNvPr id="38" name="Text 35"/>
          <p:cNvSpPr/>
          <p:nvPr/>
        </p:nvSpPr>
        <p:spPr>
          <a:xfrm>
            <a:off x="6066662" y="3443288"/>
            <a:ext cx="77155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666666"/>
                </a:solidFill>
              </a:rPr>
              <a:t>（私立文系）</a:t>
            </a:r>
            <a:endParaRPr lang="en-US" sz="942" dirty="0"/>
          </a:p>
        </p:txBody>
      </p:sp>
      <p:sp>
        <p:nvSpPr>
          <p:cNvPr id="39" name="Text 36"/>
          <p:cNvSpPr/>
          <p:nvPr/>
        </p:nvSpPr>
        <p:spPr>
          <a:xfrm>
            <a:off x="4857750" y="3637955"/>
            <a:ext cx="1208912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約600〜900万円</a:t>
            </a:r>
            <a:endParaRPr lang="en-US" sz="1159" dirty="0"/>
          </a:p>
        </p:txBody>
      </p:sp>
      <p:sp>
        <p:nvSpPr>
          <p:cNvPr id="40" name="Text 37"/>
          <p:cNvSpPr/>
          <p:nvPr/>
        </p:nvSpPr>
        <p:spPr>
          <a:xfrm>
            <a:off x="6066662" y="3670102"/>
            <a:ext cx="77155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666666"/>
                </a:solidFill>
              </a:rPr>
              <a:t>（私立理系）</a:t>
            </a:r>
            <a:endParaRPr lang="en-US" sz="942" dirty="0"/>
          </a:p>
        </p:txBody>
      </p:sp>
      <p:sp>
        <p:nvSpPr>
          <p:cNvPr id="41" name="Shape 38"/>
          <p:cNvSpPr/>
          <p:nvPr/>
        </p:nvSpPr>
        <p:spPr>
          <a:xfrm>
            <a:off x="571500" y="4095155"/>
            <a:ext cx="8001000" cy="1059061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2" name="Shape 39"/>
          <p:cNvSpPr/>
          <p:nvPr/>
        </p:nvSpPr>
        <p:spPr>
          <a:xfrm>
            <a:off x="571500" y="4095155"/>
            <a:ext cx="71438" cy="1059061"/>
          </a:xfrm>
          <a:prstGeom prst="rect">
            <a:avLst/>
          </a:prstGeom>
          <a:solidFill>
            <a:srgbClr val="00A8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3" name="Text 40"/>
          <p:cNvSpPr/>
          <p:nvPr/>
        </p:nvSpPr>
        <p:spPr>
          <a:xfrm>
            <a:off x="685800" y="4209455"/>
            <a:ext cx="7772400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00A86B"/>
                </a:solidFill>
              </a:rPr>
              <a:t>POINT</a:t>
            </a:r>
            <a:endParaRPr lang="en-US" sz="1397" dirty="0"/>
          </a:p>
        </p:txBody>
      </p:sp>
      <p:sp>
        <p:nvSpPr>
          <p:cNvPr id="44" name="Text 41"/>
          <p:cNvSpPr/>
          <p:nvPr/>
        </p:nvSpPr>
        <p:spPr>
          <a:xfrm>
            <a:off x="685800" y="4525566"/>
            <a:ext cx="777240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フル私立コースと公立中心コースでは 数倍の差。
 進路選択によって必要な資金が大きく変わります。</a:t>
            </a:r>
            <a:endParaRPr lang="en-US" sz="119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98511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592931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1"/>
          <p:cNvSpPr/>
          <p:nvPr/>
        </p:nvSpPr>
        <p:spPr>
          <a:xfrm>
            <a:off x="571500" y="1007269"/>
            <a:ext cx="8001000" cy="14288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0010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1A2B4C"/>
                </a:solidFill>
              </a:rPr>
              <a:t>教育費の“見落としがちな”追加費用</a:t>
            </a:r>
            <a:endParaRPr lang="en-US" sz="2121" dirty="0"/>
          </a:p>
        </p:txBody>
      </p:sp>
      <p:sp>
        <p:nvSpPr>
          <p:cNvPr id="6" name="Shape 3"/>
          <p:cNvSpPr/>
          <p:nvPr/>
        </p:nvSpPr>
        <p:spPr>
          <a:xfrm>
            <a:off x="571500" y="1293019"/>
            <a:ext cx="4400550" cy="79831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Shape 4"/>
          <p:cNvSpPr/>
          <p:nvPr/>
        </p:nvSpPr>
        <p:spPr>
          <a:xfrm>
            <a:off x="571500" y="1293019"/>
            <a:ext cx="42863" cy="798314"/>
          </a:xfrm>
          <a:prstGeom prst="rect">
            <a:avLst/>
          </a:prstGeom>
          <a:solidFill>
            <a:srgbClr val="00A86B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1516261"/>
            <a:ext cx="228600" cy="22860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143000" y="1435894"/>
            <a:ext cx="3686175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2B4C"/>
                </a:solidFill>
              </a:rPr>
              <a:t>塾・習い事</a:t>
            </a:r>
            <a:endParaRPr lang="en-US" sz="1193" dirty="0"/>
          </a:p>
        </p:txBody>
      </p:sp>
      <p:sp>
        <p:nvSpPr>
          <p:cNvPr id="10" name="Text 6"/>
          <p:cNvSpPr/>
          <p:nvPr/>
        </p:nvSpPr>
        <p:spPr>
          <a:xfrm>
            <a:off x="1143000" y="1721644"/>
            <a:ext cx="3686175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0A86B"/>
                </a:solidFill>
              </a:rPr>
              <a:t>年間 10〜30万円</a:t>
            </a:r>
            <a:endParaRPr lang="en-US" sz="1090" dirty="0"/>
          </a:p>
        </p:txBody>
      </p:sp>
      <p:sp>
        <p:nvSpPr>
          <p:cNvPr id="11" name="Shape 7"/>
          <p:cNvSpPr/>
          <p:nvPr/>
        </p:nvSpPr>
        <p:spPr>
          <a:xfrm>
            <a:off x="571500" y="2269927"/>
            <a:ext cx="4400550" cy="79831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8"/>
          <p:cNvSpPr/>
          <p:nvPr/>
        </p:nvSpPr>
        <p:spPr>
          <a:xfrm>
            <a:off x="571500" y="2269927"/>
            <a:ext cx="42863" cy="798314"/>
          </a:xfrm>
          <a:prstGeom prst="rect">
            <a:avLst/>
          </a:prstGeom>
          <a:solidFill>
            <a:srgbClr val="00A86B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3" y="2493169"/>
            <a:ext cx="257175" cy="22860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143000" y="2412802"/>
            <a:ext cx="3686175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2B4C"/>
                </a:solidFill>
              </a:rPr>
              <a:t>受験費用</a:t>
            </a:r>
            <a:endParaRPr lang="en-US" sz="1193" dirty="0"/>
          </a:p>
        </p:txBody>
      </p:sp>
      <p:sp>
        <p:nvSpPr>
          <p:cNvPr id="15" name="Text 10"/>
          <p:cNvSpPr/>
          <p:nvPr/>
        </p:nvSpPr>
        <p:spPr>
          <a:xfrm>
            <a:off x="1143000" y="2698552"/>
            <a:ext cx="3686175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0A86B"/>
                </a:solidFill>
              </a:rPr>
              <a:t>5万〜20万円</a:t>
            </a:r>
            <a:endParaRPr lang="en-US" sz="1090" dirty="0"/>
          </a:p>
        </p:txBody>
      </p:sp>
      <p:sp>
        <p:nvSpPr>
          <p:cNvPr id="16" name="Shape 11"/>
          <p:cNvSpPr/>
          <p:nvPr/>
        </p:nvSpPr>
        <p:spPr>
          <a:xfrm>
            <a:off x="571500" y="3246834"/>
            <a:ext cx="4400550" cy="760809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7" name="Shape 12"/>
          <p:cNvSpPr/>
          <p:nvPr/>
        </p:nvSpPr>
        <p:spPr>
          <a:xfrm>
            <a:off x="571500" y="3246834"/>
            <a:ext cx="42863" cy="760809"/>
          </a:xfrm>
          <a:prstGeom prst="rect">
            <a:avLst/>
          </a:prstGeom>
          <a:solidFill>
            <a:srgbClr val="00A86B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63" y="3470077"/>
            <a:ext cx="257175" cy="22860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1143000" y="3389709"/>
            <a:ext cx="3686175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2B4C"/>
                </a:solidFill>
              </a:rPr>
              <a:t>その他 生活・活動費</a:t>
            </a:r>
            <a:endParaRPr lang="en-US" sz="1193" dirty="0"/>
          </a:p>
        </p:txBody>
      </p:sp>
      <p:sp>
        <p:nvSpPr>
          <p:cNvPr id="20" name="Text 14"/>
          <p:cNvSpPr/>
          <p:nvPr/>
        </p:nvSpPr>
        <p:spPr>
          <a:xfrm>
            <a:off x="1143000" y="3675459"/>
            <a:ext cx="3686175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666666"/>
                </a:solidFill>
              </a:rPr>
              <a:t>交通費・お弁当代・部活関連費用・PC機材・海外研修など</a:t>
            </a:r>
            <a:endParaRPr lang="en-US" sz="942" dirty="0"/>
          </a:p>
        </p:txBody>
      </p:sp>
      <p:sp>
        <p:nvSpPr>
          <p:cNvPr id="21" name="Shape 15"/>
          <p:cNvSpPr/>
          <p:nvPr/>
        </p:nvSpPr>
        <p:spPr>
          <a:xfrm>
            <a:off x="5372100" y="1293019"/>
            <a:ext cx="3200400" cy="2500313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3538" y="1364456"/>
            <a:ext cx="3057525" cy="2357438"/>
          </a:xfrm>
          <a:prstGeom prst="rect">
            <a:avLst/>
          </a:prstGeom>
        </p:spPr>
      </p:pic>
      <p:sp>
        <p:nvSpPr>
          <p:cNvPr id="23" name="Shape 16"/>
          <p:cNvSpPr/>
          <p:nvPr/>
        </p:nvSpPr>
        <p:spPr>
          <a:xfrm>
            <a:off x="5372100" y="4007644"/>
            <a:ext cx="3200400" cy="1047955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4" name="Text 17"/>
          <p:cNvSpPr/>
          <p:nvPr/>
        </p:nvSpPr>
        <p:spPr>
          <a:xfrm>
            <a:off x="5550694" y="4186238"/>
            <a:ext cx="284321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A86B"/>
                </a:solidFill>
              </a:rPr>
              <a:t>POINT</a:t>
            </a:r>
            <a:endParaRPr lang="en-US" sz="885" dirty="0"/>
          </a:p>
        </p:txBody>
      </p:sp>
      <p:sp>
        <p:nvSpPr>
          <p:cNvPr id="25" name="Text 18"/>
          <p:cNvSpPr/>
          <p:nvPr/>
        </p:nvSpPr>
        <p:spPr>
          <a:xfrm>
            <a:off x="5550694" y="4396978"/>
            <a:ext cx="2843213" cy="4800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学費以外の“周辺費用”が
 家計を圧迫しやすい。</a:t>
            </a:r>
            <a:endParaRPr lang="en-US" sz="119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592931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1"/>
          <p:cNvSpPr/>
          <p:nvPr/>
        </p:nvSpPr>
        <p:spPr>
          <a:xfrm>
            <a:off x="571500" y="1007269"/>
            <a:ext cx="8001000" cy="14288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0010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1A2B4C"/>
                </a:solidFill>
              </a:rPr>
              <a:t>支出ピークは大学入学前後</a:t>
            </a:r>
            <a:endParaRPr lang="en-US" sz="2121" dirty="0"/>
          </a:p>
        </p:txBody>
      </p:sp>
      <p:sp>
        <p:nvSpPr>
          <p:cNvPr id="6" name="Shape 3"/>
          <p:cNvSpPr/>
          <p:nvPr/>
        </p:nvSpPr>
        <p:spPr>
          <a:xfrm>
            <a:off x="571500" y="1293019"/>
            <a:ext cx="2157413" cy="103643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Shape 4"/>
          <p:cNvSpPr/>
          <p:nvPr/>
        </p:nvSpPr>
        <p:spPr>
          <a:xfrm>
            <a:off x="571500" y="1293019"/>
            <a:ext cx="57150" cy="1036430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" name="Text 5"/>
          <p:cNvSpPr/>
          <p:nvPr/>
        </p:nvSpPr>
        <p:spPr>
          <a:xfrm>
            <a:off x="742950" y="1378744"/>
            <a:ext cx="1814513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666666"/>
                </a:solidFill>
              </a:rPr>
              <a:t>入学金</a:t>
            </a:r>
            <a:endParaRPr lang="en-US" sz="987" dirty="0"/>
          </a:p>
        </p:txBody>
      </p:sp>
      <p:sp>
        <p:nvSpPr>
          <p:cNvPr id="9" name="Text 6"/>
          <p:cNvSpPr/>
          <p:nvPr/>
        </p:nvSpPr>
        <p:spPr>
          <a:xfrm>
            <a:off x="742950" y="1607344"/>
            <a:ext cx="1814513" cy="3500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2B4C"/>
                </a:solidFill>
              </a:rPr>
              <a:t>20〜30 万円</a:t>
            </a:r>
            <a:endParaRPr lang="en-US" sz="1193" dirty="0"/>
          </a:p>
        </p:txBody>
      </p:sp>
      <p:sp>
        <p:nvSpPr>
          <p:cNvPr id="10" name="Shape 7"/>
          <p:cNvSpPr/>
          <p:nvPr/>
        </p:nvSpPr>
        <p:spPr>
          <a:xfrm>
            <a:off x="2814638" y="1293019"/>
            <a:ext cx="2157413" cy="103643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1" name="Shape 8"/>
          <p:cNvSpPr/>
          <p:nvPr/>
        </p:nvSpPr>
        <p:spPr>
          <a:xfrm>
            <a:off x="2814638" y="1293019"/>
            <a:ext cx="57150" cy="1036430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2" name="Text 9"/>
          <p:cNvSpPr/>
          <p:nvPr/>
        </p:nvSpPr>
        <p:spPr>
          <a:xfrm>
            <a:off x="2986088" y="1378744"/>
            <a:ext cx="1814513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666666"/>
                </a:solidFill>
              </a:rPr>
              <a:t>授業料（初年度）</a:t>
            </a:r>
            <a:endParaRPr lang="en-US" sz="987" dirty="0"/>
          </a:p>
        </p:txBody>
      </p:sp>
      <p:sp>
        <p:nvSpPr>
          <p:cNvPr id="13" name="Text 10"/>
          <p:cNvSpPr/>
          <p:nvPr/>
        </p:nvSpPr>
        <p:spPr>
          <a:xfrm>
            <a:off x="2986088" y="1607344"/>
            <a:ext cx="1814513" cy="3500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2B4C"/>
                </a:solidFill>
              </a:rPr>
              <a:t>50〜130 万円</a:t>
            </a:r>
            <a:endParaRPr lang="en-US" sz="1193" dirty="0"/>
          </a:p>
        </p:txBody>
      </p:sp>
      <p:sp>
        <p:nvSpPr>
          <p:cNvPr id="14" name="Shape 11"/>
          <p:cNvSpPr/>
          <p:nvPr/>
        </p:nvSpPr>
        <p:spPr>
          <a:xfrm>
            <a:off x="571500" y="2415174"/>
            <a:ext cx="4400550" cy="103643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5" name="Shape 12"/>
          <p:cNvSpPr/>
          <p:nvPr/>
        </p:nvSpPr>
        <p:spPr>
          <a:xfrm>
            <a:off x="571500" y="2415174"/>
            <a:ext cx="57150" cy="1036430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742950" y="2500899"/>
            <a:ext cx="405765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666666"/>
                </a:solidFill>
              </a:rPr>
              <a:t>一人暮らし費用（年間）</a:t>
            </a:r>
            <a:endParaRPr lang="en-US" sz="987" dirty="0"/>
          </a:p>
        </p:txBody>
      </p:sp>
      <p:sp>
        <p:nvSpPr>
          <p:cNvPr id="17" name="Text 14"/>
          <p:cNvSpPr/>
          <p:nvPr/>
        </p:nvSpPr>
        <p:spPr>
          <a:xfrm>
            <a:off x="742950" y="2729499"/>
            <a:ext cx="4057650" cy="3500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2B4C"/>
                </a:solidFill>
              </a:rPr>
              <a:t>100 万円以上</a:t>
            </a:r>
            <a:endParaRPr lang="en-US" sz="1193" dirty="0"/>
          </a:p>
        </p:txBody>
      </p:sp>
      <p:sp>
        <p:nvSpPr>
          <p:cNvPr id="18" name="Shape 15"/>
          <p:cNvSpPr/>
          <p:nvPr/>
        </p:nvSpPr>
        <p:spPr>
          <a:xfrm>
            <a:off x="571500" y="3537328"/>
            <a:ext cx="4400550" cy="1177547"/>
          </a:xfrm>
          <a:prstGeom prst="rect">
            <a:avLst/>
          </a:prstGeom>
          <a:solidFill>
            <a:srgbClr val="E6F4F1"/>
          </a:solidFill>
          <a:ln w="9144">
            <a:solidFill>
              <a:srgbClr val="00A86B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Text 16"/>
          <p:cNvSpPr/>
          <p:nvPr/>
        </p:nvSpPr>
        <p:spPr>
          <a:xfrm>
            <a:off x="657225" y="3632597"/>
            <a:ext cx="422910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2B4C"/>
                </a:solidFill>
              </a:rPr>
              <a:t>初年度に必要な費用目安</a:t>
            </a:r>
            <a:endParaRPr lang="en-US" sz="1090" dirty="0"/>
          </a:p>
        </p:txBody>
      </p:sp>
      <p:sp>
        <p:nvSpPr>
          <p:cNvPr id="20" name="Text 17"/>
          <p:cNvSpPr/>
          <p:nvPr/>
        </p:nvSpPr>
        <p:spPr>
          <a:xfrm>
            <a:off x="657225" y="3902273"/>
            <a:ext cx="42291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00A86B"/>
                </a:solidFill>
              </a:rPr>
              <a:t>100〜200 万円</a:t>
            </a:r>
            <a:endParaRPr lang="en-US" sz="2121" dirty="0"/>
          </a:p>
        </p:txBody>
      </p:sp>
      <p:sp>
        <p:nvSpPr>
          <p:cNvPr id="21" name="Shape 18"/>
          <p:cNvSpPr/>
          <p:nvPr/>
        </p:nvSpPr>
        <p:spPr>
          <a:xfrm>
            <a:off x="5372100" y="1293019"/>
            <a:ext cx="3200400" cy="1785938"/>
          </a:xfrm>
          <a:prstGeom prst="rect">
            <a:avLst/>
          </a:prstGeom>
          <a:solidFill>
            <a:srgbClr val="DDDDDD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00" y="1293019"/>
            <a:ext cx="3200400" cy="1785938"/>
          </a:xfrm>
          <a:prstGeom prst="rect">
            <a:avLst/>
          </a:prstGeom>
        </p:spPr>
      </p:pic>
      <p:sp>
        <p:nvSpPr>
          <p:cNvPr id="23" name="Shape 19"/>
          <p:cNvSpPr/>
          <p:nvPr/>
        </p:nvSpPr>
        <p:spPr>
          <a:xfrm>
            <a:off x="5372100" y="3193256"/>
            <a:ext cx="3200400" cy="1162980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144" y="3336131"/>
            <a:ext cx="214313" cy="285750"/>
          </a:xfrm>
          <a:prstGeom prst="rect">
            <a:avLst/>
          </a:prstGeom>
        </p:spPr>
      </p:pic>
      <p:sp>
        <p:nvSpPr>
          <p:cNvPr id="25" name="Text 20"/>
          <p:cNvSpPr/>
          <p:nvPr/>
        </p:nvSpPr>
        <p:spPr>
          <a:xfrm>
            <a:off x="6072188" y="3693319"/>
            <a:ext cx="1800225" cy="52004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397" b="1" dirty="0">
                <a:solidFill>
                  <a:srgbClr val="FFFFFF"/>
                </a:solidFill>
              </a:rPr>
              <a:t>だからこそ、
</a:t>
            </a:r>
            <a:r>
              <a:rPr lang="en-US" sz="1397" b="1" dirty="0">
                <a:solidFill>
                  <a:srgbClr val="00A86B"/>
                </a:solidFill>
              </a:rPr>
              <a:t>早めの積立</a:t>
            </a:r>
            <a:r>
              <a:rPr lang="en-US" sz="1397" b="1" dirty="0">
                <a:solidFill>
                  <a:srgbClr val="FFFFFF"/>
                </a:solidFill>
              </a:rPr>
              <a:t>が重要。</a:t>
            </a:r>
            <a:endParaRPr lang="en-US" sz="139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511347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592931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1"/>
          <p:cNvSpPr/>
          <p:nvPr/>
        </p:nvSpPr>
        <p:spPr>
          <a:xfrm>
            <a:off x="571500" y="1007269"/>
            <a:ext cx="8001000" cy="14288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0010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1A2B4C"/>
                </a:solidFill>
              </a:rPr>
              <a:t>教育資金をどう作る？（3つの方法）</a:t>
            </a:r>
            <a:endParaRPr lang="en-US" sz="2121" dirty="0"/>
          </a:p>
        </p:txBody>
      </p:sp>
      <p:sp>
        <p:nvSpPr>
          <p:cNvPr id="6" name="Shape 3"/>
          <p:cNvSpPr/>
          <p:nvPr/>
        </p:nvSpPr>
        <p:spPr>
          <a:xfrm>
            <a:off x="571500" y="1293019"/>
            <a:ext cx="2480304" cy="287173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Shape 4"/>
          <p:cNvSpPr/>
          <p:nvPr/>
        </p:nvSpPr>
        <p:spPr>
          <a:xfrm>
            <a:off x="571500" y="1293019"/>
            <a:ext cx="2480304" cy="57150"/>
          </a:xfrm>
          <a:prstGeom prst="rect">
            <a:avLst/>
          </a:prstGeom>
          <a:solidFill>
            <a:srgbClr val="00A8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" name="Text 5"/>
          <p:cNvSpPr/>
          <p:nvPr/>
        </p:nvSpPr>
        <p:spPr>
          <a:xfrm>
            <a:off x="785813" y="1507331"/>
            <a:ext cx="401892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E0E0E0"/>
                </a:solidFill>
              </a:rPr>
              <a:t>01</a:t>
            </a:r>
            <a:endParaRPr lang="en-US" sz="2436" dirty="0"/>
          </a:p>
        </p:txBody>
      </p:sp>
      <p:sp>
        <p:nvSpPr>
          <p:cNvPr id="9" name="Text 6"/>
          <p:cNvSpPr/>
          <p:nvPr/>
        </p:nvSpPr>
        <p:spPr>
          <a:xfrm>
            <a:off x="1294860" y="1634133"/>
            <a:ext cx="1243013" cy="2228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93" b="1" dirty="0">
                <a:solidFill>
                  <a:srgbClr val="1A2B4C"/>
                </a:solidFill>
              </a:rPr>
              <a:t>毎月の積立</a:t>
            </a:r>
            <a:r>
              <a:rPr lang="en-US" sz="683" b="1" dirty="0">
                <a:solidFill>
                  <a:srgbClr val="FFFFFF"/>
                </a:solidFill>
              </a:rPr>
              <a:t>王道</a:t>
            </a:r>
            <a:endParaRPr lang="en-US" sz="1193" dirty="0"/>
          </a:p>
        </p:txBody>
      </p:sp>
      <p:sp>
        <p:nvSpPr>
          <p:cNvPr id="10" name="Text 7"/>
          <p:cNvSpPr/>
          <p:nvPr/>
        </p:nvSpPr>
        <p:spPr>
          <a:xfrm>
            <a:off x="785813" y="2114187"/>
            <a:ext cx="2051679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A86B"/>
                </a:solidFill>
              </a:rPr>
              <a:t>NISA・つみたてNISA</a:t>
            </a:r>
            <a:endParaRPr lang="en-US" sz="885" dirty="0"/>
          </a:p>
        </p:txBody>
      </p:sp>
      <p:sp>
        <p:nvSpPr>
          <p:cNvPr id="11" name="Text 8"/>
          <p:cNvSpPr/>
          <p:nvPr/>
        </p:nvSpPr>
        <p:spPr>
          <a:xfrm>
            <a:off x="785813" y="2341001"/>
            <a:ext cx="148590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666666"/>
                </a:solidFill>
              </a:rPr>
              <a:t>税制優遇を活用した長期運用</a:t>
            </a:r>
            <a:endParaRPr lang="en-US" sz="834" dirty="0"/>
          </a:p>
        </p:txBody>
      </p:sp>
      <p:sp>
        <p:nvSpPr>
          <p:cNvPr id="12" name="Text 9"/>
          <p:cNvSpPr/>
          <p:nvPr/>
        </p:nvSpPr>
        <p:spPr>
          <a:xfrm>
            <a:off x="785813" y="2603534"/>
            <a:ext cx="2051679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A86B"/>
                </a:solidFill>
              </a:rPr>
              <a:t>学資保険</a:t>
            </a:r>
            <a:endParaRPr lang="en-US" sz="885" dirty="0"/>
          </a:p>
        </p:txBody>
      </p:sp>
      <p:sp>
        <p:nvSpPr>
          <p:cNvPr id="13" name="Text 10"/>
          <p:cNvSpPr/>
          <p:nvPr/>
        </p:nvSpPr>
        <p:spPr>
          <a:xfrm>
            <a:off x="785813" y="2830348"/>
            <a:ext cx="148590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666666"/>
                </a:solidFill>
              </a:rPr>
              <a:t>確実性を重視した貯蓄型保険</a:t>
            </a:r>
            <a:endParaRPr lang="en-US" sz="834" dirty="0"/>
          </a:p>
        </p:txBody>
      </p:sp>
      <p:sp>
        <p:nvSpPr>
          <p:cNvPr id="14" name="Text 11"/>
          <p:cNvSpPr/>
          <p:nvPr/>
        </p:nvSpPr>
        <p:spPr>
          <a:xfrm>
            <a:off x="785813" y="3092881"/>
            <a:ext cx="2051679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A86B"/>
                </a:solidFill>
              </a:rPr>
              <a:t>銀行積立</a:t>
            </a:r>
            <a:endParaRPr lang="en-US" sz="885" dirty="0"/>
          </a:p>
        </p:txBody>
      </p:sp>
      <p:sp>
        <p:nvSpPr>
          <p:cNvPr id="15" name="Text 12"/>
          <p:cNvSpPr/>
          <p:nvPr/>
        </p:nvSpPr>
        <p:spPr>
          <a:xfrm>
            <a:off x="785813" y="3319695"/>
            <a:ext cx="148135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666666"/>
                </a:solidFill>
              </a:rPr>
              <a:t>シンプルで管理しやすい方法</a:t>
            </a:r>
            <a:endParaRPr lang="en-US" sz="834" dirty="0"/>
          </a:p>
        </p:txBody>
      </p:sp>
      <p:sp>
        <p:nvSpPr>
          <p:cNvPr id="16" name="Shape 13"/>
          <p:cNvSpPr/>
          <p:nvPr/>
        </p:nvSpPr>
        <p:spPr>
          <a:xfrm>
            <a:off x="3331834" y="1293019"/>
            <a:ext cx="2480304" cy="287173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7" name="Shape 14"/>
          <p:cNvSpPr/>
          <p:nvPr/>
        </p:nvSpPr>
        <p:spPr>
          <a:xfrm>
            <a:off x="3331834" y="1293019"/>
            <a:ext cx="2480304" cy="57150"/>
          </a:xfrm>
          <a:prstGeom prst="rect">
            <a:avLst/>
          </a:prstGeom>
          <a:solidFill>
            <a:srgbClr val="00A8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5"/>
          <p:cNvSpPr/>
          <p:nvPr/>
        </p:nvSpPr>
        <p:spPr>
          <a:xfrm>
            <a:off x="3546146" y="1507331"/>
            <a:ext cx="401892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E0E0E0"/>
                </a:solidFill>
              </a:rPr>
              <a:t>02</a:t>
            </a:r>
            <a:endParaRPr lang="en-US" sz="2436" dirty="0"/>
          </a:p>
        </p:txBody>
      </p:sp>
      <p:sp>
        <p:nvSpPr>
          <p:cNvPr id="19" name="Text 16"/>
          <p:cNvSpPr/>
          <p:nvPr/>
        </p:nvSpPr>
        <p:spPr>
          <a:xfrm>
            <a:off x="4055194" y="1634133"/>
            <a:ext cx="857250" cy="4457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93" b="1" dirty="0">
                <a:solidFill>
                  <a:srgbClr val="1A2B4C"/>
                </a:solidFill>
              </a:rPr>
              <a:t>児童手当を
すべて貯金</a:t>
            </a:r>
            <a:endParaRPr lang="en-US" sz="1193" dirty="0"/>
          </a:p>
        </p:txBody>
      </p:sp>
      <p:sp>
        <p:nvSpPr>
          <p:cNvPr id="20" name="Shape 17"/>
          <p:cNvSpPr/>
          <p:nvPr/>
        </p:nvSpPr>
        <p:spPr>
          <a:xfrm>
            <a:off x="3546146" y="2479942"/>
            <a:ext cx="2051679" cy="859036"/>
          </a:xfrm>
          <a:prstGeom prst="rect">
            <a:avLst/>
          </a:prstGeom>
          <a:solidFill>
            <a:srgbClr val="F9F9F9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1" name="Text 18"/>
          <p:cNvSpPr/>
          <p:nvPr/>
        </p:nvSpPr>
        <p:spPr>
          <a:xfrm>
            <a:off x="3617584" y="2622817"/>
            <a:ext cx="1908804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666666"/>
                </a:solidFill>
              </a:rPr>
              <a:t>0〜15歳の総額</a:t>
            </a:r>
            <a:endParaRPr lang="en-US" sz="834" dirty="0"/>
          </a:p>
        </p:txBody>
      </p:sp>
      <p:sp>
        <p:nvSpPr>
          <p:cNvPr id="22" name="Text 19"/>
          <p:cNvSpPr/>
          <p:nvPr/>
        </p:nvSpPr>
        <p:spPr>
          <a:xfrm>
            <a:off x="3960149" y="2846059"/>
            <a:ext cx="1223646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1A2B4C"/>
                </a:solidFill>
              </a:rPr>
              <a:t>約200万円</a:t>
            </a:r>
            <a:endParaRPr lang="en-US" sz="1808" dirty="0"/>
          </a:p>
        </p:txBody>
      </p:sp>
      <p:sp>
        <p:nvSpPr>
          <p:cNvPr id="23" name="Text 20"/>
          <p:cNvSpPr/>
          <p:nvPr/>
        </p:nvSpPr>
        <p:spPr>
          <a:xfrm>
            <a:off x="3546146" y="3481853"/>
            <a:ext cx="2051679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手をつけずに貯めるだけで
大きな資金になります。</a:t>
            </a:r>
            <a:endParaRPr lang="en-US" sz="942" dirty="0"/>
          </a:p>
        </p:txBody>
      </p:sp>
      <p:sp>
        <p:nvSpPr>
          <p:cNvPr id="24" name="Shape 21"/>
          <p:cNvSpPr/>
          <p:nvPr/>
        </p:nvSpPr>
        <p:spPr>
          <a:xfrm>
            <a:off x="6092168" y="1293019"/>
            <a:ext cx="2480304" cy="281458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5" name="Shape 22"/>
          <p:cNvSpPr/>
          <p:nvPr/>
        </p:nvSpPr>
        <p:spPr>
          <a:xfrm>
            <a:off x="6092168" y="1293019"/>
            <a:ext cx="2480304" cy="57150"/>
          </a:xfrm>
          <a:prstGeom prst="rect">
            <a:avLst/>
          </a:prstGeom>
          <a:solidFill>
            <a:srgbClr val="00A8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6" name="Text 23"/>
          <p:cNvSpPr/>
          <p:nvPr/>
        </p:nvSpPr>
        <p:spPr>
          <a:xfrm>
            <a:off x="6306480" y="1507331"/>
            <a:ext cx="401892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E0E0E0"/>
                </a:solidFill>
              </a:rPr>
              <a:t>03</a:t>
            </a:r>
            <a:endParaRPr lang="en-US" sz="2436" dirty="0"/>
          </a:p>
        </p:txBody>
      </p:sp>
      <p:sp>
        <p:nvSpPr>
          <p:cNvPr id="27" name="Text 24"/>
          <p:cNvSpPr/>
          <p:nvPr/>
        </p:nvSpPr>
        <p:spPr>
          <a:xfrm>
            <a:off x="6815528" y="1634133"/>
            <a:ext cx="1028700" cy="4457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93" b="1" dirty="0">
                <a:solidFill>
                  <a:srgbClr val="1A2B4C"/>
                </a:solidFill>
              </a:rPr>
              <a:t>ボーナス時の
固定貯蓄</a:t>
            </a:r>
            <a:endParaRPr lang="en-US" sz="1193" dirty="0"/>
          </a:p>
        </p:txBody>
      </p:sp>
      <p:pic>
        <p:nvPicPr>
          <p:cNvPr id="2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993" y="2633532"/>
            <a:ext cx="428625" cy="428625"/>
          </a:xfrm>
          <a:prstGeom prst="rect">
            <a:avLst/>
          </a:prstGeom>
        </p:spPr>
      </p:pic>
      <p:sp>
        <p:nvSpPr>
          <p:cNvPr id="29" name="Text 25"/>
          <p:cNvSpPr/>
          <p:nvPr/>
        </p:nvSpPr>
        <p:spPr>
          <a:xfrm>
            <a:off x="6306480" y="3349693"/>
            <a:ext cx="2051679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年に1回、決まった金額を
確実に確保する方法です。</a:t>
            </a:r>
            <a:endParaRPr lang="en-US" sz="942" dirty="0"/>
          </a:p>
        </p:txBody>
      </p:sp>
      <p:sp>
        <p:nvSpPr>
          <p:cNvPr id="30" name="Shape 26"/>
          <p:cNvSpPr/>
          <p:nvPr/>
        </p:nvSpPr>
        <p:spPr>
          <a:xfrm>
            <a:off x="571500" y="4393350"/>
            <a:ext cx="8001000" cy="617934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1" name="Shape 27"/>
          <p:cNvSpPr/>
          <p:nvPr/>
        </p:nvSpPr>
        <p:spPr>
          <a:xfrm>
            <a:off x="857250" y="4571944"/>
            <a:ext cx="1114453" cy="260747"/>
          </a:xfrm>
          <a:prstGeom prst="rect">
            <a:avLst/>
          </a:prstGeom>
          <a:solidFill>
            <a:srgbClr val="00A8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2" name="Text 28"/>
          <p:cNvSpPr/>
          <p:nvPr/>
        </p:nvSpPr>
        <p:spPr>
          <a:xfrm>
            <a:off x="857250" y="4571944"/>
            <a:ext cx="1114453" cy="260747"/>
          </a:xfrm>
          <a:prstGeom prst="rect">
            <a:avLst/>
          </a:prstGeom>
          <a:noFill/>
          <a:ln/>
        </p:spPr>
        <p:txBody>
          <a:bodyPr wrap="square" lIns="127508" tIns="42545" rIns="127508" bIns="42545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推奨アプローチ</a:t>
            </a:r>
            <a:endParaRPr lang="en-US" sz="885" dirty="0"/>
          </a:p>
        </p:txBody>
      </p:sp>
      <p:sp>
        <p:nvSpPr>
          <p:cNvPr id="33" name="Text 29"/>
          <p:cNvSpPr/>
          <p:nvPr/>
        </p:nvSpPr>
        <p:spPr>
          <a:xfrm>
            <a:off x="2114578" y="4577302"/>
            <a:ext cx="3411866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複数の方法を組み合わせるのが現実的です。</a:t>
            </a:r>
            <a:endParaRPr lang="en-US" sz="119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535781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1"/>
          <p:cNvSpPr/>
          <p:nvPr/>
        </p:nvSpPr>
        <p:spPr>
          <a:xfrm>
            <a:off x="571500" y="950119"/>
            <a:ext cx="8001000" cy="14288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0010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1A2B4C"/>
                </a:solidFill>
              </a:rPr>
              <a:t>シミュレーション例①（一般家庭モデル）</a:t>
            </a:r>
            <a:endParaRPr lang="en-US" sz="2121" dirty="0"/>
          </a:p>
        </p:txBody>
      </p:sp>
      <p:sp>
        <p:nvSpPr>
          <p:cNvPr id="6" name="Shape 3"/>
          <p:cNvSpPr/>
          <p:nvPr/>
        </p:nvSpPr>
        <p:spPr>
          <a:xfrm>
            <a:off x="571500" y="1092994"/>
            <a:ext cx="4800600" cy="728663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Shape 4"/>
          <p:cNvSpPr/>
          <p:nvPr/>
        </p:nvSpPr>
        <p:spPr>
          <a:xfrm>
            <a:off x="571500" y="1092994"/>
            <a:ext cx="42863" cy="728663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" name="Text 5"/>
          <p:cNvSpPr/>
          <p:nvPr/>
        </p:nvSpPr>
        <p:spPr>
          <a:xfrm>
            <a:off x="742950" y="1193006"/>
            <a:ext cx="445770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666666"/>
                </a:solidFill>
              </a:rPr>
              <a:t>前提条件</a:t>
            </a:r>
            <a:endParaRPr lang="en-US" sz="987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1519833"/>
            <a:ext cx="150019" cy="17145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950119" y="1487686"/>
            <a:ext cx="828452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子ども0歳</a:t>
            </a:r>
            <a:endParaRPr lang="en-US" sz="1193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2883" y="1519833"/>
            <a:ext cx="171450" cy="17145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2221483" y="1487686"/>
            <a:ext cx="1069163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目標 500万円</a:t>
            </a:r>
            <a:endParaRPr lang="en-US" sz="1193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958" y="1519833"/>
            <a:ext cx="128588" cy="17145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3690696" y="1487686"/>
            <a:ext cx="755089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18年積立</a:t>
            </a:r>
            <a:endParaRPr lang="en-US" sz="1193" dirty="0"/>
          </a:p>
        </p:txBody>
      </p:sp>
      <p:sp>
        <p:nvSpPr>
          <p:cNvPr id="15" name="Shape 9"/>
          <p:cNvSpPr/>
          <p:nvPr/>
        </p:nvSpPr>
        <p:spPr>
          <a:xfrm>
            <a:off x="571500" y="1950244"/>
            <a:ext cx="4800600" cy="72330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0"/>
          <p:cNvSpPr/>
          <p:nvPr/>
        </p:nvSpPr>
        <p:spPr>
          <a:xfrm>
            <a:off x="571500" y="1950244"/>
            <a:ext cx="71438" cy="723305"/>
          </a:xfrm>
          <a:prstGeom prst="rect">
            <a:avLst/>
          </a:prstGeom>
          <a:solidFill>
            <a:srgbClr val="999999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1"/>
          <p:cNvSpPr/>
          <p:nvPr/>
        </p:nvSpPr>
        <p:spPr>
          <a:xfrm>
            <a:off x="785813" y="2186880"/>
            <a:ext cx="1530186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2B4C"/>
                </a:solidFill>
              </a:rPr>
              <a:t>貯金のみ</a:t>
            </a:r>
            <a:endParaRPr lang="en-US" sz="1193" dirty="0"/>
          </a:p>
        </p:txBody>
      </p:sp>
      <p:sp>
        <p:nvSpPr>
          <p:cNvPr id="18" name="Text 12"/>
          <p:cNvSpPr/>
          <p:nvPr/>
        </p:nvSpPr>
        <p:spPr>
          <a:xfrm>
            <a:off x="2315998" y="2078831"/>
            <a:ext cx="2841761" cy="4661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r">
              <a:lnSpc>
                <a:spcPts val="1600"/>
              </a:lnSpc>
              <a:buNone/>
            </a:pPr>
            <a:r>
              <a:rPr lang="en-US" sz="1269" dirty="0">
                <a:solidFill>
                  <a:srgbClr val="333333"/>
                </a:solidFill>
              </a:rPr>
              <a:t>月 </a:t>
            </a:r>
            <a:r>
              <a:rPr lang="en-US" sz="2436" b="1" dirty="0">
                <a:solidFill>
                  <a:srgbClr val="666666"/>
                </a:solidFill>
              </a:rPr>
              <a:t>23,000</a:t>
            </a:r>
            <a:r>
              <a:rPr lang="en-US" sz="1269" dirty="0">
                <a:solidFill>
                  <a:srgbClr val="333333"/>
                </a:solidFill>
              </a:rPr>
              <a:t> 円</a:t>
            </a:r>
            <a:endParaRPr lang="en-US" sz="1269" dirty="0"/>
          </a:p>
        </p:txBody>
      </p:sp>
      <p:sp>
        <p:nvSpPr>
          <p:cNvPr id="19" name="Shape 13"/>
          <p:cNvSpPr/>
          <p:nvPr/>
        </p:nvSpPr>
        <p:spPr>
          <a:xfrm>
            <a:off x="571500" y="2759273"/>
            <a:ext cx="4800600" cy="723305"/>
          </a:xfrm>
          <a:prstGeom prst="rect">
            <a:avLst/>
          </a:prstGeom>
          <a:solidFill>
            <a:srgbClr val="F0FCF7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0" name="Shape 14"/>
          <p:cNvSpPr/>
          <p:nvPr/>
        </p:nvSpPr>
        <p:spPr>
          <a:xfrm>
            <a:off x="571500" y="2759273"/>
            <a:ext cx="71438" cy="723305"/>
          </a:xfrm>
          <a:prstGeom prst="rect">
            <a:avLst/>
          </a:prstGeom>
          <a:solidFill>
            <a:srgbClr val="00A8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1" name="Text 15"/>
          <p:cNvSpPr/>
          <p:nvPr/>
        </p:nvSpPr>
        <p:spPr>
          <a:xfrm>
            <a:off x="785813" y="2995910"/>
            <a:ext cx="1530186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2B4C"/>
                </a:solidFill>
              </a:rPr>
              <a:t>年利3%運用</a:t>
            </a:r>
            <a:endParaRPr lang="en-US" sz="1193" dirty="0"/>
          </a:p>
        </p:txBody>
      </p:sp>
      <p:sp>
        <p:nvSpPr>
          <p:cNvPr id="22" name="Text 16"/>
          <p:cNvSpPr/>
          <p:nvPr/>
        </p:nvSpPr>
        <p:spPr>
          <a:xfrm>
            <a:off x="2315998" y="2887861"/>
            <a:ext cx="2841761" cy="4661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r">
              <a:lnSpc>
                <a:spcPts val="1600"/>
              </a:lnSpc>
              <a:buNone/>
            </a:pPr>
            <a:r>
              <a:rPr lang="en-US" sz="1269" dirty="0">
                <a:solidFill>
                  <a:srgbClr val="333333"/>
                </a:solidFill>
              </a:rPr>
              <a:t>月 </a:t>
            </a:r>
            <a:r>
              <a:rPr lang="en-US" sz="2436" b="1" dirty="0">
                <a:solidFill>
                  <a:srgbClr val="00A86B"/>
                </a:solidFill>
              </a:rPr>
              <a:t>14,000</a:t>
            </a:r>
            <a:r>
              <a:rPr lang="en-US" sz="1269" dirty="0">
                <a:solidFill>
                  <a:srgbClr val="333333"/>
                </a:solidFill>
              </a:rPr>
              <a:t> 円 </a:t>
            </a:r>
            <a:r>
              <a:rPr lang="en-US" sz="834" dirty="0">
                <a:solidFill>
                  <a:srgbClr val="00A86B"/>
                </a:solidFill>
              </a:rPr>
              <a:t>(負担 約40%減)</a:t>
            </a:r>
            <a:endParaRPr lang="en-US" sz="1269" dirty="0"/>
          </a:p>
        </p:txBody>
      </p:sp>
      <p:sp>
        <p:nvSpPr>
          <p:cNvPr id="23" name="Shape 17"/>
          <p:cNvSpPr/>
          <p:nvPr/>
        </p:nvSpPr>
        <p:spPr>
          <a:xfrm>
            <a:off x="5772150" y="1092994"/>
            <a:ext cx="2800350" cy="1464469"/>
          </a:xfrm>
          <a:prstGeom prst="rect">
            <a:avLst/>
          </a:prstGeom>
          <a:solidFill>
            <a:srgbClr val="DDDDDD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2150" y="1092994"/>
            <a:ext cx="2800350" cy="1464469"/>
          </a:xfrm>
          <a:prstGeom prst="rect">
            <a:avLst/>
          </a:prstGeom>
        </p:spPr>
      </p:pic>
      <p:sp>
        <p:nvSpPr>
          <p:cNvPr id="25" name="Shape 18"/>
          <p:cNvSpPr/>
          <p:nvPr/>
        </p:nvSpPr>
        <p:spPr>
          <a:xfrm>
            <a:off x="5772150" y="2728913"/>
            <a:ext cx="2800350" cy="1930598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6" name="Text 19"/>
          <p:cNvSpPr/>
          <p:nvPr/>
        </p:nvSpPr>
        <p:spPr>
          <a:xfrm>
            <a:off x="5943600" y="2900363"/>
            <a:ext cx="245745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A86B"/>
                </a:solidFill>
              </a:rPr>
              <a:t>Point</a:t>
            </a:r>
            <a:endParaRPr lang="en-US" sz="987" dirty="0"/>
          </a:p>
        </p:txBody>
      </p:sp>
      <p:sp>
        <p:nvSpPr>
          <p:cNvPr id="27" name="Text 20"/>
          <p:cNvSpPr/>
          <p:nvPr/>
        </p:nvSpPr>
        <p:spPr>
          <a:xfrm>
            <a:off x="5943600" y="3202186"/>
            <a:ext cx="2457450" cy="12858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「運用するか・しないか」で
 月額負担が大きく変わる。
 早期からの資産運用が
 家計の助けになります。</a:t>
            </a:r>
            <a:endParaRPr lang="en-US" sz="119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654194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592931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1"/>
          <p:cNvSpPr/>
          <p:nvPr/>
        </p:nvSpPr>
        <p:spPr>
          <a:xfrm>
            <a:off x="571500" y="1007269"/>
            <a:ext cx="8001000" cy="14288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0010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1A2B4C"/>
                </a:solidFill>
              </a:rPr>
              <a:t>シミュレーション例②（私立を想定）</a:t>
            </a:r>
            <a:endParaRPr lang="en-US" sz="2121" dirty="0"/>
          </a:p>
        </p:txBody>
      </p:sp>
      <p:sp>
        <p:nvSpPr>
          <p:cNvPr id="6" name="Shape 3"/>
          <p:cNvSpPr/>
          <p:nvPr/>
        </p:nvSpPr>
        <p:spPr>
          <a:xfrm>
            <a:off x="571500" y="1293019"/>
            <a:ext cx="2800350" cy="3918263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Text 4"/>
          <p:cNvSpPr/>
          <p:nvPr/>
        </p:nvSpPr>
        <p:spPr>
          <a:xfrm>
            <a:off x="785813" y="1578769"/>
            <a:ext cx="2371725" cy="328613"/>
          </a:xfrm>
          <a:prstGeom prst="rect">
            <a:avLst/>
          </a:prstGeom>
          <a:noFill/>
          <a:ln/>
        </p:spPr>
        <p:txBody>
          <a:bodyPr wrap="square" lIns="0" tIns="0" rIns="0" bIns="8509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A86B"/>
                </a:solidFill>
              </a:rPr>
              <a:t>シミュレーション条件</a:t>
            </a:r>
            <a:endParaRPr lang="en-US" sz="1193" dirty="0"/>
          </a:p>
        </p:txBody>
      </p:sp>
      <p:sp>
        <p:nvSpPr>
          <p:cNvPr id="8" name="Text 5"/>
          <p:cNvSpPr/>
          <p:nvPr/>
        </p:nvSpPr>
        <p:spPr>
          <a:xfrm>
            <a:off x="785813" y="2121694"/>
            <a:ext cx="2371725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FFFFFF">
                    <a:alpha val="80000"/>
                  </a:srgbClr>
                </a:solidFill>
              </a:rPr>
              <a:t>進路想定</a:t>
            </a:r>
            <a:endParaRPr lang="en-US" sz="942" dirty="0"/>
          </a:p>
        </p:txBody>
      </p:sp>
      <p:sp>
        <p:nvSpPr>
          <p:cNvPr id="9" name="Text 6"/>
          <p:cNvSpPr/>
          <p:nvPr/>
        </p:nvSpPr>
        <p:spPr>
          <a:xfrm>
            <a:off x="785813" y="2346722"/>
            <a:ext cx="2371725" cy="5943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2" b="1" dirty="0">
                <a:solidFill>
                  <a:srgbClr val="FFFFFF"/>
                </a:solidFill>
              </a:rPr>
              <a:t>中学〜大学まで
すべて私立</a:t>
            </a:r>
            <a:endParaRPr lang="en-US" sz="1602" dirty="0"/>
          </a:p>
        </p:txBody>
      </p:sp>
      <p:sp>
        <p:nvSpPr>
          <p:cNvPr id="10" name="Text 7"/>
          <p:cNvSpPr/>
          <p:nvPr/>
        </p:nvSpPr>
        <p:spPr>
          <a:xfrm>
            <a:off x="785813" y="3155361"/>
            <a:ext cx="2371725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FFFFFF">
                    <a:alpha val="80000"/>
                  </a:srgbClr>
                </a:solidFill>
              </a:rPr>
              <a:t>目標金額</a:t>
            </a:r>
            <a:endParaRPr lang="en-US" sz="942" dirty="0"/>
          </a:p>
        </p:txBody>
      </p:sp>
      <p:sp>
        <p:nvSpPr>
          <p:cNvPr id="11" name="Text 8"/>
          <p:cNvSpPr/>
          <p:nvPr/>
        </p:nvSpPr>
        <p:spPr>
          <a:xfrm>
            <a:off x="785813" y="3380389"/>
            <a:ext cx="2371725" cy="29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2" b="1" dirty="0">
                <a:solidFill>
                  <a:srgbClr val="FFFFFF"/>
                </a:solidFill>
              </a:rPr>
              <a:t>1,200万円</a:t>
            </a:r>
            <a:endParaRPr lang="en-US" sz="1602" dirty="0"/>
          </a:p>
        </p:txBody>
      </p:sp>
      <p:sp>
        <p:nvSpPr>
          <p:cNvPr id="12" name="Text 9"/>
          <p:cNvSpPr/>
          <p:nvPr/>
        </p:nvSpPr>
        <p:spPr>
          <a:xfrm>
            <a:off x="785813" y="3891865"/>
            <a:ext cx="2371725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FFFFFF">
                    <a:alpha val="80000"/>
                  </a:srgbClr>
                </a:solidFill>
              </a:rPr>
              <a:t>積立期間</a:t>
            </a:r>
            <a:endParaRPr lang="en-US" sz="942" dirty="0"/>
          </a:p>
        </p:txBody>
      </p:sp>
      <p:sp>
        <p:nvSpPr>
          <p:cNvPr id="13" name="Text 10"/>
          <p:cNvSpPr/>
          <p:nvPr/>
        </p:nvSpPr>
        <p:spPr>
          <a:xfrm>
            <a:off x="785813" y="4116893"/>
            <a:ext cx="2371725" cy="5943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2" b="1" dirty="0">
                <a:solidFill>
                  <a:srgbClr val="FFFFFF"/>
                </a:solidFill>
              </a:rPr>
              <a:t>18年間
</a:t>
            </a:r>
            <a:r>
              <a:rPr lang="en-US" sz="987" b="1" dirty="0">
                <a:solidFill>
                  <a:srgbClr val="FFFFFF"/>
                </a:solidFill>
              </a:rPr>
              <a:t>(216ヶ月)</a:t>
            </a:r>
            <a:endParaRPr lang="en-US" sz="1602" dirty="0"/>
          </a:p>
        </p:txBody>
      </p:sp>
      <p:sp>
        <p:nvSpPr>
          <p:cNvPr id="14" name="Shape 11"/>
          <p:cNvSpPr/>
          <p:nvPr/>
        </p:nvSpPr>
        <p:spPr>
          <a:xfrm>
            <a:off x="3771900" y="1293019"/>
            <a:ext cx="4800600" cy="1034058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5" name="Shape 12"/>
          <p:cNvSpPr/>
          <p:nvPr/>
        </p:nvSpPr>
        <p:spPr>
          <a:xfrm>
            <a:off x="3771900" y="1293019"/>
            <a:ext cx="57150" cy="1034058"/>
          </a:xfrm>
          <a:prstGeom prst="rect">
            <a:avLst/>
          </a:prstGeom>
          <a:solidFill>
            <a:srgbClr val="999999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3986213" y="1685032"/>
            <a:ext cx="68580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貯金のみ</a:t>
            </a:r>
            <a:endParaRPr lang="en-US" sz="1193" dirty="0"/>
          </a:p>
        </p:txBody>
      </p:sp>
      <p:sp>
        <p:nvSpPr>
          <p:cNvPr id="17" name="Text 14"/>
          <p:cNvSpPr/>
          <p:nvPr/>
        </p:nvSpPr>
        <p:spPr>
          <a:xfrm>
            <a:off x="6890956" y="1507331"/>
            <a:ext cx="1467231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1100"/>
              </a:lnSpc>
              <a:buNone/>
            </a:pPr>
            <a:r>
              <a:rPr lang="en-US" sz="834" dirty="0">
                <a:solidFill>
                  <a:srgbClr val="666666"/>
                </a:solidFill>
              </a:rPr>
              <a:t>毎月の積立額</a:t>
            </a:r>
            <a:endParaRPr lang="en-US" sz="834" dirty="0"/>
          </a:p>
        </p:txBody>
      </p:sp>
      <p:sp>
        <p:nvSpPr>
          <p:cNvPr id="18" name="Text 15"/>
          <p:cNvSpPr/>
          <p:nvPr/>
        </p:nvSpPr>
        <p:spPr>
          <a:xfrm>
            <a:off x="6890956" y="1634133"/>
            <a:ext cx="1295781" cy="54471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3200"/>
              </a:lnSpc>
              <a:buNone/>
            </a:pPr>
            <a:r>
              <a:rPr lang="en-US" sz="2862" b="1" dirty="0">
                <a:solidFill>
                  <a:srgbClr val="1A2B4C"/>
                </a:solidFill>
              </a:rPr>
              <a:t>55,500</a:t>
            </a:r>
            <a:endParaRPr lang="en-US" sz="2862" dirty="0"/>
          </a:p>
        </p:txBody>
      </p:sp>
      <p:sp>
        <p:nvSpPr>
          <p:cNvPr id="19" name="Text 16"/>
          <p:cNvSpPr/>
          <p:nvPr/>
        </p:nvSpPr>
        <p:spPr>
          <a:xfrm>
            <a:off x="8186738" y="1878806"/>
            <a:ext cx="17145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0000"/>
                </a:solidFill>
              </a:rPr>
              <a:t>円</a:t>
            </a:r>
            <a:endParaRPr lang="en-US" sz="1193" dirty="0"/>
          </a:p>
        </p:txBody>
      </p:sp>
      <p:pic>
        <p:nvPicPr>
          <p:cNvPr id="2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833" y="2437805"/>
            <a:ext cx="160734" cy="214313"/>
          </a:xfrm>
          <a:prstGeom prst="rect">
            <a:avLst/>
          </a:prstGeom>
        </p:spPr>
      </p:pic>
      <p:sp>
        <p:nvSpPr>
          <p:cNvPr id="21" name="Shape 17"/>
          <p:cNvSpPr/>
          <p:nvPr/>
        </p:nvSpPr>
        <p:spPr>
          <a:xfrm>
            <a:off x="3771900" y="2761059"/>
            <a:ext cx="4800600" cy="1034058"/>
          </a:xfrm>
          <a:prstGeom prst="rect">
            <a:avLst/>
          </a:prstGeom>
          <a:solidFill>
            <a:srgbClr val="F0FCF7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2" name="Shape 18"/>
          <p:cNvSpPr/>
          <p:nvPr/>
        </p:nvSpPr>
        <p:spPr>
          <a:xfrm>
            <a:off x="3771900" y="2761059"/>
            <a:ext cx="57150" cy="1034058"/>
          </a:xfrm>
          <a:prstGeom prst="rect">
            <a:avLst/>
          </a:prstGeom>
          <a:solidFill>
            <a:srgbClr val="00A8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3" name="Shape 19"/>
          <p:cNvSpPr/>
          <p:nvPr/>
        </p:nvSpPr>
        <p:spPr>
          <a:xfrm>
            <a:off x="7514332" y="2618184"/>
            <a:ext cx="1201043" cy="332184"/>
          </a:xfrm>
          <a:prstGeom prst="rect">
            <a:avLst/>
          </a:prstGeom>
          <a:solidFill>
            <a:srgbClr val="00A8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4" name="Text 20"/>
          <p:cNvSpPr/>
          <p:nvPr/>
        </p:nvSpPr>
        <p:spPr>
          <a:xfrm>
            <a:off x="7514332" y="2618184"/>
            <a:ext cx="1201043" cy="332184"/>
          </a:xfrm>
          <a:prstGeom prst="rect">
            <a:avLst/>
          </a:prstGeom>
          <a:noFill/>
          <a:ln/>
        </p:spPr>
        <p:txBody>
          <a:bodyPr wrap="square" lIns="170053" tIns="85090" rIns="170053" bIns="8509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月約2万円 軽減!</a:t>
            </a:r>
            <a:endParaRPr lang="en-US" sz="885" dirty="0"/>
          </a:p>
        </p:txBody>
      </p:sp>
      <p:sp>
        <p:nvSpPr>
          <p:cNvPr id="25" name="Text 21"/>
          <p:cNvSpPr/>
          <p:nvPr/>
        </p:nvSpPr>
        <p:spPr>
          <a:xfrm>
            <a:off x="3986213" y="3153073"/>
            <a:ext cx="982935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運用効率 3%</a:t>
            </a:r>
            <a:endParaRPr lang="en-US" sz="1193" dirty="0"/>
          </a:p>
        </p:txBody>
      </p:sp>
      <p:sp>
        <p:nvSpPr>
          <p:cNvPr id="26" name="Text 22"/>
          <p:cNvSpPr/>
          <p:nvPr/>
        </p:nvSpPr>
        <p:spPr>
          <a:xfrm>
            <a:off x="6890956" y="2975372"/>
            <a:ext cx="1467231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1100"/>
              </a:lnSpc>
              <a:buNone/>
            </a:pPr>
            <a:r>
              <a:rPr lang="en-US" sz="834" dirty="0">
                <a:solidFill>
                  <a:srgbClr val="666666"/>
                </a:solidFill>
              </a:rPr>
              <a:t>毎月の積立額</a:t>
            </a:r>
            <a:endParaRPr lang="en-US" sz="834" dirty="0"/>
          </a:p>
        </p:txBody>
      </p:sp>
      <p:sp>
        <p:nvSpPr>
          <p:cNvPr id="27" name="Text 23"/>
          <p:cNvSpPr/>
          <p:nvPr/>
        </p:nvSpPr>
        <p:spPr>
          <a:xfrm>
            <a:off x="6890956" y="3102173"/>
            <a:ext cx="1295781" cy="54471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3200"/>
              </a:lnSpc>
              <a:buNone/>
            </a:pPr>
            <a:r>
              <a:rPr lang="en-US" sz="2862" b="1" dirty="0">
                <a:solidFill>
                  <a:srgbClr val="00A86B"/>
                </a:solidFill>
              </a:rPr>
              <a:t>36,000</a:t>
            </a:r>
            <a:endParaRPr lang="en-US" sz="2862" dirty="0"/>
          </a:p>
        </p:txBody>
      </p:sp>
      <p:sp>
        <p:nvSpPr>
          <p:cNvPr id="28" name="Text 24"/>
          <p:cNvSpPr/>
          <p:nvPr/>
        </p:nvSpPr>
        <p:spPr>
          <a:xfrm>
            <a:off x="8186738" y="3346847"/>
            <a:ext cx="17145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A86B"/>
                </a:solidFill>
              </a:rPr>
              <a:t>円</a:t>
            </a:r>
            <a:endParaRPr lang="en-US" sz="1193" dirty="0"/>
          </a:p>
        </p:txBody>
      </p:sp>
      <p:sp>
        <p:nvSpPr>
          <p:cNvPr id="29" name="Shape 25"/>
          <p:cNvSpPr/>
          <p:nvPr/>
        </p:nvSpPr>
        <p:spPr>
          <a:xfrm>
            <a:off x="3771900" y="4698718"/>
            <a:ext cx="4800600" cy="512564"/>
          </a:xfrm>
          <a:prstGeom prst="rect">
            <a:avLst/>
          </a:prstGeom>
          <a:solidFill>
            <a:srgbClr val="E6F4F1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0" name="Shape 26"/>
          <p:cNvSpPr/>
          <p:nvPr/>
        </p:nvSpPr>
        <p:spPr>
          <a:xfrm>
            <a:off x="3771900" y="4698718"/>
            <a:ext cx="35719" cy="512564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3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4775" y="4854987"/>
            <a:ext cx="150019" cy="200025"/>
          </a:xfrm>
          <a:prstGeom prst="rect">
            <a:avLst/>
          </a:prstGeom>
        </p:spPr>
      </p:pic>
      <p:sp>
        <p:nvSpPr>
          <p:cNvPr id="32" name="Text 27"/>
          <p:cNvSpPr/>
          <p:nvPr/>
        </p:nvSpPr>
        <p:spPr>
          <a:xfrm>
            <a:off x="4171950" y="4841593"/>
            <a:ext cx="3119698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2B4C"/>
                </a:solidFill>
              </a:rPr>
              <a:t>早ければ早いほど、月額負担は下がります。</a:t>
            </a:r>
            <a:endParaRPr lang="en-US" sz="10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592931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1"/>
          <p:cNvSpPr/>
          <p:nvPr/>
        </p:nvSpPr>
        <p:spPr>
          <a:xfrm>
            <a:off x="571500" y="1007269"/>
            <a:ext cx="8001000" cy="14288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0010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1A2B4C"/>
                </a:solidFill>
              </a:rPr>
              <a:t>ケーススタディ（共働き家庭の例）</a:t>
            </a:r>
            <a:endParaRPr lang="en-US" sz="2121" dirty="0"/>
          </a:p>
        </p:txBody>
      </p:sp>
      <p:sp>
        <p:nvSpPr>
          <p:cNvPr id="6" name="Shape 3"/>
          <p:cNvSpPr/>
          <p:nvPr/>
        </p:nvSpPr>
        <p:spPr>
          <a:xfrm>
            <a:off x="571500" y="1178719"/>
            <a:ext cx="2800350" cy="1714500"/>
          </a:xfrm>
          <a:prstGeom prst="rect">
            <a:avLst/>
          </a:prstGeom>
          <a:solidFill>
            <a:srgbClr val="E0E5E9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Shape 4"/>
          <p:cNvSpPr/>
          <p:nvPr/>
        </p:nvSpPr>
        <p:spPr>
          <a:xfrm>
            <a:off x="571500" y="1178719"/>
            <a:ext cx="2800350" cy="28575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" name="Text 5"/>
          <p:cNvSpPr/>
          <p:nvPr/>
        </p:nvSpPr>
        <p:spPr>
          <a:xfrm>
            <a:off x="714375" y="1321594"/>
            <a:ext cx="251460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kern="0" spc="1" dirty="0">
                <a:solidFill>
                  <a:srgbClr val="666666"/>
                </a:solidFill>
              </a:rPr>
              <a:t>Profile</a:t>
            </a:r>
            <a:endParaRPr lang="en-US" sz="885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1623417"/>
            <a:ext cx="357188" cy="28575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14375" y="2014538"/>
            <a:ext cx="2514600" cy="7072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090" b="1" dirty="0">
                <a:solidFill>
                  <a:srgbClr val="1A2B4C"/>
                </a:solidFill>
              </a:rPr>
              <a:t>夫 35歳
 妻 34歳
 子ども 3歳</a:t>
            </a:r>
            <a:endParaRPr lang="en-US" sz="1090" dirty="0"/>
          </a:p>
        </p:txBody>
      </p:sp>
      <p:sp>
        <p:nvSpPr>
          <p:cNvPr id="11" name="Shape 7"/>
          <p:cNvSpPr/>
          <p:nvPr/>
        </p:nvSpPr>
        <p:spPr>
          <a:xfrm>
            <a:off x="571500" y="2993231"/>
            <a:ext cx="2800350" cy="1721644"/>
          </a:xfrm>
          <a:prstGeom prst="rect">
            <a:avLst/>
          </a:prstGeom>
          <a:solidFill>
            <a:srgbClr val="E0E5E9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8"/>
          <p:cNvSpPr/>
          <p:nvPr/>
        </p:nvSpPr>
        <p:spPr>
          <a:xfrm>
            <a:off x="571500" y="2993231"/>
            <a:ext cx="2800350" cy="28575"/>
          </a:xfrm>
          <a:prstGeom prst="rect">
            <a:avLst/>
          </a:prstGeom>
          <a:solidFill>
            <a:srgbClr val="D9534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3" name="Text 9"/>
          <p:cNvSpPr/>
          <p:nvPr/>
        </p:nvSpPr>
        <p:spPr>
          <a:xfrm>
            <a:off x="700088" y="3121819"/>
            <a:ext cx="254317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kern="0" spc="1" dirty="0">
                <a:solidFill>
                  <a:srgbClr val="D9534F"/>
                </a:solidFill>
              </a:rPr>
              <a:t>Current Issues</a:t>
            </a:r>
            <a:endParaRPr lang="en-US" sz="885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8" y="3439716"/>
            <a:ext cx="142875" cy="142875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950119" y="3403997"/>
            <a:ext cx="1143000" cy="4143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幼児教育が始まり
習い事費用が増加</a:t>
            </a:r>
            <a:endParaRPr lang="en-US" sz="105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8" y="3939778"/>
            <a:ext cx="142875" cy="142875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950119" y="3904059"/>
            <a:ext cx="1143000" cy="4143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家計に余裕がなく
積立が後回しに</a:t>
            </a:r>
            <a:endParaRPr lang="en-US" sz="1050" dirty="0"/>
          </a:p>
        </p:txBody>
      </p:sp>
      <p:sp>
        <p:nvSpPr>
          <p:cNvPr id="18" name="Shape 12"/>
          <p:cNvSpPr/>
          <p:nvPr/>
        </p:nvSpPr>
        <p:spPr>
          <a:xfrm>
            <a:off x="3771900" y="1178719"/>
            <a:ext cx="4800600" cy="292358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9" name="Text 13"/>
          <p:cNvSpPr/>
          <p:nvPr/>
        </p:nvSpPr>
        <p:spPr>
          <a:xfrm>
            <a:off x="3971925" y="1378744"/>
            <a:ext cx="440055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kern="0" spc="1" dirty="0">
                <a:solidFill>
                  <a:srgbClr val="00A86B"/>
                </a:solidFill>
              </a:rPr>
              <a:t>Action Plan</a:t>
            </a:r>
            <a:endParaRPr lang="en-US" sz="885" dirty="0"/>
          </a:p>
        </p:txBody>
      </p:sp>
      <p:sp>
        <p:nvSpPr>
          <p:cNvPr id="20" name="Text 14"/>
          <p:cNvSpPr/>
          <p:nvPr/>
        </p:nvSpPr>
        <p:spPr>
          <a:xfrm>
            <a:off x="3971925" y="1837116"/>
            <a:ext cx="401892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00A86B">
                    <a:alpha val="30000"/>
                  </a:srgbClr>
                </a:solidFill>
              </a:rPr>
              <a:t>01</a:t>
            </a:r>
            <a:endParaRPr lang="en-US" sz="2436" dirty="0"/>
          </a:p>
        </p:txBody>
      </p:sp>
      <p:sp>
        <p:nvSpPr>
          <p:cNvPr id="21" name="Text 15"/>
          <p:cNvSpPr/>
          <p:nvPr/>
        </p:nvSpPr>
        <p:spPr>
          <a:xfrm>
            <a:off x="4588129" y="1771036"/>
            <a:ext cx="3784346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2B4C"/>
                </a:solidFill>
              </a:rPr>
              <a:t>児童手当を全額積立</a:t>
            </a:r>
            <a:endParaRPr lang="en-US" sz="1193" dirty="0"/>
          </a:p>
        </p:txBody>
      </p:sp>
      <p:sp>
        <p:nvSpPr>
          <p:cNvPr id="22" name="Text 16"/>
          <p:cNvSpPr/>
          <p:nvPr/>
        </p:nvSpPr>
        <p:spPr>
          <a:xfrm>
            <a:off x="4588129" y="2056786"/>
            <a:ext cx="3784346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666666"/>
                </a:solidFill>
              </a:rPr>
              <a:t>月1.5万円相当を確実に貯蓄へ回す</a:t>
            </a:r>
            <a:endParaRPr lang="en-US" sz="942" dirty="0"/>
          </a:p>
        </p:txBody>
      </p:sp>
      <p:sp>
        <p:nvSpPr>
          <p:cNvPr id="23" name="Text 17"/>
          <p:cNvSpPr/>
          <p:nvPr/>
        </p:nvSpPr>
        <p:spPr>
          <a:xfrm>
            <a:off x="3971925" y="2665177"/>
            <a:ext cx="401892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00A86B">
                    <a:alpha val="30000"/>
                  </a:srgbClr>
                </a:solidFill>
              </a:rPr>
              <a:t>02</a:t>
            </a:r>
            <a:endParaRPr lang="en-US" sz="2436" dirty="0"/>
          </a:p>
        </p:txBody>
      </p:sp>
      <p:sp>
        <p:nvSpPr>
          <p:cNvPr id="24" name="Text 18"/>
          <p:cNvSpPr/>
          <p:nvPr/>
        </p:nvSpPr>
        <p:spPr>
          <a:xfrm>
            <a:off x="4588129" y="2599097"/>
            <a:ext cx="3784346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2B4C"/>
                </a:solidFill>
              </a:rPr>
              <a:t>つみたてNISAで運用</a:t>
            </a:r>
            <a:endParaRPr lang="en-US" sz="1193" dirty="0"/>
          </a:p>
        </p:txBody>
      </p:sp>
      <p:sp>
        <p:nvSpPr>
          <p:cNvPr id="25" name="Text 19"/>
          <p:cNvSpPr/>
          <p:nvPr/>
        </p:nvSpPr>
        <p:spPr>
          <a:xfrm>
            <a:off x="4588129" y="2884847"/>
            <a:ext cx="3784346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666666"/>
                </a:solidFill>
              </a:rPr>
              <a:t>毎月10,000円ずつ長期投資を開始</a:t>
            </a:r>
            <a:endParaRPr lang="en-US" sz="942" dirty="0"/>
          </a:p>
        </p:txBody>
      </p:sp>
      <p:sp>
        <p:nvSpPr>
          <p:cNvPr id="26" name="Text 20"/>
          <p:cNvSpPr/>
          <p:nvPr/>
        </p:nvSpPr>
        <p:spPr>
          <a:xfrm>
            <a:off x="3971925" y="3493238"/>
            <a:ext cx="401892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00A86B">
                    <a:alpha val="30000"/>
                  </a:srgbClr>
                </a:solidFill>
              </a:rPr>
              <a:t>03</a:t>
            </a:r>
            <a:endParaRPr lang="en-US" sz="2436" dirty="0"/>
          </a:p>
        </p:txBody>
      </p:sp>
      <p:sp>
        <p:nvSpPr>
          <p:cNvPr id="27" name="Text 21"/>
          <p:cNvSpPr/>
          <p:nvPr/>
        </p:nvSpPr>
        <p:spPr>
          <a:xfrm>
            <a:off x="4588129" y="3427158"/>
            <a:ext cx="3784346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2B4C"/>
                </a:solidFill>
              </a:rPr>
              <a:t>「100万円の教育準備金」確保</a:t>
            </a:r>
            <a:endParaRPr lang="en-US" sz="1193" dirty="0"/>
          </a:p>
        </p:txBody>
      </p:sp>
      <p:sp>
        <p:nvSpPr>
          <p:cNvPr id="28" name="Text 22"/>
          <p:cNvSpPr/>
          <p:nvPr/>
        </p:nvSpPr>
        <p:spPr>
          <a:xfrm>
            <a:off x="4588129" y="3712908"/>
            <a:ext cx="3784346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666666"/>
                </a:solidFill>
              </a:rPr>
              <a:t>中学進学前までを目標に短期集中</a:t>
            </a:r>
            <a:endParaRPr lang="en-US" sz="942" dirty="0"/>
          </a:p>
        </p:txBody>
      </p:sp>
      <p:sp>
        <p:nvSpPr>
          <p:cNvPr id="29" name="Shape 23"/>
          <p:cNvSpPr/>
          <p:nvPr/>
        </p:nvSpPr>
        <p:spPr>
          <a:xfrm>
            <a:off x="3771900" y="4259461"/>
            <a:ext cx="4800600" cy="455414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30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3350" y="4380012"/>
            <a:ext cx="160734" cy="214313"/>
          </a:xfrm>
          <a:prstGeom prst="rect">
            <a:avLst/>
          </a:prstGeom>
        </p:spPr>
      </p:pic>
      <p:sp>
        <p:nvSpPr>
          <p:cNvPr id="31" name="Text 24"/>
          <p:cNvSpPr/>
          <p:nvPr/>
        </p:nvSpPr>
        <p:spPr>
          <a:xfrm>
            <a:off x="4246959" y="4373761"/>
            <a:ext cx="3597464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“将来のピーク”を理解すれば、今の行動が変わる。</a:t>
            </a:r>
            <a:endParaRPr lang="en-US" sz="10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604</Words>
  <Application>Microsoft Macintosh PowerPoint</Application>
  <PresentationFormat>画面に合わせる (16:9)</PresentationFormat>
  <Paragraphs>160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3" baseType="lpstr"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弘樹 齊藤</cp:lastModifiedBy>
  <cp:revision>2</cp:revision>
  <dcterms:created xsi:type="dcterms:W3CDTF">2025-12-04T06:13:44Z</dcterms:created>
  <dcterms:modified xsi:type="dcterms:W3CDTF">2025-12-04T06:14:58Z</dcterms:modified>
</cp:coreProperties>
</file>