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733323"/>
            <a:ext cx="4629150" cy="11315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3731" b="1" spc="-2" kern="0" dirty="0">
                <a:solidFill>
                  <a:srgbClr val="1A1A1A"/>
                </a:solidFill>
              </a:rPr>
              <a:t>家計に潜む</a:t>
            </a:r>
            <a:pPr algn="l" indent="0" marL="0">
              <a:lnSpc>
                <a:spcPts val="4500"/>
              </a:lnSpc>
              <a:buNone/>
            </a:pPr>
            <a:r>
              <a:rPr lang="en-US" sz="3731" b="1" spc="-2" kern="0" dirty="0">
                <a:solidFill>
                  <a:srgbClr val="1A1A1A"/>
                </a:solidFill>
              </a:rPr>
              <a:t>
</a:t>
            </a:r>
            <a:pPr algn="l" indent="0" marL="0">
              <a:lnSpc>
                <a:spcPts val="4500"/>
              </a:lnSpc>
              <a:buNone/>
            </a:pPr>
            <a:r>
              <a:rPr lang="en-US" sz="3731" b="1" spc="-2" kern="0" dirty="0">
                <a:solidFill>
                  <a:srgbClr val="FF4500"/>
                </a:solidFill>
              </a:rPr>
              <a:t>リスク</a:t>
            </a:r>
            <a:pPr algn="l" indent="0" marL="0">
              <a:lnSpc>
                <a:spcPts val="4500"/>
              </a:lnSpc>
              <a:buNone/>
            </a:pPr>
            <a:r>
              <a:rPr lang="en-US" sz="3731" b="1" spc="-2" kern="0" dirty="0">
                <a:solidFill>
                  <a:srgbClr val="1A1A1A"/>
                </a:solidFill>
              </a:rPr>
              <a:t>の正体</a:t>
            </a:r>
            <a:endParaRPr lang="en-US" sz="3731" dirty="0"/>
          </a:p>
        </p:txBody>
      </p:sp>
      <p:sp>
        <p:nvSpPr>
          <p:cNvPr id="4" name="Text 1"/>
          <p:cNvSpPr/>
          <p:nvPr/>
        </p:nvSpPr>
        <p:spPr>
          <a:xfrm>
            <a:off x="428625" y="2036332"/>
            <a:ext cx="4629150" cy="480027"/>
          </a:xfrm>
          <a:prstGeom prst="rect">
            <a:avLst/>
          </a:prstGeom>
          <a:noFill/>
          <a:ln/>
        </p:spPr>
        <p:txBody>
          <a:bodyPr wrap="square" lIns="170053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病気・失業・金利上昇…</a:t>
            </a:r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
</a:t>
            </a:r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ライフプランに影響を与える要因を学ぶ</a:t>
            </a:r>
            <a:endParaRPr lang="en-US" sz="1193" dirty="0"/>
          </a:p>
        </p:txBody>
      </p:sp>
      <p:sp>
        <p:nvSpPr>
          <p:cNvPr id="5" name="Shape 2"/>
          <p:cNvSpPr/>
          <p:nvPr/>
        </p:nvSpPr>
        <p:spPr>
          <a:xfrm>
            <a:off x="428625" y="2944983"/>
            <a:ext cx="4629150" cy="146516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3"/>
          <p:cNvSpPr/>
          <p:nvPr/>
        </p:nvSpPr>
        <p:spPr>
          <a:xfrm>
            <a:off x="428625" y="2944983"/>
            <a:ext cx="71438" cy="1465166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7" name="Text 4"/>
          <p:cNvSpPr/>
          <p:nvPr/>
        </p:nvSpPr>
        <p:spPr>
          <a:xfrm>
            <a:off x="642938" y="3159296"/>
            <a:ext cx="420052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spc="1" kern="0" dirty="0">
                <a:solidFill>
                  <a:srgbClr val="FF4500"/>
                </a:solidFill>
              </a:rPr>
              <a:t>Purpose</a:t>
            </a:r>
            <a:endParaRPr lang="en-US" sz="885" dirty="0"/>
          </a:p>
        </p:txBody>
      </p:sp>
      <p:sp>
        <p:nvSpPr>
          <p:cNvPr id="8" name="Text 5"/>
          <p:cNvSpPr/>
          <p:nvPr/>
        </p:nvSpPr>
        <p:spPr>
          <a:xfrm>
            <a:off x="642938" y="3441474"/>
            <a:ext cx="48332" cy="1799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FF4500"/>
                </a:solidFill>
              </a:rPr>
              <a:t>•</a:t>
            </a:r>
            <a:endParaRPr lang="en-US" sz="885" dirty="0"/>
          </a:p>
        </p:txBody>
      </p:sp>
      <p:sp>
        <p:nvSpPr>
          <p:cNvPr id="9" name="Text 6"/>
          <p:cNvSpPr/>
          <p:nvPr/>
        </p:nvSpPr>
        <p:spPr>
          <a:xfrm>
            <a:off x="785813" y="3443260"/>
            <a:ext cx="321083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1A1A1A"/>
                </a:solidFill>
              </a:rPr>
              <a:t>家計に影響を与える代表的なリスクを体系的に理解する</a:t>
            </a:r>
            <a:endParaRPr lang="en-US" sz="942" dirty="0"/>
          </a:p>
        </p:txBody>
      </p:sp>
      <p:sp>
        <p:nvSpPr>
          <p:cNvPr id="10" name="Text 7"/>
          <p:cNvSpPr/>
          <p:nvPr/>
        </p:nvSpPr>
        <p:spPr>
          <a:xfrm>
            <a:off x="642938" y="3692928"/>
            <a:ext cx="48332" cy="1799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FF4500"/>
                </a:solidFill>
              </a:rPr>
              <a:t>•</a:t>
            </a:r>
            <a:endParaRPr lang="en-US" sz="885" dirty="0"/>
          </a:p>
        </p:txBody>
      </p:sp>
      <p:sp>
        <p:nvSpPr>
          <p:cNvPr id="11" name="Text 8"/>
          <p:cNvSpPr/>
          <p:nvPr/>
        </p:nvSpPr>
        <p:spPr>
          <a:xfrm>
            <a:off x="785813" y="3694714"/>
            <a:ext cx="257177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1A1A1A"/>
                </a:solidFill>
              </a:rPr>
              <a:t>「なぜ備えが必要なのか」をデータから学ぶ</a:t>
            </a:r>
            <a:endParaRPr lang="en-US" sz="942" dirty="0"/>
          </a:p>
        </p:txBody>
      </p:sp>
      <p:sp>
        <p:nvSpPr>
          <p:cNvPr id="12" name="Text 9"/>
          <p:cNvSpPr/>
          <p:nvPr/>
        </p:nvSpPr>
        <p:spPr>
          <a:xfrm>
            <a:off x="642938" y="3944382"/>
            <a:ext cx="48332" cy="1799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FF4500"/>
                </a:solidFill>
              </a:rPr>
              <a:t>•</a:t>
            </a:r>
            <a:endParaRPr lang="en-US" sz="885" dirty="0"/>
          </a:p>
        </p:txBody>
      </p:sp>
      <p:sp>
        <p:nvSpPr>
          <p:cNvPr id="13" name="Text 10"/>
          <p:cNvSpPr/>
          <p:nvPr/>
        </p:nvSpPr>
        <p:spPr>
          <a:xfrm>
            <a:off x="785813" y="3946168"/>
            <a:ext cx="256789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1A1A1A"/>
                </a:solidFill>
              </a:rPr>
              <a:t>ライフプラン全体を考える視点を身につける</a:t>
            </a:r>
            <a:endParaRPr lang="en-US" sz="942" dirty="0"/>
          </a:p>
        </p:txBody>
      </p:sp>
      <p:sp>
        <p:nvSpPr>
          <p:cNvPr id="14" name="Shape 11"/>
          <p:cNvSpPr/>
          <p:nvPr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1A1A1A"/>
          </a:solidFill>
          <a:ln/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5486400" y="0"/>
            <a:ext cx="3657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28625"/>
            <a:ext cx="9144000" cy="6697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069777"/>
            <a:ext cx="9144000" cy="2857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1007269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まとめ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8519229" y="692944"/>
            <a:ext cx="19614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4500"/>
                </a:solidFill>
              </a:rPr>
              <a:t>10</a:t>
            </a:r>
            <a:endParaRPr lang="en-US" sz="1193" dirty="0"/>
          </a:p>
        </p:txBody>
      </p:sp>
      <p:sp>
        <p:nvSpPr>
          <p:cNvPr id="7" name="Text 4"/>
          <p:cNvSpPr/>
          <p:nvPr/>
        </p:nvSpPr>
        <p:spPr>
          <a:xfrm>
            <a:off x="428625" y="1312664"/>
            <a:ext cx="133359" cy="1982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4500"/>
                </a:solidFill>
              </a:rPr>
              <a:t></a:t>
            </a:r>
            <a:endParaRPr lang="en-US" sz="1193" dirty="0"/>
          </a:p>
        </p:txBody>
      </p:sp>
      <p:sp>
        <p:nvSpPr>
          <p:cNvPr id="8" name="Text 5"/>
          <p:cNvSpPr/>
          <p:nvPr/>
        </p:nvSpPr>
        <p:spPr>
          <a:xfrm>
            <a:off x="642938" y="1284089"/>
            <a:ext cx="4343400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1A1A1A"/>
                </a:solidFill>
              </a:rPr>
              <a:t>家計リスクは「誰にでも起こり得る」</a:t>
            </a:r>
            <a:endParaRPr lang="en-US" sz="1295" dirty="0"/>
          </a:p>
        </p:txBody>
      </p:sp>
      <p:sp>
        <p:nvSpPr>
          <p:cNvPr id="9" name="Text 6"/>
          <p:cNvSpPr/>
          <p:nvPr/>
        </p:nvSpPr>
        <p:spPr>
          <a:xfrm>
            <a:off x="642938" y="1591270"/>
            <a:ext cx="434340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自分だけは大丈夫という過信は禁物です。</a:t>
            </a:r>
            <a:endParaRPr lang="en-US" sz="942" dirty="0"/>
          </a:p>
        </p:txBody>
      </p:sp>
      <p:sp>
        <p:nvSpPr>
          <p:cNvPr id="10" name="Text 7"/>
          <p:cNvSpPr/>
          <p:nvPr/>
        </p:nvSpPr>
        <p:spPr>
          <a:xfrm>
            <a:off x="428625" y="1991320"/>
            <a:ext cx="133359" cy="1982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4500"/>
                </a:solidFill>
              </a:rPr>
              <a:t></a:t>
            </a:r>
            <a:endParaRPr lang="en-US" sz="1193" dirty="0"/>
          </a:p>
        </p:txBody>
      </p:sp>
      <p:sp>
        <p:nvSpPr>
          <p:cNvPr id="11" name="Text 8"/>
          <p:cNvSpPr/>
          <p:nvPr/>
        </p:nvSpPr>
        <p:spPr>
          <a:xfrm>
            <a:off x="642938" y="1962745"/>
            <a:ext cx="4343400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1A1A1A"/>
                </a:solidFill>
              </a:rPr>
              <a:t>5つの主な要因を理解する</a:t>
            </a:r>
            <a:endParaRPr lang="en-US" sz="1295" dirty="0"/>
          </a:p>
        </p:txBody>
      </p:sp>
      <p:sp>
        <p:nvSpPr>
          <p:cNvPr id="12" name="Text 9"/>
          <p:cNvSpPr/>
          <p:nvPr/>
        </p:nvSpPr>
        <p:spPr>
          <a:xfrm>
            <a:off x="642938" y="2269927"/>
            <a:ext cx="434340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病気、失業、金利、物価、長生きが家計を揺るがす主な要因です。</a:t>
            </a:r>
            <a:endParaRPr lang="en-US" sz="942" dirty="0"/>
          </a:p>
        </p:txBody>
      </p:sp>
      <p:sp>
        <p:nvSpPr>
          <p:cNvPr id="13" name="Text 10"/>
          <p:cNvSpPr/>
          <p:nvPr/>
        </p:nvSpPr>
        <p:spPr>
          <a:xfrm>
            <a:off x="428625" y="2669977"/>
            <a:ext cx="133359" cy="1982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4500"/>
                </a:solidFill>
              </a:rPr>
              <a:t></a:t>
            </a:r>
            <a:endParaRPr lang="en-US" sz="1193" dirty="0"/>
          </a:p>
        </p:txBody>
      </p:sp>
      <p:sp>
        <p:nvSpPr>
          <p:cNvPr id="14" name="Text 11"/>
          <p:cNvSpPr/>
          <p:nvPr/>
        </p:nvSpPr>
        <p:spPr>
          <a:xfrm>
            <a:off x="642938" y="2641402"/>
            <a:ext cx="4343400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1A1A1A"/>
                </a:solidFill>
              </a:rPr>
              <a:t>リスクは「重なって」発生する</a:t>
            </a:r>
            <a:endParaRPr lang="en-US" sz="1295" dirty="0"/>
          </a:p>
        </p:txBody>
      </p:sp>
      <p:sp>
        <p:nvSpPr>
          <p:cNvPr id="15" name="Text 12"/>
          <p:cNvSpPr/>
          <p:nvPr/>
        </p:nvSpPr>
        <p:spPr>
          <a:xfrm>
            <a:off x="642938" y="2948583"/>
            <a:ext cx="434340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複合的なリスク発生を想定した備えが必要です。</a:t>
            </a:r>
            <a:endParaRPr lang="en-US" sz="942" dirty="0"/>
          </a:p>
        </p:txBody>
      </p:sp>
      <p:sp>
        <p:nvSpPr>
          <p:cNvPr id="16" name="Shape 13"/>
          <p:cNvSpPr/>
          <p:nvPr/>
        </p:nvSpPr>
        <p:spPr>
          <a:xfrm>
            <a:off x="428625" y="3605808"/>
            <a:ext cx="4557713" cy="837214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7" name="Shape 14"/>
          <p:cNvSpPr/>
          <p:nvPr/>
        </p:nvSpPr>
        <p:spPr>
          <a:xfrm>
            <a:off x="428625" y="3605808"/>
            <a:ext cx="71438" cy="837214"/>
          </a:xfrm>
          <a:prstGeom prst="rect">
            <a:avLst/>
          </a:prstGeom>
          <a:solidFill>
            <a:srgbClr val="FF4500"/>
          </a:solidFill>
          <a:ln/>
        </p:spPr>
      </p:sp>
      <p:sp>
        <p:nvSpPr>
          <p:cNvPr id="18" name="Text 15"/>
          <p:cNvSpPr/>
          <p:nvPr/>
        </p:nvSpPr>
        <p:spPr>
          <a:xfrm>
            <a:off x="607219" y="3784402"/>
            <a:ext cx="4200525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リスクを早めに整理し、備えることが</a:t>
            </a:r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
</a:t>
            </a:r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 ライフプランの基本です。</a:t>
            </a:r>
            <a:endParaRPr lang="en-US" sz="1193" dirty="0"/>
          </a:p>
        </p:txBody>
      </p:sp>
      <p:sp>
        <p:nvSpPr>
          <p:cNvPr id="19" name="Shape 16"/>
          <p:cNvSpPr/>
          <p:nvPr/>
        </p:nvSpPr>
        <p:spPr>
          <a:xfrm>
            <a:off x="5400675" y="1284089"/>
            <a:ext cx="3314700" cy="2500313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2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675" y="1284089"/>
            <a:ext cx="3314700" cy="2500313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5400675" y="4421981"/>
            <a:ext cx="3314700" cy="1268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666666"/>
                </a:solidFill>
              </a:rPr>
              <a:t>主な引用元一覧</a:t>
            </a:r>
            <a:endParaRPr lang="en-US" sz="584" dirty="0"/>
          </a:p>
        </p:txBody>
      </p:sp>
      <p:sp>
        <p:nvSpPr>
          <p:cNvPr id="22" name="Text 18"/>
          <p:cNvSpPr/>
          <p:nvPr/>
        </p:nvSpPr>
        <p:spPr>
          <a:xfrm>
            <a:off x="5400675" y="4584502"/>
            <a:ext cx="1639491" cy="1268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666666"/>
                </a:solidFill>
              </a:rPr>
              <a:t>・金融庁「金融リテラシー教材」他</a:t>
            </a:r>
            <a:endParaRPr lang="en-US" sz="621" dirty="0"/>
          </a:p>
        </p:txBody>
      </p:sp>
      <p:sp>
        <p:nvSpPr>
          <p:cNvPr id="23" name="Text 19"/>
          <p:cNvSpPr/>
          <p:nvPr/>
        </p:nvSpPr>
        <p:spPr>
          <a:xfrm>
            <a:off x="7075884" y="4584502"/>
            <a:ext cx="1639491" cy="1268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666666"/>
                </a:solidFill>
              </a:rPr>
              <a:t>・厚生労働省「医療費の動向」他</a:t>
            </a:r>
            <a:endParaRPr lang="en-US" sz="621" dirty="0"/>
          </a:p>
        </p:txBody>
      </p:sp>
      <p:sp>
        <p:nvSpPr>
          <p:cNvPr id="24" name="Text 20"/>
          <p:cNvSpPr/>
          <p:nvPr/>
        </p:nvSpPr>
        <p:spPr>
          <a:xfrm>
            <a:off x="5400675" y="4747022"/>
            <a:ext cx="1639491" cy="2536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666666"/>
                </a:solidFill>
              </a:rPr>
              <a:t>・総務省統計局「労働力調査」他</a:t>
            </a:r>
            <a:endParaRPr lang="en-US" sz="621" dirty="0"/>
          </a:p>
        </p:txBody>
      </p:sp>
      <p:sp>
        <p:nvSpPr>
          <p:cNvPr id="25" name="Text 21"/>
          <p:cNvSpPr/>
          <p:nvPr/>
        </p:nvSpPr>
        <p:spPr>
          <a:xfrm>
            <a:off x="7075884" y="4747022"/>
            <a:ext cx="1639491" cy="2536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666666"/>
                </a:solidFill>
              </a:rPr>
              <a:t>・日本銀行「金利の仕組みと家計への影響」他</a:t>
            </a:r>
            <a:endParaRPr lang="en-US" sz="62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28625"/>
            <a:ext cx="9144000" cy="6697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069777"/>
            <a:ext cx="9144000" cy="2857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5036344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家計リスクは「想定外」で起こる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8519229" y="692944"/>
            <a:ext cx="19614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4500"/>
                </a:solidFill>
              </a:rPr>
              <a:t>02</a:t>
            </a:r>
            <a:endParaRPr lang="en-US" sz="1193" dirty="0"/>
          </a:p>
        </p:txBody>
      </p:sp>
      <p:sp>
        <p:nvSpPr>
          <p:cNvPr id="7" name="Text 4"/>
          <p:cNvSpPr/>
          <p:nvPr/>
        </p:nvSpPr>
        <p:spPr>
          <a:xfrm>
            <a:off x="428625" y="1426964"/>
            <a:ext cx="3929063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4500"/>
                </a:solidFill>
              </a:rPr>
              <a:t>SUDDEN &amp; SIMULTANEOUS</a:t>
            </a:r>
            <a:endParaRPr lang="en-US" sz="1397" dirty="0"/>
          </a:p>
        </p:txBody>
      </p:sp>
      <p:sp>
        <p:nvSpPr>
          <p:cNvPr id="8" name="Text 5"/>
          <p:cNvSpPr/>
          <p:nvPr/>
        </p:nvSpPr>
        <p:spPr>
          <a:xfrm>
            <a:off x="428625" y="1771650"/>
            <a:ext cx="3929063" cy="7543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家計のリスクは、突然・同時に発生することが多いのが特徴です。予期せぬタイミングで複数の問題が重なることがあります。</a:t>
            </a:r>
            <a:endParaRPr lang="en-US" sz="1159" dirty="0"/>
          </a:p>
        </p:txBody>
      </p:sp>
      <p:sp>
        <p:nvSpPr>
          <p:cNvPr id="9" name="Text 6"/>
          <p:cNvSpPr/>
          <p:nvPr/>
        </p:nvSpPr>
        <p:spPr>
          <a:xfrm>
            <a:off x="428625" y="2811763"/>
            <a:ext cx="3929063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4500"/>
                </a:solidFill>
              </a:rPr>
              <a:t>DOUBLE IMPACT</a:t>
            </a:r>
            <a:endParaRPr lang="en-US" sz="1397" dirty="0"/>
          </a:p>
        </p:txBody>
      </p:sp>
      <p:sp>
        <p:nvSpPr>
          <p:cNvPr id="10" name="Text 7"/>
          <p:cNvSpPr/>
          <p:nvPr/>
        </p:nvSpPr>
        <p:spPr>
          <a:xfrm>
            <a:off x="428625" y="3156449"/>
            <a:ext cx="3929063" cy="7543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収入減少と支出増加が重なると、家計は急激に不安定になります。貯蓄の取り崩しだけでは対応しきれない場合もあります。</a:t>
            </a:r>
            <a:endParaRPr lang="en-US" sz="1159" dirty="0"/>
          </a:p>
        </p:txBody>
      </p:sp>
      <p:sp>
        <p:nvSpPr>
          <p:cNvPr id="11" name="Text 8"/>
          <p:cNvSpPr/>
          <p:nvPr/>
        </p:nvSpPr>
        <p:spPr>
          <a:xfrm>
            <a:off x="428625" y="4196562"/>
            <a:ext cx="3929063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4500"/>
                </a:solidFill>
              </a:rPr>
              <a:t>DELAYED RESPONSE</a:t>
            </a:r>
            <a:endParaRPr lang="en-US" sz="1397" dirty="0"/>
          </a:p>
        </p:txBody>
      </p:sp>
      <p:sp>
        <p:nvSpPr>
          <p:cNvPr id="12" name="Text 9"/>
          <p:cNvSpPr/>
          <p:nvPr/>
        </p:nvSpPr>
        <p:spPr>
          <a:xfrm>
            <a:off x="428625" y="4541248"/>
            <a:ext cx="3929063" cy="7543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多くの人が「起きてから考える」ため、対応が遅れやすい傾向にあります。事前の準備が被害を最小限に抑える鍵となります。</a:t>
            </a:r>
            <a:endParaRPr lang="en-US" sz="1159" dirty="0"/>
          </a:p>
        </p:txBody>
      </p:sp>
      <p:sp>
        <p:nvSpPr>
          <p:cNvPr id="13" name="Shape 10"/>
          <p:cNvSpPr/>
          <p:nvPr/>
        </p:nvSpPr>
        <p:spPr>
          <a:xfrm>
            <a:off x="4786313" y="1426964"/>
            <a:ext cx="3929063" cy="4154398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3" y="2407304"/>
            <a:ext cx="3929063" cy="2193717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566963" y="4784527"/>
            <a:ext cx="3148412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引用元：金融庁「ライフプランとリスク管理（金融リテラシー教材）」</a:t>
            </a:r>
            <a:endParaRPr lang="en-US" sz="72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28625"/>
            <a:ext cx="9144000" cy="6697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069777"/>
            <a:ext cx="9144000" cy="2857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4690318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家計に影響を与える主なリスク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8519229" y="692944"/>
            <a:ext cx="19614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4500"/>
                </a:solidFill>
              </a:rPr>
              <a:t>03</a:t>
            </a:r>
            <a:endParaRPr lang="en-US" sz="1193" dirty="0"/>
          </a:p>
        </p:txBody>
      </p:sp>
      <p:sp>
        <p:nvSpPr>
          <p:cNvPr id="7" name="Shape 4"/>
          <p:cNvSpPr/>
          <p:nvPr/>
        </p:nvSpPr>
        <p:spPr>
          <a:xfrm>
            <a:off x="428625" y="1355527"/>
            <a:ext cx="4557713" cy="48756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Shape 5"/>
          <p:cNvSpPr/>
          <p:nvPr/>
        </p:nvSpPr>
        <p:spPr>
          <a:xfrm>
            <a:off x="428625" y="1355527"/>
            <a:ext cx="57150" cy="487561"/>
          </a:xfrm>
          <a:prstGeom prst="rect">
            <a:avLst/>
          </a:prstGeom>
          <a:solidFill>
            <a:srgbClr val="FF4500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98" y="1501973"/>
            <a:ext cx="225028" cy="20002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107281" y="1474291"/>
            <a:ext cx="1771566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病気・ケガ</a:t>
            </a:r>
            <a:pPr algn="l" indent="0" marL="0">
              <a:lnSpc>
                <a:spcPts val="16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Medical Expenses</a:t>
            </a:r>
            <a:endParaRPr lang="en-US" sz="1193" dirty="0"/>
          </a:p>
        </p:txBody>
      </p:sp>
      <p:sp>
        <p:nvSpPr>
          <p:cNvPr id="11" name="Shape 7"/>
          <p:cNvSpPr/>
          <p:nvPr/>
        </p:nvSpPr>
        <p:spPr>
          <a:xfrm>
            <a:off x="428625" y="2126605"/>
            <a:ext cx="4557713" cy="48756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2" name="Shape 8"/>
          <p:cNvSpPr/>
          <p:nvPr/>
        </p:nvSpPr>
        <p:spPr>
          <a:xfrm>
            <a:off x="428625" y="2126605"/>
            <a:ext cx="57150" cy="487561"/>
          </a:xfrm>
          <a:prstGeom prst="rect">
            <a:avLst/>
          </a:prstGeom>
          <a:solidFill>
            <a:srgbClr val="1A1A1A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73052"/>
            <a:ext cx="200025" cy="20002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107281" y="2245370"/>
            <a:ext cx="1837981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失業・収入減少</a:t>
            </a:r>
            <a:pPr algn="l" indent="0" marL="0">
              <a:lnSpc>
                <a:spcPts val="16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Income Loss</a:t>
            </a:r>
            <a:endParaRPr lang="en-US" sz="1193" dirty="0"/>
          </a:p>
        </p:txBody>
      </p:sp>
      <p:sp>
        <p:nvSpPr>
          <p:cNvPr id="15" name="Shape 10"/>
          <p:cNvSpPr/>
          <p:nvPr/>
        </p:nvSpPr>
        <p:spPr>
          <a:xfrm>
            <a:off x="428625" y="2897684"/>
            <a:ext cx="4557713" cy="48756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6" name="Shape 11"/>
          <p:cNvSpPr/>
          <p:nvPr/>
        </p:nvSpPr>
        <p:spPr>
          <a:xfrm>
            <a:off x="428625" y="2897684"/>
            <a:ext cx="57150" cy="487561"/>
          </a:xfrm>
          <a:prstGeom prst="rect">
            <a:avLst/>
          </a:prstGeom>
          <a:solidFill>
            <a:srgbClr val="FF4500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03" y="3044130"/>
            <a:ext cx="150019" cy="20002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107281" y="3016448"/>
            <a:ext cx="1717821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金利上昇</a:t>
            </a:r>
            <a:pPr algn="l" indent="0" marL="0">
              <a:lnSpc>
                <a:spcPts val="16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Interest Rate Hike</a:t>
            </a:r>
            <a:endParaRPr lang="en-US" sz="1193" dirty="0"/>
          </a:p>
        </p:txBody>
      </p:sp>
      <p:sp>
        <p:nvSpPr>
          <p:cNvPr id="19" name="Shape 13"/>
          <p:cNvSpPr/>
          <p:nvPr/>
        </p:nvSpPr>
        <p:spPr>
          <a:xfrm>
            <a:off x="428625" y="3668762"/>
            <a:ext cx="4557713" cy="48756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0" name="Shape 14"/>
          <p:cNvSpPr/>
          <p:nvPr/>
        </p:nvSpPr>
        <p:spPr>
          <a:xfrm>
            <a:off x="428625" y="3668762"/>
            <a:ext cx="57150" cy="487561"/>
          </a:xfrm>
          <a:prstGeom prst="rect">
            <a:avLst/>
          </a:prstGeom>
          <a:solidFill>
            <a:srgbClr val="1A1A1A"/>
          </a:solidFill>
          <a:ln/>
        </p:spPr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815209"/>
            <a:ext cx="200025" cy="200025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1107281" y="3787527"/>
            <a:ext cx="2233678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物価上昇（インフレ）</a:t>
            </a:r>
            <a:pPr algn="l" indent="0" marL="0">
              <a:lnSpc>
                <a:spcPts val="16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Inflation</a:t>
            </a:r>
            <a:endParaRPr lang="en-US" sz="1193" dirty="0"/>
          </a:p>
        </p:txBody>
      </p:sp>
      <p:sp>
        <p:nvSpPr>
          <p:cNvPr id="23" name="Shape 16"/>
          <p:cNvSpPr/>
          <p:nvPr/>
        </p:nvSpPr>
        <p:spPr>
          <a:xfrm>
            <a:off x="428625" y="4439841"/>
            <a:ext cx="4557713" cy="48756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4" name="Shape 17"/>
          <p:cNvSpPr/>
          <p:nvPr/>
        </p:nvSpPr>
        <p:spPr>
          <a:xfrm>
            <a:off x="428625" y="4439841"/>
            <a:ext cx="57150" cy="487561"/>
          </a:xfrm>
          <a:prstGeom prst="rect">
            <a:avLst/>
          </a:prstGeom>
          <a:solidFill>
            <a:srgbClr val="FF4500"/>
          </a:solidFill>
          <a:ln/>
        </p:spPr>
      </p:sp>
      <p:pic>
        <p:nvPicPr>
          <p:cNvPr id="2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803" y="4586288"/>
            <a:ext cx="150019" cy="200025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1107281" y="4558605"/>
            <a:ext cx="2722745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長生き（老後資金不足）</a:t>
            </a:r>
            <a:pPr algn="l" indent="0" marL="0">
              <a:lnSpc>
                <a:spcPts val="16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Longevity Risk</a:t>
            </a:r>
            <a:endParaRPr lang="en-US" sz="1193" dirty="0"/>
          </a:p>
        </p:txBody>
      </p:sp>
      <p:sp>
        <p:nvSpPr>
          <p:cNvPr id="27" name="Shape 19"/>
          <p:cNvSpPr/>
          <p:nvPr/>
        </p:nvSpPr>
        <p:spPr>
          <a:xfrm>
            <a:off x="5400675" y="1451967"/>
            <a:ext cx="3314700" cy="2500313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2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0675" y="1451967"/>
            <a:ext cx="3314700" cy="2500313"/>
          </a:xfrm>
          <a:prstGeom prst="rect">
            <a:avLst/>
          </a:prstGeom>
        </p:spPr>
      </p:pic>
      <p:sp>
        <p:nvSpPr>
          <p:cNvPr id="29" name="Shape 20"/>
          <p:cNvSpPr/>
          <p:nvPr/>
        </p:nvSpPr>
        <p:spPr>
          <a:xfrm>
            <a:off x="5400675" y="4166592"/>
            <a:ext cx="3314700" cy="664369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30" name="Text 21"/>
          <p:cNvSpPr/>
          <p:nvPr/>
        </p:nvSpPr>
        <p:spPr>
          <a:xfrm>
            <a:off x="5400675" y="4166592"/>
            <a:ext cx="3314700" cy="664369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これらは単独ではなく、</a:t>
            </a:r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
</a:t>
            </a:r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重なって発生する可能性があります</a:t>
            </a:r>
            <a:endParaRPr lang="en-US" sz="885" dirty="0"/>
          </a:p>
        </p:txBody>
      </p:sp>
      <p:sp>
        <p:nvSpPr>
          <p:cNvPr id="31" name="Text 22"/>
          <p:cNvSpPr/>
          <p:nvPr/>
        </p:nvSpPr>
        <p:spPr>
          <a:xfrm>
            <a:off x="6343455" y="4784527"/>
            <a:ext cx="2371920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引用元：金融庁「人生100年時代における資産形成」</a:t>
            </a:r>
            <a:endParaRPr lang="en-US" sz="7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28625"/>
            <a:ext cx="9144000" cy="6697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069777"/>
            <a:ext cx="9144000" cy="2857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4148817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病気・ケガによる家計リスク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8519229" y="692944"/>
            <a:ext cx="19614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4500"/>
                </a:solidFill>
              </a:rPr>
              <a:t>04</a:t>
            </a:r>
            <a:endParaRPr lang="en-US" sz="1193" dirty="0"/>
          </a:p>
        </p:txBody>
      </p:sp>
      <p:sp>
        <p:nvSpPr>
          <p:cNvPr id="7" name="Text 4"/>
          <p:cNvSpPr/>
          <p:nvPr/>
        </p:nvSpPr>
        <p:spPr>
          <a:xfrm>
            <a:off x="428625" y="1355527"/>
            <a:ext cx="3729038" cy="840088"/>
          </a:xfrm>
          <a:prstGeom prst="rect">
            <a:avLst/>
          </a:prstGeom>
          <a:noFill/>
          <a:ln/>
        </p:spPr>
        <p:txBody>
          <a:bodyPr wrap="square" lIns="127508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家計に与える影響は</a:t>
            </a:r>
            <a:pPr algn="l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
</a:t>
            </a:r>
            <a:pPr algn="l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「支出増」と「収入減」の</a:t>
            </a:r>
            <a:pPr algn="l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
</a:t>
            </a:r>
            <a:pPr algn="l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ダブルパンチ</a:t>
            </a:r>
            <a:endParaRPr lang="en-US" sz="1397" dirty="0"/>
          </a:p>
        </p:txBody>
      </p:sp>
      <p:sp>
        <p:nvSpPr>
          <p:cNvPr id="8" name="Shape 5"/>
          <p:cNvSpPr/>
          <p:nvPr/>
        </p:nvSpPr>
        <p:spPr>
          <a:xfrm>
            <a:off x="428625" y="2409927"/>
            <a:ext cx="3729038" cy="661495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597451"/>
            <a:ext cx="171450" cy="2286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000125" y="2554588"/>
            <a:ext cx="14287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医療費の自己負担増加</a:t>
            </a:r>
            <a:endParaRPr lang="en-US" sz="987" dirty="0"/>
          </a:p>
        </p:txBody>
      </p:sp>
      <p:sp>
        <p:nvSpPr>
          <p:cNvPr id="11" name="Text 7"/>
          <p:cNvSpPr/>
          <p:nvPr/>
        </p:nvSpPr>
        <p:spPr>
          <a:xfrm>
            <a:off x="1000125" y="2788546"/>
            <a:ext cx="1428750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683" b="1" dirty="0">
                <a:solidFill>
                  <a:srgbClr val="666666"/>
                </a:solidFill>
              </a:rPr>
              <a:t>高額療養費制度でも負担は発生</a:t>
            </a:r>
            <a:endParaRPr lang="en-US" sz="683" dirty="0"/>
          </a:p>
        </p:txBody>
      </p:sp>
      <p:sp>
        <p:nvSpPr>
          <p:cNvPr id="12" name="Shape 8"/>
          <p:cNvSpPr/>
          <p:nvPr/>
        </p:nvSpPr>
        <p:spPr>
          <a:xfrm>
            <a:off x="428625" y="3250016"/>
            <a:ext cx="3729038" cy="661495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" y="3437539"/>
            <a:ext cx="200025" cy="2286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000125" y="3394677"/>
            <a:ext cx="157162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働けない期間の収入減少</a:t>
            </a:r>
            <a:endParaRPr lang="en-US" sz="987" dirty="0"/>
          </a:p>
        </p:txBody>
      </p:sp>
      <p:sp>
        <p:nvSpPr>
          <p:cNvPr id="15" name="Text 10"/>
          <p:cNvSpPr/>
          <p:nvPr/>
        </p:nvSpPr>
        <p:spPr>
          <a:xfrm>
            <a:off x="1000125" y="3628634"/>
            <a:ext cx="1571625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683" b="1" dirty="0">
                <a:solidFill>
                  <a:srgbClr val="666666"/>
                </a:solidFill>
              </a:rPr>
              <a:t>有給休暇や傷病手当金の限界</a:t>
            </a:r>
            <a:endParaRPr lang="en-US" sz="683" dirty="0"/>
          </a:p>
        </p:txBody>
      </p:sp>
      <p:sp>
        <p:nvSpPr>
          <p:cNvPr id="16" name="Shape 11"/>
          <p:cNvSpPr/>
          <p:nvPr/>
        </p:nvSpPr>
        <p:spPr>
          <a:xfrm>
            <a:off x="428625" y="4090104"/>
            <a:ext cx="3729038" cy="661495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4277627"/>
            <a:ext cx="228600" cy="22860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000125" y="4234765"/>
            <a:ext cx="171023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長期療養による生活費不足</a:t>
            </a:r>
            <a:endParaRPr lang="en-US" sz="987" dirty="0"/>
          </a:p>
        </p:txBody>
      </p:sp>
      <p:sp>
        <p:nvSpPr>
          <p:cNvPr id="19" name="Text 13"/>
          <p:cNvSpPr/>
          <p:nvPr/>
        </p:nvSpPr>
        <p:spPr>
          <a:xfrm>
            <a:off x="1000125" y="4468723"/>
            <a:ext cx="1710230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683" b="1" dirty="0">
                <a:solidFill>
                  <a:srgbClr val="666666"/>
                </a:solidFill>
              </a:rPr>
              <a:t>貯蓄の取り崩しが加速</a:t>
            </a:r>
            <a:endParaRPr lang="en-US" sz="683" dirty="0"/>
          </a:p>
        </p:txBody>
      </p:sp>
      <p:sp>
        <p:nvSpPr>
          <p:cNvPr id="20" name="Shape 14"/>
          <p:cNvSpPr/>
          <p:nvPr/>
        </p:nvSpPr>
        <p:spPr>
          <a:xfrm>
            <a:off x="4572000" y="1355527"/>
            <a:ext cx="4143375" cy="357466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1" name="Shape 15"/>
          <p:cNvSpPr/>
          <p:nvPr/>
        </p:nvSpPr>
        <p:spPr>
          <a:xfrm>
            <a:off x="4572000" y="1355527"/>
            <a:ext cx="4143375" cy="5715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22" name="Text 16"/>
          <p:cNvSpPr/>
          <p:nvPr/>
        </p:nvSpPr>
        <p:spPr>
          <a:xfrm>
            <a:off x="4857750" y="1874844"/>
            <a:ext cx="3571875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日本人の生涯医療費（推計）</a:t>
            </a:r>
            <a:endParaRPr lang="en-US" sz="1193" dirty="0"/>
          </a:p>
        </p:txBody>
      </p:sp>
      <p:pic>
        <p:nvPicPr>
          <p:cNvPr id="2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2267750"/>
            <a:ext cx="3571875" cy="2143125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6165056" y="4784527"/>
            <a:ext cx="2550319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引用元：厚生労働省「医療費の動向（生涯医療費推計）」</a:t>
            </a:r>
            <a:endParaRPr lang="en-US" sz="7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28625"/>
            <a:ext cx="9144000" cy="6697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069777"/>
            <a:ext cx="9144000" cy="2857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3487601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失業・収入減少のリスク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8519229" y="692944"/>
            <a:ext cx="19614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4500"/>
                </a:solidFill>
              </a:rPr>
              <a:t>05</a:t>
            </a:r>
            <a:endParaRPr lang="en-US" sz="1193" dirty="0"/>
          </a:p>
        </p:txBody>
      </p:sp>
      <p:sp>
        <p:nvSpPr>
          <p:cNvPr id="7" name="Text 4"/>
          <p:cNvSpPr/>
          <p:nvPr/>
        </p:nvSpPr>
        <p:spPr>
          <a:xfrm>
            <a:off x="428625" y="1355527"/>
            <a:ext cx="3929063" cy="332184"/>
          </a:xfrm>
          <a:prstGeom prst="rect">
            <a:avLst/>
          </a:prstGeom>
          <a:noFill/>
          <a:ln/>
        </p:spPr>
        <p:txBody>
          <a:bodyPr wrap="none" lIns="127508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1A1A1A"/>
                </a:solidFill>
              </a:rPr>
              <a:t>失業は誰にでも起こり得る</a:t>
            </a:r>
            <a:endParaRPr lang="en-US" sz="1602" dirty="0"/>
          </a:p>
        </p:txBody>
      </p:sp>
      <p:sp>
        <p:nvSpPr>
          <p:cNvPr id="8" name="Text 5"/>
          <p:cNvSpPr/>
          <p:nvPr/>
        </p:nvSpPr>
        <p:spPr>
          <a:xfrm>
            <a:off x="428625" y="1830586"/>
            <a:ext cx="3929063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景気変動、企業の業績悪化、あるいは自身の病気など、失業</a:t>
            </a:r>
            <a:pPr algn="l" indent="0" marL="0">
              <a:lnSpc>
                <a:spcPts val="20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の原因は多岐にわたります。</a:t>
            </a:r>
            <a:pPr algn="l" indent="0" marL="0">
              <a:lnSpc>
                <a:spcPts val="20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
</a:t>
            </a:r>
            <a:pPr algn="l" indent="0" marL="0">
              <a:lnSpc>
                <a:spcPts val="20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 「正社員だから安心」とは言い切れず、誰にでも起こり得る</a:t>
            </a:r>
            <a:pPr algn="l" indent="0" marL="0">
              <a:lnSpc>
                <a:spcPts val="20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リスクとして認識する必要があります。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428625" y="3564731"/>
            <a:ext cx="3929063" cy="136267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0" name="Text 7"/>
          <p:cNvSpPr/>
          <p:nvPr/>
        </p:nvSpPr>
        <p:spPr>
          <a:xfrm>
            <a:off x="642938" y="3779044"/>
            <a:ext cx="3500438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>
                    <a:alpha val="80000"/>
                  </a:srgbClr>
                </a:solidFill>
              </a:rPr>
              <a:t>失業時の収入</a:t>
            </a:r>
            <a:endParaRPr lang="en-US" sz="885" dirty="0"/>
          </a:p>
        </p:txBody>
      </p:sp>
      <p:sp>
        <p:nvSpPr>
          <p:cNvPr id="11" name="Text 8"/>
          <p:cNvSpPr/>
          <p:nvPr/>
        </p:nvSpPr>
        <p:spPr>
          <a:xfrm>
            <a:off x="642938" y="4039791"/>
            <a:ext cx="3500438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294" b="1" dirty="0">
                <a:solidFill>
                  <a:srgbClr val="FF4500"/>
                </a:solidFill>
              </a:rPr>
              <a:t>原則ゼロ</a:t>
            </a:r>
            <a:endParaRPr lang="en-US" sz="3294" dirty="0"/>
          </a:p>
        </p:txBody>
      </p:sp>
      <p:sp>
        <p:nvSpPr>
          <p:cNvPr id="12" name="Text 9"/>
          <p:cNvSpPr/>
          <p:nvPr/>
        </p:nvSpPr>
        <p:spPr>
          <a:xfrm>
            <a:off x="642938" y="4568428"/>
            <a:ext cx="3500438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FFFFFF">
                    <a:alpha val="60000"/>
                  </a:srgbClr>
                </a:solidFill>
              </a:rPr>
              <a:t>※雇用保険の給付には条件や期間の制限があります</a:t>
            </a:r>
            <a:endParaRPr lang="en-US" sz="727" dirty="0"/>
          </a:p>
        </p:txBody>
      </p:sp>
      <p:sp>
        <p:nvSpPr>
          <p:cNvPr id="13" name="Text 10"/>
          <p:cNvSpPr/>
          <p:nvPr/>
        </p:nvSpPr>
        <p:spPr>
          <a:xfrm>
            <a:off x="4786313" y="1553766"/>
            <a:ext cx="2719927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完全失業率</a:t>
            </a:r>
            <a:endParaRPr lang="en-US" sz="1193" dirty="0"/>
          </a:p>
        </p:txBody>
      </p:sp>
      <p:sp>
        <p:nvSpPr>
          <p:cNvPr id="14" name="Text 11"/>
          <p:cNvSpPr/>
          <p:nvPr/>
        </p:nvSpPr>
        <p:spPr>
          <a:xfrm>
            <a:off x="7506240" y="1355527"/>
            <a:ext cx="1209135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1A1A"/>
                </a:solidFill>
              </a:rPr>
              <a:t>2〜3</a:t>
            </a:r>
            <a:pPr algn="l" indent="0" marL="0">
              <a:lnSpc>
                <a:spcPts val="32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％前後</a:t>
            </a:r>
            <a:endParaRPr lang="en-US" sz="2436" dirty="0"/>
          </a:p>
        </p:txBody>
      </p:sp>
      <p:sp>
        <p:nvSpPr>
          <p:cNvPr id="15" name="Shape 12"/>
          <p:cNvSpPr/>
          <p:nvPr/>
        </p:nvSpPr>
        <p:spPr>
          <a:xfrm>
            <a:off x="4786313" y="2260997"/>
            <a:ext cx="3929063" cy="2666405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1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3" y="2260997"/>
            <a:ext cx="3929063" cy="2666405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5364956" y="4784527"/>
            <a:ext cx="3350419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引用元：総務省統計局「労働力調査」、厚生労働省「雇用保険制度の概要」</a:t>
            </a:r>
            <a:endParaRPr lang="en-US" sz="7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28625"/>
            <a:ext cx="9144000" cy="6697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069777"/>
            <a:ext cx="9144000" cy="2857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4354562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金利上昇が家計に与える影響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8519229" y="692944"/>
            <a:ext cx="19614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4500"/>
                </a:solidFill>
              </a:rPr>
              <a:t>06</a:t>
            </a:r>
            <a:endParaRPr lang="en-US" sz="1193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1485900"/>
            <a:ext cx="192881" cy="1714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14400" y="1426964"/>
            <a:ext cx="2190285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住宅ローン返済額の増加</a:t>
            </a:r>
            <a:endParaRPr lang="en-US" sz="1397" dirty="0"/>
          </a:p>
        </p:txBody>
      </p:sp>
      <p:sp>
        <p:nvSpPr>
          <p:cNvPr id="9" name="Text 5"/>
          <p:cNvSpPr/>
          <p:nvPr/>
        </p:nvSpPr>
        <p:spPr>
          <a:xfrm>
            <a:off x="614363" y="1787723"/>
            <a:ext cx="374332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555555"/>
                </a:solidFill>
              </a:rPr>
              <a:t>毎月の返済額が増え、家計の固定費を圧迫します。特に残高が多い初期段階での影響は甚大です。</a:t>
            </a:r>
            <a:endParaRPr lang="en-US" sz="10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" y="2561034"/>
            <a:ext cx="192881" cy="17145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14400" y="2502098"/>
            <a:ext cx="1990260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その他のローン負担増</a:t>
            </a:r>
            <a:endParaRPr lang="en-US" sz="1397" dirty="0"/>
          </a:p>
        </p:txBody>
      </p:sp>
      <p:sp>
        <p:nvSpPr>
          <p:cNvPr id="12" name="Text 7"/>
          <p:cNvSpPr/>
          <p:nvPr/>
        </p:nvSpPr>
        <p:spPr>
          <a:xfrm>
            <a:off x="614363" y="2862858"/>
            <a:ext cx="374332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555555"/>
                </a:solidFill>
              </a:rPr>
              <a:t>カードローンや教育ローンなど、変動金利型の借入全体の利息負担が増加します。</a:t>
            </a:r>
            <a:endParaRPr lang="en-US" sz="105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" y="3636169"/>
            <a:ext cx="171450" cy="17145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892969" y="3577233"/>
            <a:ext cx="1800225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変動金利型への影響</a:t>
            </a:r>
            <a:endParaRPr lang="en-US" sz="1397" dirty="0"/>
          </a:p>
        </p:txBody>
      </p:sp>
      <p:sp>
        <p:nvSpPr>
          <p:cNvPr id="15" name="Text 9"/>
          <p:cNvSpPr/>
          <p:nvPr/>
        </p:nvSpPr>
        <p:spPr>
          <a:xfrm>
            <a:off x="614363" y="3937992"/>
            <a:ext cx="374332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555555"/>
                </a:solidFill>
              </a:rPr>
              <a:t>市場金利の上昇がダイレクトに反映されるため、固定金利型に比べてリスクが高くなります。</a:t>
            </a:r>
            <a:endParaRPr lang="en-US" sz="1050" dirty="0"/>
          </a:p>
        </p:txBody>
      </p:sp>
      <p:sp>
        <p:nvSpPr>
          <p:cNvPr id="16" name="Shape 10"/>
          <p:cNvSpPr/>
          <p:nvPr/>
        </p:nvSpPr>
        <p:spPr>
          <a:xfrm>
            <a:off x="4786313" y="1426964"/>
            <a:ext cx="3929063" cy="3225403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7" name="Text 11"/>
          <p:cNvSpPr/>
          <p:nvPr/>
        </p:nvSpPr>
        <p:spPr>
          <a:xfrm>
            <a:off x="5143500" y="1877020"/>
            <a:ext cx="321468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spc="2" kern="0" dirty="0">
                <a:solidFill>
                  <a:srgbClr val="FF4500"/>
                </a:solidFill>
              </a:rPr>
              <a:t>Impact Simulation</a:t>
            </a:r>
            <a:endParaRPr lang="en-US" sz="885" dirty="0"/>
          </a:p>
        </p:txBody>
      </p:sp>
      <p:sp>
        <p:nvSpPr>
          <p:cNvPr id="18" name="Text 12"/>
          <p:cNvSpPr/>
          <p:nvPr/>
        </p:nvSpPr>
        <p:spPr>
          <a:xfrm>
            <a:off x="5143500" y="2266355"/>
            <a:ext cx="3214688" cy="341114"/>
          </a:xfrm>
          <a:prstGeom prst="rect">
            <a:avLst/>
          </a:prstGeom>
          <a:noFill/>
          <a:ln/>
        </p:spPr>
        <p:txBody>
          <a:bodyPr wrap="square" lIns="0" tIns="0" rIns="0" bIns="127508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159" dirty="0">
                <a:solidFill>
                  <a:srgbClr val="FFFFFF"/>
                </a:solidFill>
              </a:rPr>
              <a:t>借入 3,000万円 / 35年返済</a:t>
            </a:r>
            <a:endParaRPr lang="en-US" sz="1159" dirty="0"/>
          </a:p>
        </p:txBody>
      </p:sp>
      <p:sp>
        <p:nvSpPr>
          <p:cNvPr id="19" name="Text 13"/>
          <p:cNvSpPr/>
          <p:nvPr/>
        </p:nvSpPr>
        <p:spPr>
          <a:xfrm>
            <a:off x="5143500" y="2714625"/>
            <a:ext cx="3214688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金利が </a:t>
            </a:r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4500"/>
                </a:solidFill>
              </a:rPr>
              <a:t>1%</a:t>
            </a:r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 上昇すると...</a:t>
            </a:r>
            <a:endParaRPr lang="en-US" sz="1397" dirty="0"/>
          </a:p>
        </p:txBody>
      </p:sp>
      <p:sp>
        <p:nvSpPr>
          <p:cNvPr id="20" name="Text 14"/>
          <p:cNvSpPr/>
          <p:nvPr/>
        </p:nvSpPr>
        <p:spPr>
          <a:xfrm>
            <a:off x="5143500" y="3230761"/>
            <a:ext cx="7143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総返済額は</a:t>
            </a:r>
            <a:endParaRPr lang="en-US" sz="1050" dirty="0"/>
          </a:p>
        </p:txBody>
      </p:sp>
      <p:sp>
        <p:nvSpPr>
          <p:cNvPr id="21" name="Text 15"/>
          <p:cNvSpPr/>
          <p:nvPr/>
        </p:nvSpPr>
        <p:spPr>
          <a:xfrm>
            <a:off x="5143500" y="3496866"/>
            <a:ext cx="3214688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4500"/>
                </a:solidFill>
              </a:rPr>
              <a:t>+数百万円</a:t>
            </a:r>
            <a:endParaRPr lang="en-US" sz="2436" dirty="0"/>
          </a:p>
        </p:txBody>
      </p:sp>
      <p:sp>
        <p:nvSpPr>
          <p:cNvPr id="22" name="Text 16"/>
          <p:cNvSpPr/>
          <p:nvPr/>
        </p:nvSpPr>
        <p:spPr>
          <a:xfrm>
            <a:off x="5143500" y="4007644"/>
            <a:ext cx="12858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増加する場合がある</a:t>
            </a:r>
            <a:endParaRPr lang="en-US" sz="1050" dirty="0"/>
          </a:p>
        </p:txBody>
      </p:sp>
      <p:sp>
        <p:nvSpPr>
          <p:cNvPr id="23" name="Text 17"/>
          <p:cNvSpPr/>
          <p:nvPr/>
        </p:nvSpPr>
        <p:spPr>
          <a:xfrm>
            <a:off x="4469839" y="4784527"/>
            <a:ext cx="4245536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引用元：日本銀行「金利の仕組みと家計への影響」、金融庁「住宅ローン利用者向け注意喚起」</a:t>
            </a:r>
            <a:endParaRPr lang="en-US" sz="72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28625"/>
            <a:ext cx="9144000" cy="6697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069777"/>
            <a:ext cx="9144000" cy="2857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4690318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インフレ（物価上昇）のリスク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8519229" y="692944"/>
            <a:ext cx="19614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4500"/>
                </a:solidFill>
              </a:rPr>
              <a:t>07</a:t>
            </a:r>
            <a:endParaRPr lang="en-US" sz="1193" dirty="0"/>
          </a:p>
        </p:txBody>
      </p:sp>
      <p:sp>
        <p:nvSpPr>
          <p:cNvPr id="7" name="Text 4"/>
          <p:cNvSpPr/>
          <p:nvPr/>
        </p:nvSpPr>
        <p:spPr>
          <a:xfrm>
            <a:off x="664369" y="1775780"/>
            <a:ext cx="362188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4500"/>
                </a:solidFill>
              </a:rPr>
              <a:t>WHAT IS INFLATION?</a:t>
            </a:r>
            <a:endParaRPr lang="en-US" sz="1193" dirty="0"/>
          </a:p>
        </p:txBody>
      </p:sp>
      <p:sp>
        <p:nvSpPr>
          <p:cNvPr id="8" name="Text 5"/>
          <p:cNvSpPr/>
          <p:nvPr/>
        </p:nvSpPr>
        <p:spPr>
          <a:xfrm>
            <a:off x="664369" y="2081175"/>
            <a:ext cx="3621881" cy="6400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02" b="1" dirty="0">
                <a:solidFill>
                  <a:srgbClr val="1A1A1A"/>
                </a:solidFill>
              </a:rPr>
              <a:t>物価が上昇し、</a:t>
            </a:r>
            <a:pPr algn="l" indent="0" marL="0">
              <a:lnSpc>
                <a:spcPts val="2500"/>
              </a:lnSpc>
              <a:buNone/>
            </a:pPr>
            <a:r>
              <a:rPr lang="en-US" sz="1602" b="1" dirty="0">
                <a:solidFill>
                  <a:srgbClr val="1A1A1A"/>
                </a:solidFill>
              </a:rPr>
              <a:t>
</a:t>
            </a:r>
            <a:pPr algn="l" indent="0" marL="0">
              <a:lnSpc>
                <a:spcPts val="2500"/>
              </a:lnSpc>
              <a:buNone/>
            </a:pPr>
            <a:r>
              <a:rPr lang="en-US" sz="1602" b="1" dirty="0">
                <a:solidFill>
                  <a:srgbClr val="1A1A1A"/>
                </a:solidFill>
              </a:rPr>
              <a:t>お金の価値が下がること</a:t>
            </a:r>
            <a:endParaRPr lang="en-US" sz="1602" dirty="0"/>
          </a:p>
        </p:txBody>
      </p:sp>
      <p:sp>
        <p:nvSpPr>
          <p:cNvPr id="9" name="Shape 6"/>
          <p:cNvSpPr/>
          <p:nvPr/>
        </p:nvSpPr>
        <p:spPr>
          <a:xfrm>
            <a:off x="428625" y="3006961"/>
            <a:ext cx="285750" cy="285750"/>
          </a:xfrm>
          <a:prstGeom prst="ellipse">
            <a:avLst/>
          </a:prstGeom>
          <a:solidFill>
            <a:srgbClr val="1A1A1A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70" y="3085542"/>
            <a:ext cx="144661" cy="12858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21531" y="3036429"/>
            <a:ext cx="125732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159" dirty="0">
                <a:solidFill>
                  <a:srgbClr val="1A1A1A"/>
                </a:solidFill>
              </a:rPr>
              <a:t>生活費が上昇する</a:t>
            </a:r>
            <a:endParaRPr lang="en-US" sz="1159" dirty="0"/>
          </a:p>
        </p:txBody>
      </p:sp>
      <p:sp>
        <p:nvSpPr>
          <p:cNvPr id="12" name="Shape 8"/>
          <p:cNvSpPr/>
          <p:nvPr/>
        </p:nvSpPr>
        <p:spPr>
          <a:xfrm>
            <a:off x="428625" y="3435586"/>
            <a:ext cx="285750" cy="285750"/>
          </a:xfrm>
          <a:prstGeom prst="ellipse">
            <a:avLst/>
          </a:prstGeom>
          <a:solidFill>
            <a:srgbClr val="1A1A1A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70" y="3514167"/>
            <a:ext cx="144661" cy="12858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21531" y="3465054"/>
            <a:ext cx="2253714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159" dirty="0">
                <a:solidFill>
                  <a:srgbClr val="1A1A1A"/>
                </a:solidFill>
              </a:rPr>
              <a:t>現金・預金の実質価値が低下する</a:t>
            </a:r>
            <a:endParaRPr lang="en-US" sz="1159" dirty="0"/>
          </a:p>
        </p:txBody>
      </p:sp>
      <p:sp>
        <p:nvSpPr>
          <p:cNvPr id="15" name="Shape 10"/>
          <p:cNvSpPr/>
          <p:nvPr/>
        </p:nvSpPr>
        <p:spPr>
          <a:xfrm>
            <a:off x="428625" y="3864211"/>
            <a:ext cx="285750" cy="285750"/>
          </a:xfrm>
          <a:prstGeom prst="ellipse">
            <a:avLst/>
          </a:prstGeom>
          <a:solidFill>
            <a:srgbClr val="1A1A1A"/>
          </a:solidFill>
          <a:ln/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70" y="3942792"/>
            <a:ext cx="144661" cy="128588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21531" y="3893679"/>
            <a:ext cx="235746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159" dirty="0">
                <a:solidFill>
                  <a:srgbClr val="1A1A1A"/>
                </a:solidFill>
              </a:rPr>
              <a:t>老後資金の不足リスクが拡大する</a:t>
            </a:r>
            <a:endParaRPr lang="en-US" sz="1159" dirty="0"/>
          </a:p>
        </p:txBody>
      </p:sp>
      <p:sp>
        <p:nvSpPr>
          <p:cNvPr id="18" name="Shape 12"/>
          <p:cNvSpPr/>
          <p:nvPr/>
        </p:nvSpPr>
        <p:spPr>
          <a:xfrm>
            <a:off x="4857750" y="1426964"/>
            <a:ext cx="3857625" cy="321468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9" name="Text 13"/>
          <p:cNvSpPr/>
          <p:nvPr/>
        </p:nvSpPr>
        <p:spPr>
          <a:xfrm>
            <a:off x="5143500" y="1723430"/>
            <a:ext cx="328612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666666"/>
                </a:solidFill>
              </a:rPr>
              <a:t>インフレ率2％が10年続いた場合</a:t>
            </a:r>
            <a:endParaRPr lang="en-US" sz="987" dirty="0"/>
          </a:p>
        </p:txBody>
      </p:sp>
      <p:sp>
        <p:nvSpPr>
          <p:cNvPr id="20" name="Text 14"/>
          <p:cNvSpPr/>
          <p:nvPr/>
        </p:nvSpPr>
        <p:spPr>
          <a:xfrm>
            <a:off x="5143500" y="2144911"/>
            <a:ext cx="257203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現在</a:t>
            </a:r>
            <a:endParaRPr lang="en-US" sz="885" dirty="0"/>
          </a:p>
        </p:txBody>
      </p:sp>
      <p:sp>
        <p:nvSpPr>
          <p:cNvPr id="21" name="Text 15"/>
          <p:cNvSpPr/>
          <p:nvPr/>
        </p:nvSpPr>
        <p:spPr>
          <a:xfrm>
            <a:off x="7951775" y="2144911"/>
            <a:ext cx="477850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100万円</a:t>
            </a:r>
            <a:endParaRPr lang="en-US" sz="885" dirty="0"/>
          </a:p>
        </p:txBody>
      </p:sp>
      <p:sp>
        <p:nvSpPr>
          <p:cNvPr id="22" name="Shape 16"/>
          <p:cNvSpPr/>
          <p:nvPr/>
        </p:nvSpPr>
        <p:spPr>
          <a:xfrm>
            <a:off x="5143500" y="2391370"/>
            <a:ext cx="3286125" cy="285750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23" name="Shape 17"/>
          <p:cNvSpPr/>
          <p:nvPr/>
        </p:nvSpPr>
        <p:spPr>
          <a:xfrm>
            <a:off x="5143500" y="2391370"/>
            <a:ext cx="3286125" cy="28575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24" name="Text 18"/>
          <p:cNvSpPr/>
          <p:nvPr/>
        </p:nvSpPr>
        <p:spPr>
          <a:xfrm>
            <a:off x="5143500" y="2391370"/>
            <a:ext cx="3286125" cy="285750"/>
          </a:xfrm>
          <a:prstGeom prst="rect">
            <a:avLst/>
          </a:prstGeom>
          <a:noFill/>
          <a:ln/>
        </p:spPr>
        <p:txBody>
          <a:bodyPr wrap="square" lIns="0" tIns="0" rIns="127508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100%</a:t>
            </a:r>
            <a:endParaRPr lang="en-US" sz="784" dirty="0"/>
          </a:p>
        </p:txBody>
      </p:sp>
      <p:sp>
        <p:nvSpPr>
          <p:cNvPr id="25" name="Text 19"/>
          <p:cNvSpPr/>
          <p:nvPr/>
        </p:nvSpPr>
        <p:spPr>
          <a:xfrm>
            <a:off x="5143500" y="2855714"/>
            <a:ext cx="404292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10年後</a:t>
            </a:r>
            <a:endParaRPr lang="en-US" sz="885" dirty="0"/>
          </a:p>
        </p:txBody>
      </p:sp>
      <p:sp>
        <p:nvSpPr>
          <p:cNvPr id="26" name="Text 20"/>
          <p:cNvSpPr/>
          <p:nvPr/>
        </p:nvSpPr>
        <p:spPr>
          <a:xfrm>
            <a:off x="7896746" y="2855714"/>
            <a:ext cx="532879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4500"/>
                </a:solidFill>
              </a:rPr>
              <a:t>約82万円</a:t>
            </a:r>
            <a:endParaRPr lang="en-US" sz="885" dirty="0"/>
          </a:p>
        </p:txBody>
      </p:sp>
      <p:sp>
        <p:nvSpPr>
          <p:cNvPr id="27" name="Shape 21"/>
          <p:cNvSpPr/>
          <p:nvPr/>
        </p:nvSpPr>
        <p:spPr>
          <a:xfrm>
            <a:off x="5143500" y="3102173"/>
            <a:ext cx="3286125" cy="285750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28" name="Shape 22"/>
          <p:cNvSpPr/>
          <p:nvPr/>
        </p:nvSpPr>
        <p:spPr>
          <a:xfrm>
            <a:off x="5143500" y="3102173"/>
            <a:ext cx="2694617" cy="285750"/>
          </a:xfrm>
          <a:prstGeom prst="rect">
            <a:avLst/>
          </a:prstGeom>
          <a:solidFill>
            <a:srgbClr val="FF4500"/>
          </a:solidFill>
          <a:ln/>
        </p:spPr>
      </p:sp>
      <p:sp>
        <p:nvSpPr>
          <p:cNvPr id="29" name="Text 23"/>
          <p:cNvSpPr/>
          <p:nvPr/>
        </p:nvSpPr>
        <p:spPr>
          <a:xfrm>
            <a:off x="5143500" y="3102173"/>
            <a:ext cx="2694617" cy="285750"/>
          </a:xfrm>
          <a:prstGeom prst="rect">
            <a:avLst/>
          </a:prstGeom>
          <a:noFill/>
          <a:ln/>
        </p:spPr>
        <p:txBody>
          <a:bodyPr wrap="square" lIns="0" tIns="0" rIns="127508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82%</a:t>
            </a:r>
            <a:endParaRPr lang="en-US" sz="784" dirty="0"/>
          </a:p>
        </p:txBody>
      </p:sp>
      <p:sp>
        <p:nvSpPr>
          <p:cNvPr id="30" name="Text 24"/>
          <p:cNvSpPr/>
          <p:nvPr/>
        </p:nvSpPr>
        <p:spPr>
          <a:xfrm>
            <a:off x="5143500" y="3709392"/>
            <a:ext cx="3286125" cy="3500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実質価値は約</a:t>
            </a:r>
            <a:pPr algn="ctr" indent="0" marL="0">
              <a:lnSpc>
                <a:spcPts val="1600"/>
              </a:lnSpc>
              <a:buNone/>
            </a:pPr>
            <a:r>
              <a:rPr lang="en-US" sz="1808" b="1" dirty="0">
                <a:solidFill>
                  <a:srgbClr val="FF4500"/>
                </a:solidFill>
              </a:rPr>
              <a:t>18%</a:t>
            </a:r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低下</a:t>
            </a:r>
            <a:endParaRPr lang="en-US" sz="1193" dirty="0"/>
          </a:p>
        </p:txBody>
      </p:sp>
      <p:sp>
        <p:nvSpPr>
          <p:cNvPr id="31" name="Text 25"/>
          <p:cNvSpPr/>
          <p:nvPr/>
        </p:nvSpPr>
        <p:spPr>
          <a:xfrm>
            <a:off x="5164931" y="4784527"/>
            <a:ext cx="3550444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引用元：総務省統計局「消費者物価指数」、日本銀行「物価安定と実質購買力」</a:t>
            </a:r>
            <a:endParaRPr lang="en-US" sz="7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28625"/>
            <a:ext cx="9144000" cy="6697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069777"/>
            <a:ext cx="9144000" cy="2857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4700588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長生きリスク（老後資金不足）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8519229" y="692944"/>
            <a:ext cx="19614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4500"/>
                </a:solidFill>
              </a:rPr>
              <a:t>08</a:t>
            </a:r>
            <a:endParaRPr lang="en-US" sz="1193" dirty="0"/>
          </a:p>
        </p:txBody>
      </p:sp>
      <p:sp>
        <p:nvSpPr>
          <p:cNvPr id="7" name="Text 4"/>
          <p:cNvSpPr/>
          <p:nvPr/>
        </p:nvSpPr>
        <p:spPr>
          <a:xfrm>
            <a:off x="428625" y="1284089"/>
            <a:ext cx="4806293" cy="5600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長生きは喜ばしい一方で、</a:t>
            </a:r>
            <a:pPr algn="l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
</a:t>
            </a:r>
            <a:pPr algn="l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FF4500"/>
                </a:solidFill>
              </a:rPr>
              <a:t>「支えが必要な期間」</a:t>
            </a:r>
            <a:pPr algn="l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の資金不足リスクになる</a:t>
            </a:r>
            <a:endParaRPr lang="en-US" sz="1397" dirty="0"/>
          </a:p>
        </p:txBody>
      </p:sp>
      <p:sp>
        <p:nvSpPr>
          <p:cNvPr id="8" name="Text 5"/>
          <p:cNvSpPr/>
          <p:nvPr/>
        </p:nvSpPr>
        <p:spPr>
          <a:xfrm>
            <a:off x="428625" y="2058460"/>
            <a:ext cx="4806293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平均寿命と健康寿命の差（約10年）</a:t>
            </a:r>
            <a:endParaRPr lang="en-US" sz="885" dirty="0"/>
          </a:p>
        </p:txBody>
      </p:sp>
      <p:sp>
        <p:nvSpPr>
          <p:cNvPr id="9" name="Text 6"/>
          <p:cNvSpPr/>
          <p:nvPr/>
        </p:nvSpPr>
        <p:spPr>
          <a:xfrm>
            <a:off x="592931" y="2319207"/>
            <a:ext cx="400050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1A1A1A"/>
                </a:solidFill>
              </a:rPr>
              <a:t>健康寿命</a:t>
            </a:r>
            <a:endParaRPr lang="en-US" sz="727" dirty="0"/>
          </a:p>
        </p:txBody>
      </p:sp>
      <p:sp>
        <p:nvSpPr>
          <p:cNvPr id="10" name="Text 7"/>
          <p:cNvSpPr/>
          <p:nvPr/>
        </p:nvSpPr>
        <p:spPr>
          <a:xfrm>
            <a:off x="1300163" y="2319207"/>
            <a:ext cx="800100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1A1A1A"/>
                </a:solidFill>
              </a:rPr>
              <a:t>支えが必要な期間</a:t>
            </a:r>
            <a:endParaRPr lang="en-US" sz="727" dirty="0"/>
          </a:p>
        </p:txBody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571024"/>
            <a:ext cx="4806293" cy="3447473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428625" y="6161373"/>
            <a:ext cx="4806293" cy="79652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" name="Shape 9"/>
          <p:cNvSpPr/>
          <p:nvPr/>
        </p:nvSpPr>
        <p:spPr>
          <a:xfrm>
            <a:off x="428625" y="6161373"/>
            <a:ext cx="42863" cy="796528"/>
          </a:xfrm>
          <a:prstGeom prst="rect">
            <a:avLst/>
          </a:prstGeom>
          <a:solidFill>
            <a:srgbClr val="FF4500"/>
          </a:solidFill>
          <a:ln/>
        </p:spPr>
      </p:sp>
      <p:sp>
        <p:nvSpPr>
          <p:cNvPr id="14" name="Text 10"/>
          <p:cNvSpPr/>
          <p:nvPr/>
        </p:nvSpPr>
        <p:spPr>
          <a:xfrm>
            <a:off x="571500" y="6334609"/>
            <a:ext cx="1543078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老後の生活費（夫婦平均）</a:t>
            </a:r>
            <a:endParaRPr lang="en-US" sz="885" dirty="0"/>
          </a:p>
        </p:txBody>
      </p:sp>
      <p:sp>
        <p:nvSpPr>
          <p:cNvPr id="15" name="Text 11"/>
          <p:cNvSpPr/>
          <p:nvPr/>
        </p:nvSpPr>
        <p:spPr>
          <a:xfrm>
            <a:off x="4165504" y="6304248"/>
            <a:ext cx="926539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月 約28万円</a:t>
            </a:r>
            <a:endParaRPr lang="en-US" sz="1193" dirty="0"/>
          </a:p>
        </p:txBody>
      </p:sp>
      <p:sp>
        <p:nvSpPr>
          <p:cNvPr id="16" name="Text 12"/>
          <p:cNvSpPr/>
          <p:nvPr/>
        </p:nvSpPr>
        <p:spPr>
          <a:xfrm>
            <a:off x="571500" y="6625717"/>
            <a:ext cx="642965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不足リスク</a:t>
            </a:r>
            <a:endParaRPr lang="en-US" sz="885" dirty="0"/>
          </a:p>
        </p:txBody>
      </p:sp>
      <p:sp>
        <p:nvSpPr>
          <p:cNvPr id="17" name="Text 13"/>
          <p:cNvSpPr/>
          <p:nvPr/>
        </p:nvSpPr>
        <p:spPr>
          <a:xfrm>
            <a:off x="3565206" y="6638218"/>
            <a:ext cx="1526837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</a:rPr>
              <a:t>医療・介護費の増加により拡大</a:t>
            </a:r>
            <a:endParaRPr lang="en-US" sz="784" dirty="0"/>
          </a:p>
        </p:txBody>
      </p:sp>
      <p:sp>
        <p:nvSpPr>
          <p:cNvPr id="18" name="Shape 14"/>
          <p:cNvSpPr/>
          <p:nvPr/>
        </p:nvSpPr>
        <p:spPr>
          <a:xfrm>
            <a:off x="5566377" y="1284089"/>
            <a:ext cx="3148943" cy="5673812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377" y="1284089"/>
            <a:ext cx="3148943" cy="5673812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5064919" y="4784527"/>
            <a:ext cx="3650456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引用元：厚生労働省「簡易生命表」「健康寿命」、総務省「家計調査（高齢世帯）」</a:t>
            </a:r>
            <a:endParaRPr lang="en-US" sz="7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28625"/>
            <a:ext cx="9144000" cy="6697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069777"/>
            <a:ext cx="9144000" cy="2857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5690722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リスクは「重なって」家計を直撃する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8519229" y="692944"/>
            <a:ext cx="19614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4500"/>
                </a:solidFill>
              </a:rPr>
              <a:t>09</a:t>
            </a:r>
            <a:endParaRPr lang="en-US" sz="1193" dirty="0"/>
          </a:p>
        </p:txBody>
      </p:sp>
      <p:sp>
        <p:nvSpPr>
          <p:cNvPr id="7" name="Text 4"/>
          <p:cNvSpPr/>
          <p:nvPr/>
        </p:nvSpPr>
        <p:spPr>
          <a:xfrm>
            <a:off x="428625" y="1355527"/>
            <a:ext cx="392906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一つずつなら対応できても、</a:t>
            </a:r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
</a:t>
            </a:r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4500"/>
                </a:solidFill>
              </a:rPr>
              <a:t>同時発生</a:t>
            </a:r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すると家計への影響は甚大です。</a:t>
            </a:r>
            <a:endParaRPr lang="en-US" sz="1193" dirty="0"/>
          </a:p>
        </p:txBody>
      </p:sp>
      <p:sp>
        <p:nvSpPr>
          <p:cNvPr id="8" name="Shape 5"/>
          <p:cNvSpPr/>
          <p:nvPr/>
        </p:nvSpPr>
        <p:spPr>
          <a:xfrm>
            <a:off x="428625" y="2155627"/>
            <a:ext cx="3929063" cy="53578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9" name="Shape 6"/>
          <p:cNvSpPr/>
          <p:nvPr/>
        </p:nvSpPr>
        <p:spPr>
          <a:xfrm>
            <a:off x="428625" y="2155627"/>
            <a:ext cx="57150" cy="535781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0" name="Text 7"/>
          <p:cNvSpPr/>
          <p:nvPr/>
        </p:nvSpPr>
        <p:spPr>
          <a:xfrm>
            <a:off x="571500" y="2319933"/>
            <a:ext cx="1668066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病気で働けない</a:t>
            </a:r>
            <a:endParaRPr lang="en-US" sz="987" dirty="0"/>
          </a:p>
        </p:txBody>
      </p:sp>
      <p:sp>
        <p:nvSpPr>
          <p:cNvPr id="11" name="Text 8"/>
          <p:cNvSpPr/>
          <p:nvPr/>
        </p:nvSpPr>
        <p:spPr>
          <a:xfrm>
            <a:off x="2311003" y="2298502"/>
            <a:ext cx="1714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4500"/>
                </a:solidFill>
              </a:rPr>
              <a:t>＋</a:t>
            </a:r>
            <a:endParaRPr lang="en-US" sz="1193" dirty="0"/>
          </a:p>
        </p:txBody>
      </p:sp>
      <p:sp>
        <p:nvSpPr>
          <p:cNvPr id="12" name="Text 9"/>
          <p:cNvSpPr/>
          <p:nvPr/>
        </p:nvSpPr>
        <p:spPr>
          <a:xfrm>
            <a:off x="2553891" y="2319933"/>
            <a:ext cx="1660922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住宅ローン返済</a:t>
            </a:r>
            <a:endParaRPr lang="en-US" sz="987" dirty="0"/>
          </a:p>
        </p:txBody>
      </p:sp>
      <p:sp>
        <p:nvSpPr>
          <p:cNvPr id="13" name="Shape 10"/>
          <p:cNvSpPr/>
          <p:nvPr/>
        </p:nvSpPr>
        <p:spPr>
          <a:xfrm>
            <a:off x="428625" y="2870002"/>
            <a:ext cx="3929063" cy="53578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" name="Shape 11"/>
          <p:cNvSpPr/>
          <p:nvPr/>
        </p:nvSpPr>
        <p:spPr>
          <a:xfrm>
            <a:off x="428625" y="2870002"/>
            <a:ext cx="57150" cy="535781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5" name="Text 12"/>
          <p:cNvSpPr/>
          <p:nvPr/>
        </p:nvSpPr>
        <p:spPr>
          <a:xfrm>
            <a:off x="571500" y="3034308"/>
            <a:ext cx="1762944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失業・収入減</a:t>
            </a:r>
            <a:endParaRPr lang="en-US" sz="987" dirty="0"/>
          </a:p>
        </p:txBody>
      </p:sp>
      <p:sp>
        <p:nvSpPr>
          <p:cNvPr id="16" name="Text 13"/>
          <p:cNvSpPr/>
          <p:nvPr/>
        </p:nvSpPr>
        <p:spPr>
          <a:xfrm>
            <a:off x="2405881" y="3012877"/>
            <a:ext cx="1714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4500"/>
                </a:solidFill>
              </a:rPr>
              <a:t>＋</a:t>
            </a:r>
            <a:endParaRPr lang="en-US" sz="1193" dirty="0"/>
          </a:p>
        </p:txBody>
      </p:sp>
      <p:sp>
        <p:nvSpPr>
          <p:cNvPr id="17" name="Text 14"/>
          <p:cNvSpPr/>
          <p:nvPr/>
        </p:nvSpPr>
        <p:spPr>
          <a:xfrm>
            <a:off x="2648769" y="3034308"/>
            <a:ext cx="1566044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物価上昇</a:t>
            </a:r>
            <a:endParaRPr lang="en-US" sz="987" dirty="0"/>
          </a:p>
        </p:txBody>
      </p:sp>
      <p:sp>
        <p:nvSpPr>
          <p:cNvPr id="18" name="Shape 15"/>
          <p:cNvSpPr/>
          <p:nvPr/>
        </p:nvSpPr>
        <p:spPr>
          <a:xfrm>
            <a:off x="428625" y="3584377"/>
            <a:ext cx="3929063" cy="53578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9" name="Shape 16"/>
          <p:cNvSpPr/>
          <p:nvPr/>
        </p:nvSpPr>
        <p:spPr>
          <a:xfrm>
            <a:off x="428625" y="3584377"/>
            <a:ext cx="57150" cy="535781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20" name="Text 17"/>
          <p:cNvSpPr/>
          <p:nvPr/>
        </p:nvSpPr>
        <p:spPr>
          <a:xfrm>
            <a:off x="571500" y="3748683"/>
            <a:ext cx="1351731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長生き</a:t>
            </a:r>
            <a:endParaRPr lang="en-US" sz="987" dirty="0"/>
          </a:p>
        </p:txBody>
      </p:sp>
      <p:sp>
        <p:nvSpPr>
          <p:cNvPr id="21" name="Text 18"/>
          <p:cNvSpPr/>
          <p:nvPr/>
        </p:nvSpPr>
        <p:spPr>
          <a:xfrm>
            <a:off x="1994669" y="3727252"/>
            <a:ext cx="1714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4500"/>
                </a:solidFill>
              </a:rPr>
              <a:t>＋</a:t>
            </a:r>
            <a:endParaRPr lang="en-US" sz="1193" dirty="0"/>
          </a:p>
        </p:txBody>
      </p:sp>
      <p:sp>
        <p:nvSpPr>
          <p:cNvPr id="22" name="Text 19"/>
          <p:cNvSpPr/>
          <p:nvPr/>
        </p:nvSpPr>
        <p:spPr>
          <a:xfrm>
            <a:off x="2237556" y="3748683"/>
            <a:ext cx="1977256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医療・介護費増加</a:t>
            </a:r>
            <a:endParaRPr lang="en-US" sz="987" dirty="0"/>
          </a:p>
        </p:txBody>
      </p:sp>
      <p:pic>
        <p:nvPicPr>
          <p:cNvPr id="2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431" y="4236244"/>
            <a:ext cx="171450" cy="228600"/>
          </a:xfrm>
          <a:prstGeom prst="rect">
            <a:avLst/>
          </a:prstGeom>
        </p:spPr>
      </p:pic>
      <p:sp>
        <p:nvSpPr>
          <p:cNvPr id="24" name="Shape 20"/>
          <p:cNvSpPr/>
          <p:nvPr/>
        </p:nvSpPr>
        <p:spPr>
          <a:xfrm>
            <a:off x="428625" y="4575572"/>
            <a:ext cx="3929063" cy="421481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25" name="Text 21"/>
          <p:cNvSpPr/>
          <p:nvPr/>
        </p:nvSpPr>
        <p:spPr>
          <a:xfrm>
            <a:off x="428625" y="4575572"/>
            <a:ext cx="3929063" cy="421481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家計破綻のリスクが急激に高まる</a:t>
            </a:r>
            <a:endParaRPr lang="en-US" sz="987" dirty="0"/>
          </a:p>
        </p:txBody>
      </p:sp>
      <p:sp>
        <p:nvSpPr>
          <p:cNvPr id="26" name="Shape 22"/>
          <p:cNvSpPr/>
          <p:nvPr/>
        </p:nvSpPr>
        <p:spPr>
          <a:xfrm>
            <a:off x="4786313" y="1355527"/>
            <a:ext cx="3929063" cy="3641527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2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3" y="1355527"/>
            <a:ext cx="3929063" cy="3641527"/>
          </a:xfrm>
          <a:prstGeom prst="rect">
            <a:avLst/>
          </a:prstGeom>
        </p:spPr>
      </p:pic>
      <p:sp>
        <p:nvSpPr>
          <p:cNvPr id="28" name="Text 23"/>
          <p:cNvSpPr/>
          <p:nvPr/>
        </p:nvSpPr>
        <p:spPr>
          <a:xfrm>
            <a:off x="5766988" y="4784527"/>
            <a:ext cx="2948387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引用元：金融庁「家計管理とリスク対応（金融リテラシー資料）」</a:t>
            </a:r>
            <a:endParaRPr lang="en-US" sz="7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2025-12-18T00:47:45Z</dcterms:created>
  <dcterms:modified xsi:type="dcterms:W3CDTF">2025-12-18T00:47:45Z</dcterms:modified>
</cp:coreProperties>
</file>