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206309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005943"/>
            <a:ext cx="9144000" cy="5715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spc="-1" kern="0" dirty="0">
                <a:solidFill>
                  <a:srgbClr val="000000"/>
                </a:solidFill>
              </a:rPr>
              <a:t>災害に備える：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1" kern="0" dirty="0">
                <a:solidFill>
                  <a:srgbClr val="000000"/>
                </a:solidFill>
              </a:rPr>
              <a:t>
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1" kern="0" dirty="0">
                <a:solidFill>
                  <a:srgbClr val="000000"/>
                </a:solidFill>
              </a:rPr>
              <a:t>保険と総合的なリスク対応</a:t>
            </a:r>
            <a:endParaRPr lang="en-US" sz="3294" dirty="0"/>
          </a:p>
        </p:txBody>
      </p:sp>
      <p:sp>
        <p:nvSpPr>
          <p:cNvPr id="6" name="Shape 3"/>
          <p:cNvSpPr/>
          <p:nvPr/>
        </p:nvSpPr>
        <p:spPr>
          <a:xfrm>
            <a:off x="428625" y="1548743"/>
            <a:ext cx="3773295" cy="40005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Text 4"/>
          <p:cNvSpPr/>
          <p:nvPr/>
        </p:nvSpPr>
        <p:spPr>
          <a:xfrm>
            <a:off x="428625" y="1548743"/>
            <a:ext cx="3773295" cy="400050"/>
          </a:xfrm>
          <a:prstGeom prst="rect">
            <a:avLst/>
          </a:prstGeom>
          <a:noFill/>
          <a:ln/>
        </p:spPr>
        <p:txBody>
          <a:bodyPr wrap="none" lIns="102108" tIns="34036" rIns="102108" bIns="34036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FF3D00"/>
                </a:solidFill>
              </a:rPr>
              <a:t>自助・共助・公助の連携で生活を守る</a:t>
            </a:r>
            <a:endParaRPr lang="en-US" sz="1602" dirty="0"/>
          </a:p>
        </p:txBody>
      </p:sp>
      <p:sp>
        <p:nvSpPr>
          <p:cNvPr id="8" name="Shape 5"/>
          <p:cNvSpPr/>
          <p:nvPr/>
        </p:nvSpPr>
        <p:spPr>
          <a:xfrm>
            <a:off x="0" y="2005943"/>
            <a:ext cx="4572000" cy="313755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557713" y="2005943"/>
            <a:ext cx="14288" cy="3137557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Text 7"/>
          <p:cNvSpPr/>
          <p:nvPr/>
        </p:nvSpPr>
        <p:spPr>
          <a:xfrm>
            <a:off x="428625" y="2438865"/>
            <a:ext cx="37147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災害リスクへの対応は「保険加入」だけではありませ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ん。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 本講座では、事前の備えから生活再建までを包括的に学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び、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 制度理解と行動計画を習得します。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614363" y="3667590"/>
            <a:ext cx="352901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2980B9"/>
                </a:solidFill>
              </a:rPr>
              <a:t>総合的なリスク対応の3要素</a:t>
            </a:r>
            <a:endParaRPr lang="en-US" sz="1090" dirty="0"/>
          </a:p>
        </p:txBody>
      </p:sp>
      <p:sp>
        <p:nvSpPr>
          <p:cNvPr id="12" name="Text 9"/>
          <p:cNvSpPr/>
          <p:nvPr/>
        </p:nvSpPr>
        <p:spPr>
          <a:xfrm>
            <a:off x="614363" y="3960484"/>
            <a:ext cx="352901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000000"/>
                </a:solidFill>
              </a:rPr>
              <a:t>① 事前の備え（防災・減災）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614363" y="4210515"/>
            <a:ext cx="352901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000000"/>
                </a:solidFill>
              </a:rPr>
              <a:t>② 発災直後の行動（避難・情報収集）</a:t>
            </a:r>
            <a:endParaRPr lang="en-US" sz="942" dirty="0"/>
          </a:p>
        </p:txBody>
      </p:sp>
      <p:sp>
        <p:nvSpPr>
          <p:cNvPr id="14" name="Text 11"/>
          <p:cNvSpPr/>
          <p:nvPr/>
        </p:nvSpPr>
        <p:spPr>
          <a:xfrm>
            <a:off x="614363" y="4460546"/>
            <a:ext cx="352901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000000"/>
                </a:solidFill>
              </a:rPr>
              <a:t>③ 生活再建（公的支援・地域支援）</a:t>
            </a:r>
            <a:endParaRPr lang="en-US" sz="942" dirty="0"/>
          </a:p>
        </p:txBody>
      </p:sp>
      <p:sp>
        <p:nvSpPr>
          <p:cNvPr id="15" name="Shape 12"/>
          <p:cNvSpPr/>
          <p:nvPr/>
        </p:nvSpPr>
        <p:spPr>
          <a:xfrm>
            <a:off x="4572000" y="2005943"/>
            <a:ext cx="4572000" cy="3137557"/>
          </a:xfrm>
          <a:prstGeom prst="rect">
            <a:avLst/>
          </a:prstGeom>
          <a:solidFill>
            <a:srgbClr val="2D3436"/>
          </a:solidFill>
          <a:ln/>
        </p:spPr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2291693"/>
            <a:ext cx="4000500" cy="2566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28700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まとめ：実践的行動指針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428625" y="1171575"/>
            <a:ext cx="4800600" cy="371475"/>
          </a:xfrm>
          <a:prstGeom prst="rect">
            <a:avLst/>
          </a:prstGeom>
          <a:noFill/>
          <a:ln/>
        </p:spPr>
        <p:txBody>
          <a:bodyPr wrap="none" lIns="0" tIns="0" rIns="0" bIns="51054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2980B9"/>
                </a:solidFill>
              </a:rPr>
              <a:t>年1回の定期チェック</a:t>
            </a:r>
            <a:endParaRPr lang="en-US" sz="1397" dirty="0"/>
          </a:p>
        </p:txBody>
      </p:sp>
      <p:sp>
        <p:nvSpPr>
          <p:cNvPr id="7" name="Shape 4"/>
          <p:cNvSpPr/>
          <p:nvPr/>
        </p:nvSpPr>
        <p:spPr>
          <a:xfrm>
            <a:off x="428625" y="1628775"/>
            <a:ext cx="4800600" cy="640035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14350" y="1813061"/>
            <a:ext cx="242888" cy="242888"/>
          </a:xfrm>
          <a:prstGeom prst="rect">
            <a:avLst/>
          </a:prstGeom>
          <a:solidFill>
            <a:srgbClr val="2980B9"/>
          </a:solidFill>
          <a:ln/>
        </p:spPr>
      </p:sp>
      <p:sp>
        <p:nvSpPr>
          <p:cNvPr id="9" name="Text 6"/>
          <p:cNvSpPr/>
          <p:nvPr/>
        </p:nvSpPr>
        <p:spPr>
          <a:xfrm>
            <a:off x="514350" y="1813061"/>
            <a:ext cx="242888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✓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871538" y="1714500"/>
            <a:ext cx="1972540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防災計画の見直し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ハザードマップ・避難経路の再確認</a:t>
            </a:r>
            <a:endParaRPr lang="en-US" sz="1090" dirty="0"/>
          </a:p>
        </p:txBody>
      </p:sp>
      <p:sp>
        <p:nvSpPr>
          <p:cNvPr id="11" name="Shape 8"/>
          <p:cNvSpPr/>
          <p:nvPr/>
        </p:nvSpPr>
        <p:spPr>
          <a:xfrm>
            <a:off x="428625" y="2311673"/>
            <a:ext cx="4800600" cy="640035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14350" y="2495959"/>
            <a:ext cx="242888" cy="242888"/>
          </a:xfrm>
          <a:prstGeom prst="rect">
            <a:avLst/>
          </a:prstGeom>
          <a:solidFill>
            <a:srgbClr val="2980B9"/>
          </a:solidFill>
          <a:ln/>
        </p:spPr>
      </p:sp>
      <p:sp>
        <p:nvSpPr>
          <p:cNvPr id="13" name="Text 10"/>
          <p:cNvSpPr/>
          <p:nvPr/>
        </p:nvSpPr>
        <p:spPr>
          <a:xfrm>
            <a:off x="514350" y="2495959"/>
            <a:ext cx="242888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✓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871538" y="2397398"/>
            <a:ext cx="1843953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住宅・家計の点検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耐震・浸水対策、保険内容の確認</a:t>
            </a:r>
            <a:endParaRPr lang="en-US" sz="1090" dirty="0"/>
          </a:p>
        </p:txBody>
      </p:sp>
      <p:sp>
        <p:nvSpPr>
          <p:cNvPr id="15" name="Shape 12"/>
          <p:cNvSpPr/>
          <p:nvPr/>
        </p:nvSpPr>
        <p:spPr>
          <a:xfrm>
            <a:off x="428625" y="2994571"/>
            <a:ext cx="4800600" cy="640035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514350" y="3178857"/>
            <a:ext cx="242888" cy="242888"/>
          </a:xfrm>
          <a:prstGeom prst="rect">
            <a:avLst/>
          </a:prstGeom>
          <a:solidFill>
            <a:srgbClr val="2980B9"/>
          </a:solidFill>
          <a:ln/>
        </p:spPr>
      </p:sp>
      <p:sp>
        <p:nvSpPr>
          <p:cNvPr id="17" name="Text 14"/>
          <p:cNvSpPr/>
          <p:nvPr/>
        </p:nvSpPr>
        <p:spPr>
          <a:xfrm>
            <a:off x="514350" y="3178857"/>
            <a:ext cx="242888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✓</a:t>
            </a:r>
            <a:endParaRPr lang="en-US" sz="1193" dirty="0"/>
          </a:p>
        </p:txBody>
      </p:sp>
      <p:sp>
        <p:nvSpPr>
          <p:cNvPr id="18" name="Text 15"/>
          <p:cNvSpPr/>
          <p:nvPr/>
        </p:nvSpPr>
        <p:spPr>
          <a:xfrm>
            <a:off x="871538" y="3080296"/>
            <a:ext cx="1759093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非常用備蓄の更新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食料・水・防災グッズの期限確認</a:t>
            </a:r>
            <a:endParaRPr lang="en-US" sz="1090" dirty="0"/>
          </a:p>
        </p:txBody>
      </p:sp>
      <p:sp>
        <p:nvSpPr>
          <p:cNvPr id="19" name="Shape 16"/>
          <p:cNvSpPr/>
          <p:nvPr/>
        </p:nvSpPr>
        <p:spPr>
          <a:xfrm>
            <a:off x="428625" y="4097666"/>
            <a:ext cx="4800600" cy="902959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20" name="Shape 17"/>
          <p:cNvSpPr/>
          <p:nvPr/>
        </p:nvSpPr>
        <p:spPr>
          <a:xfrm>
            <a:off x="428625" y="4097666"/>
            <a:ext cx="57150" cy="902959"/>
          </a:xfrm>
          <a:prstGeom prst="rect">
            <a:avLst/>
          </a:prstGeom>
          <a:solidFill>
            <a:srgbClr val="FF3D00"/>
          </a:solidFill>
          <a:ln/>
        </p:spPr>
      </p:sp>
      <p:sp>
        <p:nvSpPr>
          <p:cNvPr id="21" name="Text 18"/>
          <p:cNvSpPr/>
          <p:nvPr/>
        </p:nvSpPr>
        <p:spPr>
          <a:xfrm>
            <a:off x="428625" y="4097666"/>
            <a:ext cx="4800600" cy="902959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93" b="1" dirty="0">
                <a:solidFill>
                  <a:srgbClr val="FF3D00"/>
                </a:solidFill>
              </a:rPr>
              <a:t>備えあれば憂いなし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 災害は予測できませんが、適切な備えと行動計画により、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 被害を最小化し、生活再建を加速することができます。</a:t>
            </a:r>
            <a:endParaRPr lang="en-US" sz="1193" dirty="0"/>
          </a:p>
        </p:txBody>
      </p:sp>
      <p:sp>
        <p:nvSpPr>
          <p:cNvPr id="22" name="Text 19"/>
          <p:cNvSpPr/>
          <p:nvPr/>
        </p:nvSpPr>
        <p:spPr>
          <a:xfrm>
            <a:off x="5514975" y="1171575"/>
            <a:ext cx="3200400" cy="371475"/>
          </a:xfrm>
          <a:prstGeom prst="rect">
            <a:avLst/>
          </a:prstGeom>
          <a:noFill/>
          <a:ln/>
        </p:spPr>
        <p:txBody>
          <a:bodyPr wrap="none" lIns="0" tIns="0" rIns="0" bIns="51054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相談・情報窓口</a:t>
            </a:r>
            <a:endParaRPr lang="en-US" sz="1397" dirty="0"/>
          </a:p>
        </p:txBody>
      </p:sp>
      <p:sp>
        <p:nvSpPr>
          <p:cNvPr id="23" name="Text 20"/>
          <p:cNvSpPr/>
          <p:nvPr/>
        </p:nvSpPr>
        <p:spPr>
          <a:xfrm>
            <a:off x="5514975" y="1628775"/>
            <a:ext cx="128588" cy="231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→</a:t>
            </a:r>
            <a:endParaRPr lang="en-US" sz="885" dirty="0"/>
          </a:p>
        </p:txBody>
      </p:sp>
      <p:sp>
        <p:nvSpPr>
          <p:cNvPr id="24" name="Text 21"/>
          <p:cNvSpPr/>
          <p:nvPr/>
        </p:nvSpPr>
        <p:spPr>
          <a:xfrm>
            <a:off x="5657850" y="1655564"/>
            <a:ext cx="131673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内閣府 防災情報ページ</a:t>
            </a:r>
            <a:endParaRPr lang="en-US" sz="942" dirty="0"/>
          </a:p>
        </p:txBody>
      </p:sp>
      <p:sp>
        <p:nvSpPr>
          <p:cNvPr id="25" name="Text 22"/>
          <p:cNvSpPr/>
          <p:nvPr/>
        </p:nvSpPr>
        <p:spPr>
          <a:xfrm>
            <a:off x="5514975" y="1960234"/>
            <a:ext cx="128588" cy="231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→</a:t>
            </a:r>
            <a:endParaRPr lang="en-US" sz="885" dirty="0"/>
          </a:p>
        </p:txBody>
      </p:sp>
      <p:sp>
        <p:nvSpPr>
          <p:cNvPr id="26" name="Text 23"/>
          <p:cNvSpPr/>
          <p:nvPr/>
        </p:nvSpPr>
        <p:spPr>
          <a:xfrm>
            <a:off x="5657850" y="1987023"/>
            <a:ext cx="247662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国土交通省 ハザードマップポータルサイト</a:t>
            </a:r>
            <a:endParaRPr lang="en-US" sz="942" dirty="0"/>
          </a:p>
        </p:txBody>
      </p:sp>
      <p:sp>
        <p:nvSpPr>
          <p:cNvPr id="27" name="Text 24"/>
          <p:cNvSpPr/>
          <p:nvPr/>
        </p:nvSpPr>
        <p:spPr>
          <a:xfrm>
            <a:off x="5514975" y="2291693"/>
            <a:ext cx="128588" cy="231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→</a:t>
            </a:r>
            <a:endParaRPr lang="en-US" sz="885" dirty="0"/>
          </a:p>
        </p:txBody>
      </p:sp>
      <p:sp>
        <p:nvSpPr>
          <p:cNvPr id="28" name="Text 25"/>
          <p:cNvSpPr/>
          <p:nvPr/>
        </p:nvSpPr>
        <p:spPr>
          <a:xfrm>
            <a:off x="5657850" y="2318482"/>
            <a:ext cx="131933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市区町村 防災担当窓口</a:t>
            </a:r>
            <a:endParaRPr lang="en-US" sz="942" dirty="0"/>
          </a:p>
        </p:txBody>
      </p:sp>
      <p:sp>
        <p:nvSpPr>
          <p:cNvPr id="29" name="Shape 26"/>
          <p:cNvSpPr/>
          <p:nvPr/>
        </p:nvSpPr>
        <p:spPr>
          <a:xfrm>
            <a:off x="5514975" y="2708877"/>
            <a:ext cx="3200400" cy="2291748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pic>
        <p:nvPicPr>
          <p:cNvPr id="3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2708877"/>
            <a:ext cx="3200400" cy="22917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28700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日本は「災害大国」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428625" y="1243013"/>
            <a:ext cx="4614863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「自分は大丈夫」と思っていませんか？</a:t>
            </a:r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 正常性バイアスが逃げ遅れの原因になります。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1934505"/>
            <a:ext cx="4614863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日本は地理的条件により、地震・台風・豪雨などの災害が頻発します。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 過去の大規模災害では「想定外」の被害が多発しており、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 従来の経験則が通用しないケースが増えています。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428625" y="2848905"/>
            <a:ext cx="4614863" cy="1693069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9" name="Text 6"/>
          <p:cNvSpPr/>
          <p:nvPr/>
        </p:nvSpPr>
        <p:spPr>
          <a:xfrm>
            <a:off x="642938" y="3063218"/>
            <a:ext cx="418623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3D00"/>
                </a:solidFill>
              </a:rPr>
              <a:t>今すぐ始める具体的行動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642938" y="3456124"/>
            <a:ext cx="100013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11" name="Text 8"/>
          <p:cNvSpPr/>
          <p:nvPr/>
        </p:nvSpPr>
        <p:spPr>
          <a:xfrm>
            <a:off x="785813" y="3436479"/>
            <a:ext cx="30003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国土交通省「ハザードマップポータル」を確認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42938" y="3756161"/>
            <a:ext cx="100013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13" name="Text 10"/>
          <p:cNvSpPr/>
          <p:nvPr/>
        </p:nvSpPr>
        <p:spPr>
          <a:xfrm>
            <a:off x="785813" y="3736516"/>
            <a:ext cx="224029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自宅・職場・実家のリスクを把握する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642938" y="4056199"/>
            <a:ext cx="100013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15" name="Text 12"/>
          <p:cNvSpPr/>
          <p:nvPr/>
        </p:nvSpPr>
        <p:spPr>
          <a:xfrm>
            <a:off x="785813" y="4036554"/>
            <a:ext cx="271035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避難所まで実際に歩いてルートを確認する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5486400" y="1028700"/>
            <a:ext cx="3657600" cy="4114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1400175"/>
            <a:ext cx="2914650" cy="211455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843588" y="3743325"/>
            <a:ext cx="2943225" cy="671513"/>
          </a:xfrm>
          <a:prstGeom prst="rect">
            <a:avLst/>
          </a:prstGeom>
          <a:solidFill>
            <a:srgbClr val="FF3D00"/>
          </a:solidFill>
          <a:ln/>
        </p:spPr>
      </p:sp>
      <p:sp>
        <p:nvSpPr>
          <p:cNvPr id="19" name="Text 15"/>
          <p:cNvSpPr/>
          <p:nvPr/>
        </p:nvSpPr>
        <p:spPr>
          <a:xfrm>
            <a:off x="5843588" y="3743325"/>
            <a:ext cx="2943225" cy="67151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地震・水害・火災</a:t>
            </a:r>
            <a:pPr algn="ctr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
</a:t>
            </a:r>
            <a:pPr algn="ctr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 リスクは身近に潜んでいる</a:t>
            </a:r>
            <a:endParaRPr lang="en-US" sz="8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28700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主な自然災害の種類と激甚化の傾向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342900" y="1228725"/>
            <a:ext cx="8458200" cy="791533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水害の激甚化が顕著。</a:t>
            </a:r>
            <a:endParaRPr lang="en-US" sz="1193" dirty="0"/>
          </a:p>
        </p:txBody>
      </p:sp>
      <p:sp>
        <p:nvSpPr>
          <p:cNvPr id="7" name="Shape 4"/>
          <p:cNvSpPr/>
          <p:nvPr/>
        </p:nvSpPr>
        <p:spPr>
          <a:xfrm>
            <a:off x="342900" y="2277433"/>
            <a:ext cx="4143375" cy="1428750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77433"/>
            <a:ext cx="4143375" cy="142875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342900" y="3791908"/>
            <a:ext cx="4143375" cy="634343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10" name="Shape 6"/>
          <p:cNvSpPr/>
          <p:nvPr/>
        </p:nvSpPr>
        <p:spPr>
          <a:xfrm>
            <a:off x="342900" y="3791908"/>
            <a:ext cx="57150" cy="634343"/>
          </a:xfrm>
          <a:prstGeom prst="rect">
            <a:avLst/>
          </a:prstGeom>
          <a:solidFill>
            <a:srgbClr val="FF3D00"/>
          </a:solidFill>
          <a:ln/>
        </p:spPr>
      </p:sp>
      <p:sp>
        <p:nvSpPr>
          <p:cNvPr id="11" name="Text 7"/>
          <p:cNvSpPr/>
          <p:nvPr/>
        </p:nvSpPr>
        <p:spPr>
          <a:xfrm>
            <a:off x="428625" y="3877633"/>
            <a:ext cx="397192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3D00"/>
                </a:solidFill>
              </a:rPr>
              <a:t>気象庁の指摘</a:t>
            </a: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>
            <a:off x="428625" y="4134808"/>
            <a:ext cx="39719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8ECEF"/>
                </a:solidFill>
              </a:rPr>
              <a:t>1時間降水量50mm以上の発生回数が増加。</a:t>
            </a:r>
            <a:endParaRPr lang="en-US" sz="942" dirty="0"/>
          </a:p>
        </p:txBody>
      </p:sp>
      <p:sp>
        <p:nvSpPr>
          <p:cNvPr id="13" name="Shape 9"/>
          <p:cNvSpPr/>
          <p:nvPr/>
        </p:nvSpPr>
        <p:spPr>
          <a:xfrm>
            <a:off x="4657725" y="2277433"/>
            <a:ext cx="4143375" cy="71292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43450" y="2363158"/>
            <a:ext cx="1229311" cy="264319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980B9"/>
                </a:solidFill>
              </a:rPr>
              <a:t>2018年 西日本豪雨</a:t>
            </a:r>
            <a:endParaRPr lang="en-US" sz="987" dirty="0"/>
          </a:p>
        </p:txBody>
      </p:sp>
      <p:sp>
        <p:nvSpPr>
          <p:cNvPr id="15" name="Text 11"/>
          <p:cNvSpPr/>
          <p:nvPr/>
        </p:nvSpPr>
        <p:spPr>
          <a:xfrm>
            <a:off x="4743450" y="2684627"/>
            <a:ext cx="39719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線状降水帯で広範囲の浸水・土砂災害が発生。</a:t>
            </a:r>
            <a:endParaRPr lang="en-US" sz="942" dirty="0"/>
          </a:p>
        </p:txBody>
      </p:sp>
      <p:sp>
        <p:nvSpPr>
          <p:cNvPr id="16" name="Shape 12"/>
          <p:cNvSpPr/>
          <p:nvPr/>
        </p:nvSpPr>
        <p:spPr>
          <a:xfrm>
            <a:off x="4657725" y="3061795"/>
            <a:ext cx="4143375" cy="71292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4743450" y="3147520"/>
            <a:ext cx="1111021" cy="264319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980B9"/>
                </a:solidFill>
              </a:rPr>
              <a:t>2019年 台風19号</a:t>
            </a:r>
            <a:endParaRPr lang="en-US" sz="987" dirty="0"/>
          </a:p>
        </p:txBody>
      </p:sp>
      <p:sp>
        <p:nvSpPr>
          <p:cNvPr id="18" name="Text 14"/>
          <p:cNvSpPr/>
          <p:nvPr/>
        </p:nvSpPr>
        <p:spPr>
          <a:xfrm>
            <a:off x="4743450" y="3468988"/>
            <a:ext cx="39719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想定を超える降雨で多くの河川が氾濫。</a:t>
            </a:r>
            <a:endParaRPr lang="en-US" sz="9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985838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2649" b="1" spc="-1" kern="0" dirty="0">
                <a:solidFill>
                  <a:srgbClr val="000000"/>
                </a:solidFill>
              </a:rPr>
              <a:t>災害が生活に与える影響は深刻で長期化する</a:t>
            </a:r>
            <a:endParaRPr lang="en-US" sz="2649" dirty="0"/>
          </a:p>
        </p:txBody>
      </p:sp>
      <p:sp>
        <p:nvSpPr>
          <p:cNvPr id="6" name="Text 3"/>
          <p:cNvSpPr/>
          <p:nvPr/>
        </p:nvSpPr>
        <p:spPr>
          <a:xfrm>
            <a:off x="428625" y="1271588"/>
            <a:ext cx="4000500" cy="480027"/>
          </a:xfrm>
          <a:prstGeom prst="rect">
            <a:avLst/>
          </a:prstGeom>
          <a:noFill/>
          <a:ln/>
        </p:spPr>
        <p:txBody>
          <a:bodyPr wrap="square" lIns="136017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980B9"/>
                </a:solidFill>
              </a:rPr>
              <a:t>被災後の生活再建には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980B9"/>
                </a:solidFill>
              </a:rPr>
              <a:t>
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980B9"/>
                </a:solidFill>
              </a:rPr>
              <a:t> 数年以上の時間が必要です。</a:t>
            </a:r>
            <a:endParaRPr lang="en-US" sz="1193" dirty="0"/>
          </a:p>
        </p:txBody>
      </p:sp>
      <p:sp>
        <p:nvSpPr>
          <p:cNvPr id="7" name="Shape 4"/>
          <p:cNvSpPr/>
          <p:nvPr/>
        </p:nvSpPr>
        <p:spPr>
          <a:xfrm>
            <a:off x="428625" y="1837339"/>
            <a:ext cx="4000500" cy="940073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14350" y="1923064"/>
            <a:ext cx="1735094" cy="271463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9" name="Text 6"/>
          <p:cNvSpPr/>
          <p:nvPr/>
        </p:nvSpPr>
        <p:spPr>
          <a:xfrm>
            <a:off x="514350" y="1923064"/>
            <a:ext cx="1735094" cy="271463"/>
          </a:xfrm>
          <a:prstGeom prst="rect">
            <a:avLst/>
          </a:prstGeom>
          <a:noFill/>
          <a:ln/>
        </p:spPr>
        <p:txBody>
          <a:bodyPr wrap="none" lIns="68072" tIns="34036" rIns="68072" bIns="34036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東日本大震災（2011年）</a:t>
            </a: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514350" y="2251677"/>
            <a:ext cx="38290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仮設住宅生活が5年以上続いた世帯も多数。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 コミュニティの喪失が深刻な課題に。</a:t>
            </a:r>
            <a:endParaRPr lang="en-US" sz="942" dirty="0"/>
          </a:p>
        </p:txBody>
      </p:sp>
      <p:sp>
        <p:nvSpPr>
          <p:cNvPr id="11" name="Shape 8"/>
          <p:cNvSpPr/>
          <p:nvPr/>
        </p:nvSpPr>
        <p:spPr>
          <a:xfrm>
            <a:off x="428625" y="2834562"/>
            <a:ext cx="4000500" cy="940073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14350" y="2920287"/>
            <a:ext cx="1449344" cy="271463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13" name="Text 10"/>
          <p:cNvSpPr/>
          <p:nvPr/>
        </p:nvSpPr>
        <p:spPr>
          <a:xfrm>
            <a:off x="514350" y="2920287"/>
            <a:ext cx="1449344" cy="271463"/>
          </a:xfrm>
          <a:prstGeom prst="rect">
            <a:avLst/>
          </a:prstGeom>
          <a:noFill/>
          <a:ln/>
        </p:spPr>
        <p:txBody>
          <a:bodyPr wrap="none" lIns="68072" tIns="34036" rIns="68072" bIns="34036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熊本地震（2016年）</a:t>
            </a:r>
            <a:endParaRPr lang="en-US" sz="987" dirty="0"/>
          </a:p>
        </p:txBody>
      </p:sp>
      <p:sp>
        <p:nvSpPr>
          <p:cNvPr id="14" name="Text 11"/>
          <p:cNvSpPr/>
          <p:nvPr/>
        </p:nvSpPr>
        <p:spPr>
          <a:xfrm>
            <a:off x="514350" y="3248899"/>
            <a:ext cx="38290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「全壊・半壊」の認定差により再建方法が分岐。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 生活再建のスピードに大きな格差が生じた。</a:t>
            </a:r>
            <a:endParaRPr lang="en-US" sz="942" dirty="0"/>
          </a:p>
        </p:txBody>
      </p:sp>
      <p:sp>
        <p:nvSpPr>
          <p:cNvPr id="15" name="Shape 12"/>
          <p:cNvSpPr/>
          <p:nvPr/>
        </p:nvSpPr>
        <p:spPr>
          <a:xfrm>
            <a:off x="428625" y="4043363"/>
            <a:ext cx="4000500" cy="814388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16" name="Text 13"/>
          <p:cNvSpPr/>
          <p:nvPr/>
        </p:nvSpPr>
        <p:spPr>
          <a:xfrm>
            <a:off x="514350" y="4129088"/>
            <a:ext cx="382905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E8ECEF"/>
                </a:solidFill>
              </a:rPr>
              <a:t>「元の生活に戻る」ためには</a:t>
            </a:r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E8ECEF"/>
                </a:solidFill>
              </a:rPr>
              <a:t>
</a:t>
            </a:r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3D00"/>
                </a:solidFill>
              </a:rPr>
              <a:t>住居・仕事・コミュニティ</a:t>
            </a:r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E8ECEF"/>
                </a:solidFill>
              </a:rPr>
              <a:t>
</a:t>
            </a:r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E8ECEF"/>
                </a:solidFill>
              </a:rPr>
              <a:t> の3つの再構築が不可欠</a:t>
            </a:r>
            <a:endParaRPr lang="en-US" sz="987" dirty="0"/>
          </a:p>
        </p:txBody>
      </p:sp>
      <p:sp>
        <p:nvSpPr>
          <p:cNvPr id="17" name="Shape 14"/>
          <p:cNvSpPr/>
          <p:nvPr/>
        </p:nvSpPr>
        <p:spPr>
          <a:xfrm>
            <a:off x="4714875" y="1271588"/>
            <a:ext cx="4000500" cy="142875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271588"/>
            <a:ext cx="4000500" cy="142875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4714875" y="2728913"/>
            <a:ext cx="400050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2D3436"/>
                </a:solidFill>
              </a:rPr>
              <a:t>図：災害からの回復とレジリエンス（復元力）の推移</a:t>
            </a:r>
            <a:endParaRPr lang="en-US" sz="683" dirty="0"/>
          </a:p>
        </p:txBody>
      </p:sp>
      <p:sp>
        <p:nvSpPr>
          <p:cNvPr id="20" name="Shape 16"/>
          <p:cNvSpPr/>
          <p:nvPr/>
        </p:nvSpPr>
        <p:spPr>
          <a:xfrm>
            <a:off x="4714875" y="3021806"/>
            <a:ext cx="4000500" cy="142875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021806"/>
            <a:ext cx="4000500" cy="142875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4714875" y="4479131"/>
            <a:ext cx="400050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2D3436"/>
                </a:solidFill>
              </a:rPr>
              <a:t>図：長期的な生活再建プロセスの分析</a:t>
            </a:r>
            <a:endParaRPr lang="en-US" sz="6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957263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公的な生活再建支援制度①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285750" y="1443038"/>
            <a:ext cx="2666991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2436" b="1" dirty="0">
                <a:solidFill>
                  <a:srgbClr val="E8ECEF"/>
                </a:solidFill>
              </a:rPr>
              <a:t>01</a:t>
            </a:r>
            <a:endParaRPr lang="en-US" sz="2436" dirty="0"/>
          </a:p>
        </p:txBody>
      </p:sp>
      <p:sp>
        <p:nvSpPr>
          <p:cNvPr id="7" name="Text 4"/>
          <p:cNvSpPr/>
          <p:nvPr/>
        </p:nvSpPr>
        <p:spPr>
          <a:xfrm>
            <a:off x="285750" y="2014538"/>
            <a:ext cx="266699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対象要件</a:t>
            </a:r>
            <a:endParaRPr lang="en-US" sz="1602" dirty="0"/>
          </a:p>
        </p:txBody>
      </p:sp>
      <p:sp>
        <p:nvSpPr>
          <p:cNvPr id="8" name="Shape 5"/>
          <p:cNvSpPr/>
          <p:nvPr/>
        </p:nvSpPr>
        <p:spPr>
          <a:xfrm>
            <a:off x="285750" y="2528888"/>
            <a:ext cx="2666991" cy="2328863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28625" y="2671763"/>
            <a:ext cx="2381241" cy="580039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980B9"/>
                </a:solidFill>
              </a:rPr>
              <a:t>全壊・大規模半壊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 等の場合のみ対象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428625" y="3394677"/>
            <a:ext cx="2381241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被災者生活再建支援制度は、被害が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甚大な世帯に限定されます。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 一部損壊や床下浸水などは対象外と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なることが多いです。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3238491" y="1443038"/>
            <a:ext cx="2666991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2436" b="1" dirty="0">
                <a:solidFill>
                  <a:srgbClr val="E8ECEF"/>
                </a:solidFill>
              </a:rPr>
              <a:t>02</a:t>
            </a:r>
            <a:endParaRPr lang="en-US" sz="2436" dirty="0"/>
          </a:p>
        </p:txBody>
      </p:sp>
      <p:sp>
        <p:nvSpPr>
          <p:cNvPr id="12" name="Text 9"/>
          <p:cNvSpPr/>
          <p:nvPr/>
        </p:nvSpPr>
        <p:spPr>
          <a:xfrm>
            <a:off x="3238491" y="2014538"/>
            <a:ext cx="266699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申請手続き</a:t>
            </a:r>
            <a:endParaRPr lang="en-US" sz="1602" dirty="0"/>
          </a:p>
        </p:txBody>
      </p:sp>
      <p:sp>
        <p:nvSpPr>
          <p:cNvPr id="13" name="Shape 10"/>
          <p:cNvSpPr/>
          <p:nvPr/>
        </p:nvSpPr>
        <p:spPr>
          <a:xfrm>
            <a:off x="3238491" y="2528888"/>
            <a:ext cx="2666991" cy="2328863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381366" y="2671763"/>
            <a:ext cx="2381241" cy="580039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原則として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980B9"/>
                </a:solidFill>
              </a:rPr>
              <a:t>市区町村窓口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で申請</a:t>
            </a:r>
            <a:endParaRPr lang="en-US" sz="1193" dirty="0"/>
          </a:p>
        </p:txBody>
      </p:sp>
      <p:sp>
        <p:nvSpPr>
          <p:cNvPr id="15" name="Text 12"/>
          <p:cNvSpPr/>
          <p:nvPr/>
        </p:nvSpPr>
        <p:spPr>
          <a:xfrm>
            <a:off x="3381366" y="3394677"/>
            <a:ext cx="2381241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申請には「罹災証明書」の取得が必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須条件となります。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 被害認定調査を受ける必要がありま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す。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6191231" y="1443038"/>
            <a:ext cx="2667019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2436" b="1" dirty="0">
                <a:solidFill>
                  <a:srgbClr val="FF3D00"/>
                </a:solidFill>
              </a:rPr>
              <a:t>03</a:t>
            </a:r>
            <a:endParaRPr lang="en-US" sz="2436" dirty="0"/>
          </a:p>
        </p:txBody>
      </p:sp>
      <p:sp>
        <p:nvSpPr>
          <p:cNvPr id="17" name="Text 14"/>
          <p:cNvSpPr/>
          <p:nvPr/>
        </p:nvSpPr>
        <p:spPr>
          <a:xfrm>
            <a:off x="6191231" y="2014538"/>
            <a:ext cx="2667019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FF3D00"/>
                </a:solidFill>
              </a:rPr>
              <a:t>支給時期と注意点</a:t>
            </a:r>
            <a:endParaRPr lang="en-US" sz="1602" dirty="0"/>
          </a:p>
        </p:txBody>
      </p:sp>
      <p:sp>
        <p:nvSpPr>
          <p:cNvPr id="18" name="Shape 15"/>
          <p:cNvSpPr/>
          <p:nvPr/>
        </p:nvSpPr>
        <p:spPr>
          <a:xfrm>
            <a:off x="6191231" y="2528888"/>
            <a:ext cx="2667019" cy="2328863"/>
          </a:xfrm>
          <a:prstGeom prst="rect">
            <a:avLst/>
          </a:prstGeom>
          <a:solidFill>
            <a:srgbClr val="FFF5F0"/>
          </a:solidFill>
          <a:ln w="9144">
            <a:solidFill>
              <a:srgbClr val="FF3D0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334106" y="2671763"/>
            <a:ext cx="2381269" cy="580039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支給までに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3D00"/>
                </a:solidFill>
              </a:rPr>
              <a:t>数か月以上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かかる</a:t>
            </a:r>
            <a:endParaRPr lang="en-US" sz="1193" dirty="0"/>
          </a:p>
        </p:txBody>
      </p:sp>
      <p:sp>
        <p:nvSpPr>
          <p:cNvPr id="20" name="Text 17"/>
          <p:cNvSpPr/>
          <p:nvPr/>
        </p:nvSpPr>
        <p:spPr>
          <a:xfrm>
            <a:off x="6334106" y="3394677"/>
            <a:ext cx="2381269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即座に現金が給付されるわけではあ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りません。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 当面の生活費は、貯蓄などで別途確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保しておく必要があります。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28700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公的な生活再建支援制度②</a:t>
            </a:r>
            <a:endParaRPr lang="en-US" sz="2862" dirty="0"/>
          </a:p>
        </p:txBody>
      </p:sp>
      <p:sp>
        <p:nvSpPr>
          <p:cNvPr id="6" name="Shape 3"/>
          <p:cNvSpPr/>
          <p:nvPr/>
        </p:nvSpPr>
        <p:spPr>
          <a:xfrm>
            <a:off x="428625" y="1171575"/>
            <a:ext cx="4036219" cy="1668763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00075" y="1343025"/>
            <a:ext cx="3693319" cy="400050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2980B9"/>
                </a:solidFill>
              </a:rPr>
              <a:t>大規模災害の場合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600075" y="1885950"/>
            <a:ext cx="3693319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災害救助法や激甚災害指定により、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2980B9"/>
                </a:solidFill>
              </a:rPr>
              <a:t>支援内容が拡充されやすい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。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 国の手厚い支援が期待できる。</a:t>
            </a:r>
            <a:endParaRPr lang="en-US" sz="1159" dirty="0"/>
          </a:p>
        </p:txBody>
      </p:sp>
      <p:sp>
        <p:nvSpPr>
          <p:cNvPr id="9" name="Shape 6"/>
          <p:cNvSpPr/>
          <p:nvPr/>
        </p:nvSpPr>
        <p:spPr>
          <a:xfrm>
            <a:off x="4679156" y="1171575"/>
            <a:ext cx="4036219" cy="1668763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50606" y="1343025"/>
            <a:ext cx="3693319" cy="400050"/>
          </a:xfrm>
          <a:prstGeom prst="rect">
            <a:avLst/>
          </a:prstGeom>
          <a:noFill/>
          <a:ln/>
        </p:spPr>
        <p:txBody>
          <a:bodyPr wrap="none" lIns="0" tIns="0" rIns="0" bIns="8509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2D3436"/>
                </a:solidFill>
              </a:rPr>
              <a:t>小規模災害の場合</a:t>
            </a:r>
            <a:endParaRPr lang="en-US" sz="1397" dirty="0"/>
          </a:p>
        </p:txBody>
      </p:sp>
      <p:sp>
        <p:nvSpPr>
          <p:cNvPr id="11" name="Text 8"/>
          <p:cNvSpPr/>
          <p:nvPr/>
        </p:nvSpPr>
        <p:spPr>
          <a:xfrm>
            <a:off x="4850606" y="1885950"/>
            <a:ext cx="3693319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同じ被害状況であっても、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FF3D00"/>
                </a:solidFill>
              </a:rPr>
              <a:t>支援対象外となる場合がある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。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 公的支援の限界を認識する必要がある。</a:t>
            </a:r>
            <a:endParaRPr lang="en-US" sz="1159" dirty="0"/>
          </a:p>
        </p:txBody>
      </p:sp>
      <p:sp>
        <p:nvSpPr>
          <p:cNvPr id="12" name="Shape 9"/>
          <p:cNvSpPr/>
          <p:nvPr/>
        </p:nvSpPr>
        <p:spPr>
          <a:xfrm>
            <a:off x="428625" y="3026076"/>
            <a:ext cx="8286750" cy="902959"/>
          </a:xfrm>
          <a:prstGeom prst="rect">
            <a:avLst/>
          </a:prstGeom>
          <a:solidFill>
            <a:srgbClr val="FFFFFF"/>
          </a:solidFill>
          <a:ln w="27432">
            <a:solidFill>
              <a:srgbClr val="00000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00075" y="3197526"/>
            <a:ext cx="1914525" cy="502909"/>
          </a:xfrm>
          <a:prstGeom prst="rect">
            <a:avLst/>
          </a:prstGeom>
          <a:noFill/>
          <a:ln/>
        </p:spPr>
        <p:txBody>
          <a:bodyPr wrap="square" lIns="0" tIns="0" rIns="340233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自治体独自の支援</a:t>
            </a:r>
            <a:endParaRPr lang="en-US" sz="1397" dirty="0"/>
          </a:p>
        </p:txBody>
      </p:sp>
      <p:sp>
        <p:nvSpPr>
          <p:cNvPr id="14" name="Text 11"/>
          <p:cNvSpPr/>
          <p:nvPr/>
        </p:nvSpPr>
        <p:spPr>
          <a:xfrm>
            <a:off x="2800350" y="3197526"/>
            <a:ext cx="4384839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支給額・内容は地域によって</a:t>
            </a:r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FF3D00"/>
                </a:solidFill>
              </a:rPr>
              <a:t>大きな差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があります。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159" dirty="0">
                <a:solidFill>
                  <a:srgbClr val="2D3436"/>
                </a:solidFill>
              </a:rPr>
              <a:t> 国の一律基準ではないため、居住地の制度確認が不可欠です。</a:t>
            </a:r>
            <a:endParaRPr lang="en-US" sz="1159" dirty="0"/>
          </a:p>
        </p:txBody>
      </p:sp>
      <p:sp>
        <p:nvSpPr>
          <p:cNvPr id="15" name="Shape 12"/>
          <p:cNvSpPr/>
          <p:nvPr/>
        </p:nvSpPr>
        <p:spPr>
          <a:xfrm>
            <a:off x="428625" y="4086197"/>
            <a:ext cx="8286750" cy="914428"/>
          </a:xfrm>
          <a:prstGeom prst="rect">
            <a:avLst/>
          </a:prstGeom>
          <a:solidFill>
            <a:srgbClr val="FF3D00"/>
          </a:solidFill>
          <a:ln/>
        </p:spPr>
      </p:sp>
      <p:sp>
        <p:nvSpPr>
          <p:cNvPr id="16" name="Text 13"/>
          <p:cNvSpPr/>
          <p:nvPr/>
        </p:nvSpPr>
        <p:spPr>
          <a:xfrm>
            <a:off x="428625" y="4086197"/>
            <a:ext cx="8286750" cy="914428"/>
          </a:xfrm>
          <a:prstGeom prst="rect">
            <a:avLst/>
          </a:prstGeom>
          <a:noFill/>
          <a:ln/>
        </p:spPr>
        <p:txBody>
          <a:bodyPr wrap="square" lIns="136017" tIns="136017" rIns="136017" bIns="136017" rtlCol="0" anchor="ctr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平時から自分が住む地域の支援制度を確認することが重要</a:t>
            </a:r>
            <a:endParaRPr lang="en-US" sz="13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98583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942975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公的支援だけでは足りない理由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428625" y="1085850"/>
            <a:ext cx="4852029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2980B9"/>
                </a:solidFill>
              </a:rPr>
              <a:t>住宅再建費用の現実</a:t>
            </a:r>
            <a:endParaRPr lang="en-US" sz="1193" dirty="0"/>
          </a:p>
        </p:txBody>
      </p:sp>
      <p:sp>
        <p:nvSpPr>
          <p:cNvPr id="7" name="Shape 4"/>
          <p:cNvSpPr/>
          <p:nvPr/>
        </p:nvSpPr>
        <p:spPr>
          <a:xfrm>
            <a:off x="428625" y="1443038"/>
            <a:ext cx="4852029" cy="1757363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1585913"/>
            <a:ext cx="10621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000000"/>
                </a:solidFill>
              </a:rPr>
              <a:t>木造住宅 建替費用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4421144" y="1585913"/>
            <a:ext cx="716635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000000"/>
                </a:solidFill>
              </a:rPr>
              <a:t>約3,000万円</a:t>
            </a:r>
            <a:endParaRPr lang="en-US" sz="885" dirty="0"/>
          </a:p>
        </p:txBody>
      </p:sp>
      <p:sp>
        <p:nvSpPr>
          <p:cNvPr id="10" name="Shape 7"/>
          <p:cNvSpPr/>
          <p:nvPr/>
        </p:nvSpPr>
        <p:spPr>
          <a:xfrm>
            <a:off x="571500" y="1835944"/>
            <a:ext cx="4566279" cy="257175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1" name="Text 8"/>
          <p:cNvSpPr/>
          <p:nvPr/>
        </p:nvSpPr>
        <p:spPr>
          <a:xfrm>
            <a:off x="571500" y="2207419"/>
            <a:ext cx="1157315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000000"/>
                </a:solidFill>
              </a:rPr>
              <a:t>公的支援金（最大）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4659930" y="2207419"/>
            <a:ext cx="4778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000000"/>
                </a:solidFill>
              </a:rPr>
              <a:t>300万円</a:t>
            </a:r>
            <a:endParaRPr lang="en-US" sz="885" dirty="0"/>
          </a:p>
        </p:txBody>
      </p:sp>
      <p:sp>
        <p:nvSpPr>
          <p:cNvPr id="13" name="Shape 10"/>
          <p:cNvSpPr/>
          <p:nvPr/>
        </p:nvSpPr>
        <p:spPr>
          <a:xfrm>
            <a:off x="571500" y="2457450"/>
            <a:ext cx="4566279" cy="257175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571500" y="2828925"/>
            <a:ext cx="456627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3D00"/>
                </a:solidFill>
              </a:rPr>
              <a:t>差額 約2,700万円は自己負担が必要</a:t>
            </a:r>
            <a:endParaRPr lang="en-US" sz="987" dirty="0"/>
          </a:p>
        </p:txBody>
      </p:sp>
      <p:sp>
        <p:nvSpPr>
          <p:cNvPr id="15" name="Text 12"/>
          <p:cNvSpPr/>
          <p:nvPr/>
        </p:nvSpPr>
        <p:spPr>
          <a:xfrm>
            <a:off x="428625" y="3328988"/>
            <a:ext cx="485202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公的支援はあくまで「生活再建の着手金」。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 完全な補償ではないため、事前の備えが不可欠です。</a:t>
            </a:r>
            <a:endParaRPr lang="en-US" sz="987" dirty="0"/>
          </a:p>
        </p:txBody>
      </p:sp>
      <p:sp>
        <p:nvSpPr>
          <p:cNvPr id="16" name="Text 13"/>
          <p:cNvSpPr/>
          <p:nvPr/>
        </p:nvSpPr>
        <p:spPr>
          <a:xfrm>
            <a:off x="5694992" y="1085850"/>
            <a:ext cx="302038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2980B9"/>
                </a:solidFill>
              </a:rPr>
              <a:t>3つの役割分担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5694992" y="1443038"/>
            <a:ext cx="302038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FF3D00"/>
                </a:solidFill>
              </a:rPr>
              <a:t>自助 (Self-help)</a:t>
            </a:r>
            <a:endParaRPr lang="en-US" sz="1090" dirty="0"/>
          </a:p>
        </p:txBody>
      </p:sp>
      <p:sp>
        <p:nvSpPr>
          <p:cNvPr id="18" name="Text 15"/>
          <p:cNvSpPr/>
          <p:nvPr/>
        </p:nvSpPr>
        <p:spPr>
          <a:xfrm>
            <a:off x="5694992" y="1714500"/>
            <a:ext cx="302038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非常用備蓄、耐震・浸水対策、保険加入、貯蓄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5694992" y="1993106"/>
            <a:ext cx="302038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2980B9"/>
                </a:solidFill>
              </a:rPr>
              <a:t>共助 (Mutual Aid)</a:t>
            </a:r>
            <a:endParaRPr lang="en-US" sz="1090" dirty="0"/>
          </a:p>
        </p:txBody>
      </p:sp>
      <p:sp>
        <p:nvSpPr>
          <p:cNvPr id="20" name="Text 17"/>
          <p:cNvSpPr/>
          <p:nvPr/>
        </p:nvSpPr>
        <p:spPr>
          <a:xfrm>
            <a:off x="5694992" y="2264569"/>
            <a:ext cx="302038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近隣住民の助け合い、自治会・消防団</a:t>
            </a:r>
            <a:endParaRPr lang="en-US" sz="942" dirty="0"/>
          </a:p>
        </p:txBody>
      </p:sp>
      <p:sp>
        <p:nvSpPr>
          <p:cNvPr id="21" name="Text 18"/>
          <p:cNvSpPr/>
          <p:nvPr/>
        </p:nvSpPr>
        <p:spPr>
          <a:xfrm>
            <a:off x="5694992" y="2543175"/>
            <a:ext cx="302038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000000"/>
                </a:solidFill>
              </a:rPr>
              <a:t>公助 (Public Aid)</a:t>
            </a:r>
            <a:endParaRPr lang="en-US" sz="1090" dirty="0"/>
          </a:p>
        </p:txBody>
      </p:sp>
      <p:sp>
        <p:nvSpPr>
          <p:cNvPr id="22" name="Text 19"/>
          <p:cNvSpPr/>
          <p:nvPr/>
        </p:nvSpPr>
        <p:spPr>
          <a:xfrm>
            <a:off x="5694992" y="2814638"/>
            <a:ext cx="302038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国・自治体の支援制度、インフラ復旧</a:t>
            </a:r>
            <a:endParaRPr lang="en-US" sz="942" dirty="0"/>
          </a:p>
        </p:txBody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79" y="3221831"/>
            <a:ext cx="2991808" cy="17645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28700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地域別ケーススタディ</a:t>
            </a:r>
            <a:endParaRPr lang="en-US" sz="2862" dirty="0"/>
          </a:p>
        </p:txBody>
      </p:sp>
      <p:sp>
        <p:nvSpPr>
          <p:cNvPr id="6" name="Shape 3"/>
          <p:cNvSpPr/>
          <p:nvPr/>
        </p:nvSpPr>
        <p:spPr>
          <a:xfrm>
            <a:off x="428625" y="1214438"/>
            <a:ext cx="2666991" cy="166449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1357313"/>
            <a:ext cx="238124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000000"/>
                </a:solidFill>
              </a:rPr>
              <a:t>地震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571500" y="1593056"/>
            <a:ext cx="23812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D3436"/>
                </a:solidFill>
              </a:rPr>
              <a:t>都市部・マンション</a:t>
            </a:r>
            <a:endParaRPr lang="en-US" sz="784" dirty="0"/>
          </a:p>
        </p:txBody>
      </p:sp>
      <p:sp>
        <p:nvSpPr>
          <p:cNvPr id="9" name="Text 6"/>
          <p:cNvSpPr/>
          <p:nvPr/>
        </p:nvSpPr>
        <p:spPr>
          <a:xfrm>
            <a:off x="571500" y="1971675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980B9"/>
                </a:solidFill>
              </a:rPr>
              <a:t>•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678656" y="1980605"/>
            <a:ext cx="115731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家具転倒防止の徹底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571500" y="2221706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980B9"/>
                </a:solidFill>
              </a:rPr>
              <a:t>•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678656" y="2230636"/>
            <a:ext cx="128590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エレベーター停止対策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571500" y="2471738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980B9"/>
                </a:solidFill>
              </a:rPr>
              <a:t>•</a:t>
            </a:r>
            <a:endParaRPr lang="en-US" sz="885" dirty="0"/>
          </a:p>
        </p:txBody>
      </p:sp>
      <p:sp>
        <p:nvSpPr>
          <p:cNvPr id="14" name="Text 11"/>
          <p:cNvSpPr/>
          <p:nvPr/>
        </p:nvSpPr>
        <p:spPr>
          <a:xfrm>
            <a:off x="678656" y="2480667"/>
            <a:ext cx="115731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在宅避難の備蓄確保</a:t>
            </a:r>
            <a:endParaRPr lang="en-US" sz="942" dirty="0"/>
          </a:p>
        </p:txBody>
      </p:sp>
      <p:sp>
        <p:nvSpPr>
          <p:cNvPr id="15" name="Shape 12"/>
          <p:cNvSpPr/>
          <p:nvPr/>
        </p:nvSpPr>
        <p:spPr>
          <a:xfrm>
            <a:off x="3238491" y="1214438"/>
            <a:ext cx="2666991" cy="166449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381366" y="1357313"/>
            <a:ext cx="238124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000000"/>
                </a:solidFill>
              </a:rPr>
              <a:t>水害</a:t>
            </a:r>
            <a:endParaRPr lang="en-US" sz="1090" dirty="0"/>
          </a:p>
        </p:txBody>
      </p:sp>
      <p:sp>
        <p:nvSpPr>
          <p:cNvPr id="17" name="Text 14"/>
          <p:cNvSpPr/>
          <p:nvPr/>
        </p:nvSpPr>
        <p:spPr>
          <a:xfrm>
            <a:off x="3381366" y="1593056"/>
            <a:ext cx="23812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D3436"/>
                </a:solidFill>
              </a:rPr>
              <a:t>河川流域・低地</a:t>
            </a:r>
            <a:endParaRPr lang="en-US" sz="784" dirty="0"/>
          </a:p>
        </p:txBody>
      </p:sp>
      <p:sp>
        <p:nvSpPr>
          <p:cNvPr id="18" name="Text 15"/>
          <p:cNvSpPr/>
          <p:nvPr/>
        </p:nvSpPr>
        <p:spPr>
          <a:xfrm>
            <a:off x="3381366" y="1971675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•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3488522" y="1980605"/>
            <a:ext cx="90014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早期避難が原則</a:t>
            </a:r>
            <a:endParaRPr lang="en-US" sz="942" dirty="0"/>
          </a:p>
        </p:txBody>
      </p:sp>
      <p:sp>
        <p:nvSpPr>
          <p:cNvPr id="20" name="Text 17"/>
          <p:cNvSpPr/>
          <p:nvPr/>
        </p:nvSpPr>
        <p:spPr>
          <a:xfrm>
            <a:off x="3381366" y="2221706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•</a:t>
            </a:r>
            <a:endParaRPr lang="en-US" sz="885" dirty="0"/>
          </a:p>
        </p:txBody>
      </p:sp>
      <p:sp>
        <p:nvSpPr>
          <p:cNvPr id="21" name="Text 18"/>
          <p:cNvSpPr/>
          <p:nvPr/>
        </p:nvSpPr>
        <p:spPr>
          <a:xfrm>
            <a:off x="3488522" y="2230636"/>
            <a:ext cx="16716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夜間避難は危険（垂直避難）</a:t>
            </a:r>
            <a:endParaRPr lang="en-US" sz="942" dirty="0"/>
          </a:p>
        </p:txBody>
      </p:sp>
      <p:sp>
        <p:nvSpPr>
          <p:cNvPr id="22" name="Text 19"/>
          <p:cNvSpPr/>
          <p:nvPr/>
        </p:nvSpPr>
        <p:spPr>
          <a:xfrm>
            <a:off x="3381366" y="2471738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•</a:t>
            </a:r>
            <a:endParaRPr lang="en-US" sz="885" dirty="0"/>
          </a:p>
        </p:txBody>
      </p:sp>
      <p:sp>
        <p:nvSpPr>
          <p:cNvPr id="23" name="Text 20"/>
          <p:cNvSpPr/>
          <p:nvPr/>
        </p:nvSpPr>
        <p:spPr>
          <a:xfrm>
            <a:off x="3488522" y="2480667"/>
            <a:ext cx="148802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警戒レベル3で高齢者避難</a:t>
            </a:r>
            <a:endParaRPr lang="en-US" sz="942" dirty="0"/>
          </a:p>
        </p:txBody>
      </p:sp>
      <p:sp>
        <p:nvSpPr>
          <p:cNvPr id="24" name="Shape 21"/>
          <p:cNvSpPr/>
          <p:nvPr/>
        </p:nvSpPr>
        <p:spPr>
          <a:xfrm>
            <a:off x="6048356" y="1214438"/>
            <a:ext cx="2667019" cy="166449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191231" y="1357313"/>
            <a:ext cx="238126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000000"/>
                </a:solidFill>
              </a:rPr>
              <a:t>土砂災害</a:t>
            </a:r>
            <a:endParaRPr lang="en-US" sz="1090" dirty="0"/>
          </a:p>
        </p:txBody>
      </p:sp>
      <p:sp>
        <p:nvSpPr>
          <p:cNvPr id="26" name="Text 23"/>
          <p:cNvSpPr/>
          <p:nvPr/>
        </p:nvSpPr>
        <p:spPr>
          <a:xfrm>
            <a:off x="6191231" y="1593056"/>
            <a:ext cx="238126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2D3436"/>
                </a:solidFill>
              </a:rPr>
              <a:t>山間部・崖下</a:t>
            </a:r>
            <a:endParaRPr lang="en-US" sz="784" dirty="0"/>
          </a:p>
        </p:txBody>
      </p:sp>
      <p:sp>
        <p:nvSpPr>
          <p:cNvPr id="27" name="Text 24"/>
          <p:cNvSpPr/>
          <p:nvPr/>
        </p:nvSpPr>
        <p:spPr>
          <a:xfrm>
            <a:off x="6191231" y="1971675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•</a:t>
            </a:r>
            <a:endParaRPr lang="en-US" sz="885" dirty="0"/>
          </a:p>
        </p:txBody>
      </p:sp>
      <p:sp>
        <p:nvSpPr>
          <p:cNvPr id="28" name="Text 25"/>
          <p:cNvSpPr/>
          <p:nvPr/>
        </p:nvSpPr>
        <p:spPr>
          <a:xfrm>
            <a:off x="6298388" y="1980605"/>
            <a:ext cx="135943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警戒レベル4で全員避難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6191231" y="2221706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•</a:t>
            </a:r>
            <a:endParaRPr lang="en-US" sz="885" dirty="0"/>
          </a:p>
        </p:txBody>
      </p:sp>
      <p:sp>
        <p:nvSpPr>
          <p:cNvPr id="30" name="Text 27"/>
          <p:cNvSpPr/>
          <p:nvPr/>
        </p:nvSpPr>
        <p:spPr>
          <a:xfrm>
            <a:off x="6298388" y="2230636"/>
            <a:ext cx="90014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前兆現象に注意</a:t>
            </a:r>
            <a:endParaRPr lang="en-US" sz="942" dirty="0"/>
          </a:p>
        </p:txBody>
      </p:sp>
      <p:sp>
        <p:nvSpPr>
          <p:cNvPr id="31" name="Text 28"/>
          <p:cNvSpPr/>
          <p:nvPr/>
        </p:nvSpPr>
        <p:spPr>
          <a:xfrm>
            <a:off x="6191231" y="2471738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3D00"/>
                </a:solidFill>
              </a:rPr>
              <a:t>•</a:t>
            </a:r>
            <a:endParaRPr lang="en-US" sz="885" dirty="0"/>
          </a:p>
        </p:txBody>
      </p:sp>
      <p:sp>
        <p:nvSpPr>
          <p:cNvPr id="32" name="Text 29"/>
          <p:cNvSpPr/>
          <p:nvPr/>
        </p:nvSpPr>
        <p:spPr>
          <a:xfrm>
            <a:off x="6298388" y="2480667"/>
            <a:ext cx="115731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避難経路の事前確認</a:t>
            </a:r>
            <a:endParaRPr lang="en-US" sz="942" dirty="0"/>
          </a:p>
        </p:txBody>
      </p:sp>
      <p:sp>
        <p:nvSpPr>
          <p:cNvPr id="33" name="Shape 30"/>
          <p:cNvSpPr/>
          <p:nvPr/>
        </p:nvSpPr>
        <p:spPr>
          <a:xfrm>
            <a:off x="428625" y="3078956"/>
            <a:ext cx="8286750" cy="1785938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34" name="Text 31"/>
          <p:cNvSpPr/>
          <p:nvPr/>
        </p:nvSpPr>
        <p:spPr>
          <a:xfrm>
            <a:off x="607219" y="3477611"/>
            <a:ext cx="258313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3D00"/>
                </a:solidFill>
              </a:rPr>
              <a:t>DIG（災害図上訓練）の活用</a:t>
            </a:r>
            <a:endParaRPr lang="en-US" sz="1397" dirty="0"/>
          </a:p>
        </p:txBody>
      </p:sp>
      <p:sp>
        <p:nvSpPr>
          <p:cNvPr id="35" name="Shape 32"/>
          <p:cNvSpPr/>
          <p:nvPr/>
        </p:nvSpPr>
        <p:spPr>
          <a:xfrm>
            <a:off x="3297510" y="3524045"/>
            <a:ext cx="952212" cy="207169"/>
          </a:xfrm>
          <a:prstGeom prst="rect">
            <a:avLst/>
          </a:prstGeom>
          <a:solidFill>
            <a:srgbClr val="E8ECEF"/>
          </a:solidFill>
          <a:ln/>
        </p:spPr>
      </p:sp>
      <p:sp>
        <p:nvSpPr>
          <p:cNvPr id="36" name="Text 33"/>
          <p:cNvSpPr/>
          <p:nvPr/>
        </p:nvSpPr>
        <p:spPr>
          <a:xfrm>
            <a:off x="3297510" y="3524045"/>
            <a:ext cx="952212" cy="207169"/>
          </a:xfrm>
          <a:prstGeom prst="rect">
            <a:avLst/>
          </a:prstGeom>
          <a:noFill/>
          <a:ln/>
        </p:spPr>
        <p:txBody>
          <a:bodyPr wrap="none" lIns="68072" tIns="34036" rIns="68072" bIns="34036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00000"/>
                </a:solidFill>
              </a:rPr>
              <a:t>内閣府・消防庁推奨</a:t>
            </a:r>
            <a:endParaRPr lang="en-US" sz="683" dirty="0"/>
          </a:p>
        </p:txBody>
      </p:sp>
      <p:sp>
        <p:nvSpPr>
          <p:cNvPr id="37" name="Text 34"/>
          <p:cNvSpPr/>
          <p:nvPr/>
        </p:nvSpPr>
        <p:spPr>
          <a:xfrm>
            <a:off x="607219" y="3849086"/>
            <a:ext cx="4629150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8ECEF"/>
                </a:solidFill>
              </a:rPr>
              <a:t>地図上で自宅周辺の危険箇所や避難経路を可視化する訓練です。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8ECEF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8ECEF"/>
                </a:solidFill>
              </a:rPr>
              <a:t> 「知っているつもり」の地域情報を、地図に書き込むことで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8ECEF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E8ECEF"/>
                </a:solidFill>
              </a:rPr>
              <a:t> 具体的な避難行動計画（マイ・タイムライン）に落とし込みます。</a:t>
            </a:r>
            <a:endParaRPr lang="en-US" sz="942" dirty="0"/>
          </a:p>
        </p:txBody>
      </p:sp>
      <p:sp>
        <p:nvSpPr>
          <p:cNvPr id="38" name="Shape 35"/>
          <p:cNvSpPr/>
          <p:nvPr/>
        </p:nvSpPr>
        <p:spPr>
          <a:xfrm>
            <a:off x="5450681" y="3257550"/>
            <a:ext cx="3086100" cy="1428750"/>
          </a:xfrm>
          <a:prstGeom prst="rect">
            <a:avLst/>
          </a:prstGeom>
          <a:solidFill>
            <a:srgbClr val="FFFFFF"/>
          </a:solidFill>
          <a:ln w="18288">
            <a:solidFill>
              <a:srgbClr val="E8ECEF"/>
            </a:solidFill>
            <a:prstDash val="solid"/>
          </a:ln>
        </p:spPr>
      </p:sp>
      <p:pic>
        <p:nvPicPr>
          <p:cNvPr id="3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81" y="3257550"/>
            <a:ext cx="30861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28700"/>
            <a:ext cx="9144000" cy="428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285750"/>
            <a:ext cx="8286750" cy="6000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2862" b="1" spc="-1" kern="0" dirty="0">
                <a:solidFill>
                  <a:srgbClr val="000000"/>
                </a:solidFill>
              </a:rPr>
              <a:t>防災・減災の基本行動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428625" y="1085850"/>
            <a:ext cx="3914775" cy="594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2980B9"/>
                </a:solidFill>
              </a:rPr>
              <a:t>「知っている」から</a:t>
            </a:r>
            <a:pPr algn="l" indent="0" marL="0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2980B9"/>
                </a:solidFill>
              </a:rPr>
              <a:t>
</a:t>
            </a:r>
            <a:pPr algn="l" indent="0" marL="0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FF3D00"/>
                </a:solidFill>
              </a:rPr>
              <a:t>「行動」</a:t>
            </a:r>
            <a:pPr algn="l" indent="0" marL="0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2980B9"/>
                </a:solidFill>
              </a:rPr>
              <a:t>へ変える</a:t>
            </a:r>
            <a:endParaRPr lang="en-US" sz="1602" dirty="0"/>
          </a:p>
        </p:txBody>
      </p:sp>
      <p:sp>
        <p:nvSpPr>
          <p:cNvPr id="7" name="Shape 4"/>
          <p:cNvSpPr/>
          <p:nvPr/>
        </p:nvSpPr>
        <p:spPr>
          <a:xfrm>
            <a:off x="428625" y="1823052"/>
            <a:ext cx="3914775" cy="1271588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14350" y="1908777"/>
            <a:ext cx="1663740" cy="300038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000000"/>
                </a:solidFill>
              </a:rPr>
              <a:t>年1回の防災チェック日</a:t>
            </a:r>
            <a:endParaRPr lang="en-US" sz="1090" dirty="0"/>
          </a:p>
        </p:txBody>
      </p:sp>
      <p:sp>
        <p:nvSpPr>
          <p:cNvPr id="9" name="Text 6"/>
          <p:cNvSpPr/>
          <p:nvPr/>
        </p:nvSpPr>
        <p:spPr>
          <a:xfrm>
            <a:off x="514350" y="2308827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10" name="Text 7"/>
          <p:cNvSpPr/>
          <p:nvPr/>
        </p:nvSpPr>
        <p:spPr>
          <a:xfrm>
            <a:off x="657225" y="2267750"/>
            <a:ext cx="1571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ハザードマップの再確認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14350" y="2551714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12" name="Text 9"/>
          <p:cNvSpPr/>
          <p:nvPr/>
        </p:nvSpPr>
        <p:spPr>
          <a:xfrm>
            <a:off x="657225" y="2510637"/>
            <a:ext cx="11430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家族での避難会議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14350" y="2794602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14" name="Text 11"/>
          <p:cNvSpPr/>
          <p:nvPr/>
        </p:nvSpPr>
        <p:spPr>
          <a:xfrm>
            <a:off x="657225" y="2753525"/>
            <a:ext cx="1714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備蓄品の賞味期限チェック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428625" y="3166077"/>
            <a:ext cx="3914775" cy="1614488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14350" y="3251802"/>
            <a:ext cx="1885978" cy="300038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000000"/>
                </a:solidFill>
              </a:rPr>
              <a:t>非常用持ち出し袋の最適化</a:t>
            </a:r>
            <a:endParaRPr lang="en-US" sz="1090" dirty="0"/>
          </a:p>
        </p:txBody>
      </p:sp>
      <p:sp>
        <p:nvSpPr>
          <p:cNvPr id="17" name="Text 14"/>
          <p:cNvSpPr/>
          <p:nvPr/>
        </p:nvSpPr>
        <p:spPr>
          <a:xfrm>
            <a:off x="514350" y="3651852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18" name="Text 15"/>
          <p:cNvSpPr/>
          <p:nvPr/>
        </p:nvSpPr>
        <p:spPr>
          <a:xfrm>
            <a:off x="657225" y="3610775"/>
            <a:ext cx="17630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家族構成（乳幼児・高齢者）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14350" y="3894739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20" name="Text 17"/>
          <p:cNvSpPr/>
          <p:nvPr/>
        </p:nvSpPr>
        <p:spPr>
          <a:xfrm>
            <a:off x="657225" y="3853662"/>
            <a:ext cx="133445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持病（薬・お薬手帳）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514350" y="4137627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22" name="Text 19"/>
          <p:cNvSpPr/>
          <p:nvPr/>
        </p:nvSpPr>
        <p:spPr>
          <a:xfrm>
            <a:off x="657225" y="4096550"/>
            <a:ext cx="162020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季節（防寒・熱中症対策）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514350" y="4366227"/>
            <a:ext cx="3743325" cy="314325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3D00"/>
                </a:solidFill>
              </a:rPr>
              <a:t>中身は「自分仕様」にカスタマイズが必要</a:t>
            </a:r>
            <a:endParaRPr lang="en-US" sz="784" dirty="0"/>
          </a:p>
        </p:txBody>
      </p:sp>
      <p:sp>
        <p:nvSpPr>
          <p:cNvPr id="24" name="Shape 21"/>
          <p:cNvSpPr/>
          <p:nvPr/>
        </p:nvSpPr>
        <p:spPr>
          <a:xfrm>
            <a:off x="4643438" y="1085850"/>
            <a:ext cx="1993106" cy="1000125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pic>
        <p:nvPicPr>
          <p:cNvPr id="2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085850"/>
            <a:ext cx="1993106" cy="1000125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6722269" y="1085850"/>
            <a:ext cx="1993106" cy="1000125"/>
          </a:xfrm>
          <a:prstGeom prst="rect">
            <a:avLst/>
          </a:prstGeom>
          <a:solidFill>
            <a:srgbClr val="FFFFFF"/>
          </a:solidFill>
          <a:ln w="18288">
            <a:solidFill>
              <a:srgbClr val="000000"/>
            </a:solidFill>
            <a:prstDash val="solid"/>
          </a:ln>
        </p:spPr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269" y="1085850"/>
            <a:ext cx="1993106" cy="1000125"/>
          </a:xfrm>
          <a:prstGeom prst="rect">
            <a:avLst/>
          </a:prstGeom>
        </p:spPr>
      </p:pic>
      <p:sp>
        <p:nvSpPr>
          <p:cNvPr id="28" name="Shape 23"/>
          <p:cNvSpPr/>
          <p:nvPr/>
        </p:nvSpPr>
        <p:spPr>
          <a:xfrm>
            <a:off x="4643438" y="2171700"/>
            <a:ext cx="4071938" cy="2914650"/>
          </a:xfrm>
          <a:prstGeom prst="rect">
            <a:avLst/>
          </a:prstGeom>
          <a:solidFill>
            <a:srgbClr val="2D3436"/>
          </a:solidFill>
          <a:ln/>
        </p:spPr>
      </p:sp>
      <p:sp>
        <p:nvSpPr>
          <p:cNvPr id="29" name="Text 24"/>
          <p:cNvSpPr/>
          <p:nvPr/>
        </p:nvSpPr>
        <p:spPr>
          <a:xfrm>
            <a:off x="4700588" y="2996803"/>
            <a:ext cx="3957638" cy="257175"/>
          </a:xfrm>
          <a:prstGeom prst="rect">
            <a:avLst/>
          </a:prstGeom>
          <a:noFill/>
          <a:ln/>
        </p:spPr>
        <p:txBody>
          <a:bodyPr wrap="none" lIns="102108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E8ECEF"/>
                </a:solidFill>
              </a:rPr>
              <a:t>共助（地域での助け合い）</a:t>
            </a:r>
            <a:endParaRPr lang="en-US" sz="1193" dirty="0"/>
          </a:p>
        </p:txBody>
      </p:sp>
      <p:sp>
        <p:nvSpPr>
          <p:cNvPr id="30" name="Text 25"/>
          <p:cNvSpPr/>
          <p:nvPr/>
        </p:nvSpPr>
        <p:spPr>
          <a:xfrm>
            <a:off x="4700588" y="3382566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31" name="Text 26"/>
          <p:cNvSpPr/>
          <p:nvPr/>
        </p:nvSpPr>
        <p:spPr>
          <a:xfrm>
            <a:off x="4843463" y="3341489"/>
            <a:ext cx="1714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自治会の防災訓練への参加</a:t>
            </a:r>
            <a:endParaRPr lang="en-US" sz="1050" dirty="0"/>
          </a:p>
        </p:txBody>
      </p:sp>
      <p:sp>
        <p:nvSpPr>
          <p:cNvPr id="32" name="Text 27"/>
          <p:cNvSpPr/>
          <p:nvPr/>
        </p:nvSpPr>
        <p:spPr>
          <a:xfrm>
            <a:off x="4700588" y="3689747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33" name="Text 28"/>
          <p:cNvSpPr/>
          <p:nvPr/>
        </p:nvSpPr>
        <p:spPr>
          <a:xfrm>
            <a:off x="4843463" y="3648670"/>
            <a:ext cx="247745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高齢者・要配慮者の避難支援体制づくり</a:t>
            </a:r>
            <a:endParaRPr lang="en-US" sz="1050" dirty="0"/>
          </a:p>
        </p:txBody>
      </p:sp>
      <p:sp>
        <p:nvSpPr>
          <p:cNvPr id="34" name="Text 29"/>
          <p:cNvSpPr/>
          <p:nvPr/>
        </p:nvSpPr>
        <p:spPr>
          <a:xfrm>
            <a:off x="4700588" y="3996928"/>
            <a:ext cx="1000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FF3D00"/>
                </a:solidFill>
              </a:rPr>
              <a:t>▶</a:t>
            </a:r>
            <a:endParaRPr lang="en-US" sz="727" dirty="0"/>
          </a:p>
        </p:txBody>
      </p:sp>
      <p:sp>
        <p:nvSpPr>
          <p:cNvPr id="35" name="Text 30"/>
          <p:cNvSpPr/>
          <p:nvPr/>
        </p:nvSpPr>
        <p:spPr>
          <a:xfrm>
            <a:off x="4843463" y="3955852"/>
            <a:ext cx="285323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E8ECEF"/>
                </a:solidFill>
              </a:rPr>
              <a:t>「向こう三軒両隣」の顔の見える関係づくり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2025-12-18T01:00:09Z</dcterms:created>
  <dcterms:modified xsi:type="dcterms:W3CDTF">2025-12-18T01:00:09Z</dcterms:modified>
</cp:coreProperties>
</file>