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image" Target="../media/image-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57213" y="571500"/>
            <a:ext cx="4643438" cy="16458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300"/>
              </a:lnSpc>
              <a:buNone/>
            </a:pPr>
            <a:r>
              <a:rPr lang="en-US" sz="3294" b="1" spc="-1" kern="0" dirty="0">
                <a:solidFill>
                  <a:srgbClr val="2C3E50"/>
                </a:solidFill>
              </a:rPr>
              <a:t>家族に迷惑を</a:t>
            </a:r>
            <a:pPr algn="l" indent="0" marL="0">
              <a:lnSpc>
                <a:spcPts val="4300"/>
              </a:lnSpc>
              <a:buNone/>
            </a:pPr>
            <a:r>
              <a:rPr lang="en-US" sz="3294" b="1" spc="-1" kern="0" dirty="0">
                <a:solidFill>
                  <a:srgbClr val="2C3E50"/>
                </a:solidFill>
              </a:rPr>
              <a:t>
</a:t>
            </a:r>
            <a:pPr algn="l" indent="0" marL="0">
              <a:lnSpc>
                <a:spcPts val="4300"/>
              </a:lnSpc>
              <a:buNone/>
            </a:pPr>
            <a:r>
              <a:rPr lang="en-US" sz="3294" b="1" spc="-1" kern="0" dirty="0">
                <a:solidFill>
                  <a:srgbClr val="2C3E50"/>
                </a:solidFill>
              </a:rPr>
              <a:t>かけないための</a:t>
            </a:r>
            <a:pPr algn="l" indent="0" marL="0">
              <a:lnSpc>
                <a:spcPts val="4300"/>
              </a:lnSpc>
              <a:buNone/>
            </a:pPr>
            <a:r>
              <a:rPr lang="en-US" sz="3294" b="1" spc="-1" kern="0" dirty="0">
                <a:solidFill>
                  <a:srgbClr val="2C3E50"/>
                </a:solidFill>
              </a:rPr>
              <a:t>
</a:t>
            </a:r>
            <a:pPr algn="l" indent="0" marL="0">
              <a:lnSpc>
                <a:spcPts val="4300"/>
              </a:lnSpc>
              <a:buNone/>
            </a:pPr>
            <a:r>
              <a:rPr lang="en-US" sz="3294" b="1" spc="-1" kern="0" dirty="0">
                <a:solidFill>
                  <a:srgbClr val="2C3E50"/>
                </a:solidFill>
              </a:rPr>
              <a:t>“終活”入門</a:t>
            </a:r>
            <a:endParaRPr lang="en-US" sz="3294" dirty="0"/>
          </a:p>
        </p:txBody>
      </p:sp>
      <p:sp>
        <p:nvSpPr>
          <p:cNvPr id="4" name="Text 1"/>
          <p:cNvSpPr/>
          <p:nvPr/>
        </p:nvSpPr>
        <p:spPr>
          <a:xfrm>
            <a:off x="557213" y="2360228"/>
            <a:ext cx="4643438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486" dirty="0">
                <a:solidFill>
                  <a:srgbClr val="4A4A4A"/>
                </a:solidFill>
              </a:rPr>
              <a:t>― エンディングノートで未来の安心を準備する ―</a:t>
            </a:r>
            <a:endParaRPr lang="en-US" sz="1486" dirty="0"/>
          </a:p>
        </p:txBody>
      </p:sp>
      <p:sp>
        <p:nvSpPr>
          <p:cNvPr id="5" name="Shape 2"/>
          <p:cNvSpPr/>
          <p:nvPr/>
        </p:nvSpPr>
        <p:spPr>
          <a:xfrm>
            <a:off x="285750" y="2863862"/>
            <a:ext cx="4914900" cy="1450181"/>
          </a:xfrm>
          <a:prstGeom prst="rect">
            <a:avLst/>
          </a:prstGeom>
          <a:solidFill>
            <a:srgbClr val="FFFFFF">
              <a:alpha val="60000"/>
            </a:srgbClr>
          </a:solidFill>
          <a:ln w="9144">
            <a:solidFill>
              <a:srgbClr val="8E9EAB">
                <a:alpha val="30000"/>
              </a:srgbClr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038884"/>
            <a:ext cx="142875" cy="1428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42938" y="3006737"/>
            <a:ext cx="85725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2C3E50"/>
                </a:solidFill>
              </a:rPr>
              <a:t>本資料の目的</a:t>
            </a:r>
            <a:endParaRPr lang="en-US" sz="987" dirty="0"/>
          </a:p>
        </p:txBody>
      </p:sp>
      <p:sp>
        <p:nvSpPr>
          <p:cNvPr id="8" name="Shape 4"/>
          <p:cNvSpPr/>
          <p:nvPr/>
        </p:nvSpPr>
        <p:spPr>
          <a:xfrm>
            <a:off x="428625" y="3385356"/>
            <a:ext cx="57150" cy="57150"/>
          </a:xfrm>
          <a:prstGeom prst="ellipse">
            <a:avLst/>
          </a:prstGeom>
          <a:solidFill>
            <a:srgbClr val="8E9EAB"/>
          </a:solidFill>
          <a:ln/>
        </p:spPr>
      </p:sp>
      <p:sp>
        <p:nvSpPr>
          <p:cNvPr id="9" name="Text 5"/>
          <p:cNvSpPr/>
          <p:nvPr/>
        </p:nvSpPr>
        <p:spPr>
          <a:xfrm>
            <a:off x="607219" y="3315705"/>
            <a:ext cx="314325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4A4A4A"/>
                </a:solidFill>
              </a:rPr>
              <a:t>「もしも」の時に家族が困るポイントを整理する</a:t>
            </a:r>
            <a:endParaRPr lang="en-US" sz="1050" dirty="0"/>
          </a:p>
        </p:txBody>
      </p:sp>
      <p:sp>
        <p:nvSpPr>
          <p:cNvPr id="10" name="Shape 6"/>
          <p:cNvSpPr/>
          <p:nvPr/>
        </p:nvSpPr>
        <p:spPr>
          <a:xfrm>
            <a:off x="428625" y="3671106"/>
            <a:ext cx="57150" cy="57150"/>
          </a:xfrm>
          <a:prstGeom prst="ellipse">
            <a:avLst/>
          </a:prstGeom>
          <a:solidFill>
            <a:srgbClr val="8E9EAB"/>
          </a:solidFill>
          <a:ln/>
        </p:spPr>
      </p:sp>
      <p:sp>
        <p:nvSpPr>
          <p:cNvPr id="11" name="Text 7"/>
          <p:cNvSpPr/>
          <p:nvPr/>
        </p:nvSpPr>
        <p:spPr>
          <a:xfrm>
            <a:off x="607219" y="3601455"/>
            <a:ext cx="337586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4A4A4A"/>
                </a:solidFill>
              </a:rPr>
              <a:t>エンディングノートに“何を書くべきか”を体系化する</a:t>
            </a:r>
            <a:endParaRPr lang="en-US" sz="1050" dirty="0"/>
          </a:p>
        </p:txBody>
      </p:sp>
      <p:sp>
        <p:nvSpPr>
          <p:cNvPr id="12" name="Shape 8"/>
          <p:cNvSpPr/>
          <p:nvPr/>
        </p:nvSpPr>
        <p:spPr>
          <a:xfrm>
            <a:off x="428625" y="3956856"/>
            <a:ext cx="57150" cy="57150"/>
          </a:xfrm>
          <a:prstGeom prst="ellipse">
            <a:avLst/>
          </a:prstGeom>
          <a:solidFill>
            <a:srgbClr val="8E9EAB"/>
          </a:solidFill>
          <a:ln/>
        </p:spPr>
      </p:sp>
      <p:sp>
        <p:nvSpPr>
          <p:cNvPr id="13" name="Text 9"/>
          <p:cNvSpPr/>
          <p:nvPr/>
        </p:nvSpPr>
        <p:spPr>
          <a:xfrm>
            <a:off x="607219" y="3887205"/>
            <a:ext cx="242887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4A4A4A"/>
                </a:solidFill>
              </a:rPr>
              <a:t>医療・介護・お金・手続きの導線をつくる</a:t>
            </a:r>
            <a:endParaRPr lang="en-US" sz="1050" dirty="0"/>
          </a:p>
        </p:txBody>
      </p:sp>
      <p:sp>
        <p:nvSpPr>
          <p:cNvPr id="14" name="Text 10"/>
          <p:cNvSpPr/>
          <p:nvPr/>
        </p:nvSpPr>
        <p:spPr>
          <a:xfrm>
            <a:off x="285750" y="4442631"/>
            <a:ext cx="4914900" cy="223242"/>
          </a:xfrm>
          <a:prstGeom prst="rect">
            <a:avLst/>
          </a:prstGeom>
          <a:noFill/>
          <a:ln/>
        </p:spPr>
        <p:txBody>
          <a:bodyPr wrap="square" lIns="0" tIns="8509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8E9EAB"/>
                </a:solidFill>
              </a:rPr>
              <a:t>引用元：法務省「エンディングノート」 / 厚生労働省「人生会議（ACP）」</a:t>
            </a:r>
            <a:endParaRPr lang="en-US" sz="727" dirty="0"/>
          </a:p>
        </p:txBody>
      </p:sp>
      <p:pic>
        <p:nvPicPr>
          <p:cNvPr id="1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275" y="1071563"/>
            <a:ext cx="3371850" cy="3000375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8765381" y="571500"/>
            <a:ext cx="164306" cy="104014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spc="4" kern="0" dirty="0">
                <a:solidFill>
                  <a:srgbClr val="8E9EAB">
                    <a:alpha val="70000"/>
                  </a:srgbClr>
                </a:solidFill>
              </a:rPr>
              <a:t>未来への贈り物</a:t>
            </a:r>
            <a:endParaRPr lang="en-US" sz="8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6745458" cy="521494"/>
          </a:xfrm>
          <a:prstGeom prst="rect">
            <a:avLst/>
          </a:prstGeom>
          <a:noFill/>
          <a:ln/>
        </p:spPr>
        <p:txBody>
          <a:bodyPr wrap="none" lIns="0" tIns="0" rIns="0" bIns="8509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2C3E50"/>
                </a:solidFill>
              </a:rPr>
              <a:t>実践：エンディングノートの書き方（3ステップ）</a:t>
            </a:r>
            <a:endParaRPr lang="en-US" sz="2121" dirty="0"/>
          </a:p>
        </p:txBody>
      </p:sp>
      <p:sp>
        <p:nvSpPr>
          <p:cNvPr id="4" name="Shape 1"/>
          <p:cNvSpPr/>
          <p:nvPr/>
        </p:nvSpPr>
        <p:spPr>
          <a:xfrm>
            <a:off x="285750" y="1021556"/>
            <a:ext cx="2600325" cy="191273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2"/>
          <p:cNvSpPr/>
          <p:nvPr/>
        </p:nvSpPr>
        <p:spPr>
          <a:xfrm>
            <a:off x="285750" y="1021556"/>
            <a:ext cx="2600325" cy="42863"/>
          </a:xfrm>
          <a:prstGeom prst="rect">
            <a:avLst/>
          </a:prstGeom>
          <a:solidFill>
            <a:srgbClr val="2C3E50"/>
          </a:solidFill>
          <a:ln/>
        </p:spPr>
      </p:sp>
      <p:sp>
        <p:nvSpPr>
          <p:cNvPr id="6" name="Shape 3"/>
          <p:cNvSpPr/>
          <p:nvPr/>
        </p:nvSpPr>
        <p:spPr>
          <a:xfrm>
            <a:off x="428625" y="878681"/>
            <a:ext cx="357188" cy="357188"/>
          </a:xfrm>
          <a:prstGeom prst="ellipse">
            <a:avLst/>
          </a:prstGeom>
          <a:solidFill>
            <a:srgbClr val="2C3E50"/>
          </a:solidFill>
          <a:ln/>
        </p:spPr>
      </p:sp>
      <p:sp>
        <p:nvSpPr>
          <p:cNvPr id="7" name="Text 4"/>
          <p:cNvSpPr/>
          <p:nvPr/>
        </p:nvSpPr>
        <p:spPr>
          <a:xfrm>
            <a:off x="428625" y="878681"/>
            <a:ext cx="357188" cy="3571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01</a:t>
            </a:r>
            <a:endParaRPr lang="en-US" sz="987" dirty="0"/>
          </a:p>
        </p:txBody>
      </p:sp>
      <p:sp>
        <p:nvSpPr>
          <p:cNvPr id="8" name="Text 5"/>
          <p:cNvSpPr/>
          <p:nvPr/>
        </p:nvSpPr>
        <p:spPr>
          <a:xfrm>
            <a:off x="357188" y="1178719"/>
            <a:ext cx="2457450" cy="505420"/>
          </a:xfrm>
          <a:prstGeom prst="rect">
            <a:avLst/>
          </a:prstGeom>
          <a:noFill/>
          <a:ln/>
        </p:spPr>
        <p:txBody>
          <a:bodyPr wrap="square" lIns="0" tIns="0" rIns="0" bIns="68072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2C3E50"/>
                </a:solidFill>
              </a:rPr>
              <a:t>今日、10分で書く</a:t>
            </a:r>
            <a:pPr algn="ctr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2C3E50"/>
                </a:solidFill>
              </a:rPr>
              <a:t>
</a:t>
            </a:r>
            <a:pPr algn="ctr" indent="0" marL="0">
              <a:lnSpc>
                <a:spcPts val="1500"/>
              </a:lnSpc>
              <a:buNone/>
            </a:pPr>
            <a:r>
              <a:rPr lang="en-US" sz="834" dirty="0">
                <a:solidFill>
                  <a:srgbClr val="2C3E50"/>
                </a:solidFill>
              </a:rPr>
              <a:t>（最重要3点）</a:t>
            </a:r>
            <a:endParaRPr lang="en-US" sz="1090" dirty="0"/>
          </a:p>
        </p:txBody>
      </p:sp>
      <p:sp>
        <p:nvSpPr>
          <p:cNvPr id="9" name="Text 6"/>
          <p:cNvSpPr/>
          <p:nvPr/>
        </p:nvSpPr>
        <p:spPr>
          <a:xfrm>
            <a:off x="357188" y="1727002"/>
            <a:ext cx="128588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8E9EAB"/>
                </a:solidFill>
              </a:rPr>
              <a:t>●</a:t>
            </a:r>
            <a:endParaRPr lang="en-US" sz="942" dirty="0"/>
          </a:p>
        </p:txBody>
      </p:sp>
      <p:sp>
        <p:nvSpPr>
          <p:cNvPr id="10" name="Text 7"/>
          <p:cNvSpPr/>
          <p:nvPr/>
        </p:nvSpPr>
        <p:spPr>
          <a:xfrm>
            <a:off x="500063" y="1735931"/>
            <a:ext cx="642965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4A4A4A"/>
                </a:solidFill>
              </a:rPr>
              <a:t>緊急連絡先</a:t>
            </a:r>
            <a:endParaRPr lang="en-US" sz="885" dirty="0"/>
          </a:p>
        </p:txBody>
      </p:sp>
      <p:sp>
        <p:nvSpPr>
          <p:cNvPr id="11" name="Text 8"/>
          <p:cNvSpPr/>
          <p:nvPr/>
        </p:nvSpPr>
        <p:spPr>
          <a:xfrm>
            <a:off x="500063" y="1959173"/>
            <a:ext cx="868133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家族・勤務先・主治医</a:t>
            </a:r>
            <a:endParaRPr lang="en-US" sz="727" dirty="0"/>
          </a:p>
        </p:txBody>
      </p:sp>
      <p:sp>
        <p:nvSpPr>
          <p:cNvPr id="12" name="Text 9"/>
          <p:cNvSpPr/>
          <p:nvPr/>
        </p:nvSpPr>
        <p:spPr>
          <a:xfrm>
            <a:off x="357188" y="2155627"/>
            <a:ext cx="128588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8E9EAB"/>
                </a:solidFill>
              </a:rPr>
              <a:t>●</a:t>
            </a:r>
            <a:endParaRPr lang="en-US" sz="942" dirty="0"/>
          </a:p>
        </p:txBody>
      </p:sp>
      <p:sp>
        <p:nvSpPr>
          <p:cNvPr id="13" name="Text 10"/>
          <p:cNvSpPr/>
          <p:nvPr/>
        </p:nvSpPr>
        <p:spPr>
          <a:xfrm>
            <a:off x="500063" y="2164556"/>
            <a:ext cx="948723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4A4A4A"/>
                </a:solidFill>
              </a:rPr>
              <a:t>医療・介護の希望</a:t>
            </a:r>
            <a:endParaRPr lang="en-US" sz="885" dirty="0"/>
          </a:p>
        </p:txBody>
      </p:sp>
      <p:sp>
        <p:nvSpPr>
          <p:cNvPr id="14" name="Text 11"/>
          <p:cNvSpPr/>
          <p:nvPr/>
        </p:nvSpPr>
        <p:spPr>
          <a:xfrm>
            <a:off x="500063" y="2387798"/>
            <a:ext cx="940129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優先順位だけでもOK</a:t>
            </a:r>
            <a:endParaRPr lang="en-US" sz="727" dirty="0"/>
          </a:p>
        </p:txBody>
      </p:sp>
      <p:sp>
        <p:nvSpPr>
          <p:cNvPr id="15" name="Text 12"/>
          <p:cNvSpPr/>
          <p:nvPr/>
        </p:nvSpPr>
        <p:spPr>
          <a:xfrm>
            <a:off x="357188" y="2584252"/>
            <a:ext cx="128588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8E9EAB"/>
                </a:solidFill>
              </a:rPr>
              <a:t>●</a:t>
            </a:r>
            <a:endParaRPr lang="en-US" sz="942" dirty="0"/>
          </a:p>
        </p:txBody>
      </p:sp>
      <p:sp>
        <p:nvSpPr>
          <p:cNvPr id="16" name="Text 13"/>
          <p:cNvSpPr/>
          <p:nvPr/>
        </p:nvSpPr>
        <p:spPr>
          <a:xfrm>
            <a:off x="500063" y="2593181"/>
            <a:ext cx="120589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4A4A4A"/>
                </a:solidFill>
              </a:rPr>
              <a:t>通帳・重要書類の場所</a:t>
            </a:r>
            <a:endParaRPr lang="en-US" sz="885" dirty="0"/>
          </a:p>
        </p:txBody>
      </p:sp>
      <p:pic>
        <p:nvPicPr>
          <p:cNvPr id="1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378" y="1870770"/>
            <a:ext cx="107156" cy="171450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3271838" y="1021556"/>
            <a:ext cx="2600325" cy="1869877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9" name="Shape 15"/>
          <p:cNvSpPr/>
          <p:nvPr/>
        </p:nvSpPr>
        <p:spPr>
          <a:xfrm>
            <a:off x="3271838" y="1021556"/>
            <a:ext cx="2600325" cy="42863"/>
          </a:xfrm>
          <a:prstGeom prst="rect">
            <a:avLst/>
          </a:prstGeom>
          <a:solidFill>
            <a:srgbClr val="8E9EAB"/>
          </a:solidFill>
          <a:ln/>
        </p:spPr>
      </p:sp>
      <p:sp>
        <p:nvSpPr>
          <p:cNvPr id="20" name="Shape 16"/>
          <p:cNvSpPr/>
          <p:nvPr/>
        </p:nvSpPr>
        <p:spPr>
          <a:xfrm>
            <a:off x="3414713" y="878681"/>
            <a:ext cx="357188" cy="357188"/>
          </a:xfrm>
          <a:prstGeom prst="ellipse">
            <a:avLst/>
          </a:prstGeom>
          <a:solidFill>
            <a:srgbClr val="8E9EAB"/>
          </a:solidFill>
          <a:ln/>
        </p:spPr>
      </p:sp>
      <p:sp>
        <p:nvSpPr>
          <p:cNvPr id="21" name="Text 17"/>
          <p:cNvSpPr/>
          <p:nvPr/>
        </p:nvSpPr>
        <p:spPr>
          <a:xfrm>
            <a:off x="3414713" y="878681"/>
            <a:ext cx="357188" cy="3571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02</a:t>
            </a:r>
            <a:endParaRPr lang="en-US" sz="987" dirty="0"/>
          </a:p>
        </p:txBody>
      </p:sp>
      <p:sp>
        <p:nvSpPr>
          <p:cNvPr id="22" name="Text 18"/>
          <p:cNvSpPr/>
          <p:nvPr/>
        </p:nvSpPr>
        <p:spPr>
          <a:xfrm>
            <a:off x="3343275" y="1178719"/>
            <a:ext cx="2457450" cy="517922"/>
          </a:xfrm>
          <a:prstGeom prst="rect">
            <a:avLst/>
          </a:prstGeom>
          <a:noFill/>
          <a:ln/>
        </p:spPr>
        <p:txBody>
          <a:bodyPr wrap="square" lIns="0" tIns="0" rIns="0" bIns="68072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2C3E50"/>
                </a:solidFill>
              </a:rPr>
              <a:t>1週間で</a:t>
            </a:r>
            <a:pPr algn="ctr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2C3E50"/>
                </a:solidFill>
              </a:rPr>
              <a:t>
</a:t>
            </a:r>
            <a:pPr algn="ctr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2C3E50"/>
                </a:solidFill>
              </a:rPr>
              <a:t>“見える化”を増やす</a:t>
            </a:r>
            <a:endParaRPr lang="en-US" sz="1090" dirty="0"/>
          </a:p>
        </p:txBody>
      </p:sp>
      <p:sp>
        <p:nvSpPr>
          <p:cNvPr id="23" name="Text 19"/>
          <p:cNvSpPr/>
          <p:nvPr/>
        </p:nvSpPr>
        <p:spPr>
          <a:xfrm>
            <a:off x="3343275" y="1739503"/>
            <a:ext cx="128588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8E9EAB"/>
                </a:solidFill>
              </a:rPr>
              <a:t>●</a:t>
            </a:r>
            <a:endParaRPr lang="en-US" sz="942" dirty="0"/>
          </a:p>
        </p:txBody>
      </p:sp>
      <p:sp>
        <p:nvSpPr>
          <p:cNvPr id="24" name="Text 20"/>
          <p:cNvSpPr/>
          <p:nvPr/>
        </p:nvSpPr>
        <p:spPr>
          <a:xfrm>
            <a:off x="3486150" y="1748433"/>
            <a:ext cx="1329603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4A4A4A"/>
                </a:solidFill>
              </a:rPr>
              <a:t>口座一覧（銀行・証券）</a:t>
            </a:r>
            <a:endParaRPr lang="en-US" sz="942" dirty="0"/>
          </a:p>
        </p:txBody>
      </p:sp>
      <p:sp>
        <p:nvSpPr>
          <p:cNvPr id="25" name="Text 21"/>
          <p:cNvSpPr/>
          <p:nvPr/>
        </p:nvSpPr>
        <p:spPr>
          <a:xfrm>
            <a:off x="3343275" y="1975247"/>
            <a:ext cx="128588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8E9EAB"/>
                </a:solidFill>
              </a:rPr>
              <a:t>●</a:t>
            </a:r>
            <a:endParaRPr lang="en-US" sz="942" dirty="0"/>
          </a:p>
        </p:txBody>
      </p:sp>
      <p:sp>
        <p:nvSpPr>
          <p:cNvPr id="26" name="Text 22"/>
          <p:cNvSpPr/>
          <p:nvPr/>
        </p:nvSpPr>
        <p:spPr>
          <a:xfrm>
            <a:off x="3486150" y="1984177"/>
            <a:ext cx="815253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4A4A4A"/>
                </a:solidFill>
              </a:rPr>
              <a:t>保険・年金情報</a:t>
            </a:r>
            <a:endParaRPr lang="en-US" sz="942" dirty="0"/>
          </a:p>
        </p:txBody>
      </p:sp>
      <p:sp>
        <p:nvSpPr>
          <p:cNvPr id="27" name="Text 23"/>
          <p:cNvSpPr/>
          <p:nvPr/>
        </p:nvSpPr>
        <p:spPr>
          <a:xfrm>
            <a:off x="3343275" y="2210991"/>
            <a:ext cx="128588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8E9EAB"/>
                </a:solidFill>
              </a:rPr>
              <a:t>●</a:t>
            </a:r>
            <a:endParaRPr lang="en-US" sz="942" dirty="0"/>
          </a:p>
        </p:txBody>
      </p:sp>
      <p:sp>
        <p:nvSpPr>
          <p:cNvPr id="28" name="Text 24"/>
          <p:cNvSpPr/>
          <p:nvPr/>
        </p:nvSpPr>
        <p:spPr>
          <a:xfrm>
            <a:off x="3486150" y="2219920"/>
            <a:ext cx="1150869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4A4A4A"/>
                </a:solidFill>
              </a:rPr>
              <a:t>住まい（ローン等）</a:t>
            </a:r>
            <a:endParaRPr lang="en-US" sz="942" dirty="0"/>
          </a:p>
        </p:txBody>
      </p:sp>
      <p:sp>
        <p:nvSpPr>
          <p:cNvPr id="29" name="Text 25"/>
          <p:cNvSpPr/>
          <p:nvPr/>
        </p:nvSpPr>
        <p:spPr>
          <a:xfrm>
            <a:off x="3343275" y="2446734"/>
            <a:ext cx="128588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8E9EAB"/>
                </a:solidFill>
              </a:rPr>
              <a:t>●</a:t>
            </a:r>
            <a:endParaRPr lang="en-US" sz="942" dirty="0"/>
          </a:p>
        </p:txBody>
      </p:sp>
      <p:sp>
        <p:nvSpPr>
          <p:cNvPr id="30" name="Text 26"/>
          <p:cNvSpPr/>
          <p:nvPr/>
        </p:nvSpPr>
        <p:spPr>
          <a:xfrm>
            <a:off x="3486150" y="2455664"/>
            <a:ext cx="76895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4A4A4A"/>
                </a:solidFill>
              </a:rPr>
              <a:t>デジタル契約</a:t>
            </a:r>
            <a:endParaRPr lang="en-US" sz="942" dirty="0"/>
          </a:p>
        </p:txBody>
      </p:sp>
      <p:pic>
        <p:nvPicPr>
          <p:cNvPr id="3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466" y="1870770"/>
            <a:ext cx="107156" cy="171450"/>
          </a:xfrm>
          <a:prstGeom prst="rect">
            <a:avLst/>
          </a:prstGeom>
        </p:spPr>
      </p:pic>
      <p:sp>
        <p:nvSpPr>
          <p:cNvPr id="32" name="Shape 27"/>
          <p:cNvSpPr/>
          <p:nvPr/>
        </p:nvSpPr>
        <p:spPr>
          <a:xfrm>
            <a:off x="6257925" y="1021556"/>
            <a:ext cx="2600325" cy="1869877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3" name="Shape 28"/>
          <p:cNvSpPr/>
          <p:nvPr/>
        </p:nvSpPr>
        <p:spPr>
          <a:xfrm>
            <a:off x="6257925" y="1021556"/>
            <a:ext cx="2600325" cy="42863"/>
          </a:xfrm>
          <a:prstGeom prst="rect">
            <a:avLst/>
          </a:prstGeom>
          <a:solidFill>
            <a:srgbClr val="8E9EAB"/>
          </a:solidFill>
          <a:ln/>
        </p:spPr>
      </p:sp>
      <p:sp>
        <p:nvSpPr>
          <p:cNvPr id="34" name="Shape 29"/>
          <p:cNvSpPr/>
          <p:nvPr/>
        </p:nvSpPr>
        <p:spPr>
          <a:xfrm>
            <a:off x="6400800" y="878681"/>
            <a:ext cx="357188" cy="357188"/>
          </a:xfrm>
          <a:prstGeom prst="ellipse">
            <a:avLst/>
          </a:prstGeom>
          <a:solidFill>
            <a:srgbClr val="8E9EAB"/>
          </a:solidFill>
          <a:ln/>
        </p:spPr>
      </p:sp>
      <p:sp>
        <p:nvSpPr>
          <p:cNvPr id="35" name="Text 30"/>
          <p:cNvSpPr/>
          <p:nvPr/>
        </p:nvSpPr>
        <p:spPr>
          <a:xfrm>
            <a:off x="6400800" y="878681"/>
            <a:ext cx="357188" cy="3571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03</a:t>
            </a:r>
            <a:endParaRPr lang="en-US" sz="987" dirty="0"/>
          </a:p>
        </p:txBody>
      </p:sp>
      <p:sp>
        <p:nvSpPr>
          <p:cNvPr id="36" name="Text 31"/>
          <p:cNvSpPr/>
          <p:nvPr/>
        </p:nvSpPr>
        <p:spPr>
          <a:xfrm>
            <a:off x="6329363" y="1178719"/>
            <a:ext cx="2457450" cy="517922"/>
          </a:xfrm>
          <a:prstGeom prst="rect">
            <a:avLst/>
          </a:prstGeom>
          <a:noFill/>
          <a:ln/>
        </p:spPr>
        <p:txBody>
          <a:bodyPr wrap="square" lIns="0" tIns="0" rIns="0" bIns="68072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2C3E50"/>
                </a:solidFill>
              </a:rPr>
              <a:t>家族と共有して</a:t>
            </a:r>
            <a:pPr algn="ctr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2C3E50"/>
                </a:solidFill>
              </a:rPr>
              <a:t>
</a:t>
            </a:r>
            <a:pPr algn="ctr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2C3E50"/>
                </a:solidFill>
              </a:rPr>
              <a:t>更新する</a:t>
            </a:r>
            <a:endParaRPr lang="en-US" sz="1090" dirty="0"/>
          </a:p>
        </p:txBody>
      </p:sp>
      <p:sp>
        <p:nvSpPr>
          <p:cNvPr id="37" name="Text 32"/>
          <p:cNvSpPr/>
          <p:nvPr/>
        </p:nvSpPr>
        <p:spPr>
          <a:xfrm>
            <a:off x="6329363" y="1739503"/>
            <a:ext cx="128588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8E9EAB"/>
                </a:solidFill>
              </a:rPr>
              <a:t>●</a:t>
            </a:r>
            <a:endParaRPr lang="en-US" sz="942" dirty="0"/>
          </a:p>
        </p:txBody>
      </p:sp>
      <p:sp>
        <p:nvSpPr>
          <p:cNvPr id="38" name="Text 33"/>
          <p:cNvSpPr/>
          <p:nvPr/>
        </p:nvSpPr>
        <p:spPr>
          <a:xfrm>
            <a:off x="6472238" y="1748433"/>
            <a:ext cx="845083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4A4A4A"/>
                </a:solidFill>
              </a:rPr>
              <a:t>年1回の見直し</a:t>
            </a:r>
            <a:endParaRPr lang="en-US" sz="942" dirty="0"/>
          </a:p>
        </p:txBody>
      </p:sp>
      <p:sp>
        <p:nvSpPr>
          <p:cNvPr id="39" name="Text 34"/>
          <p:cNvSpPr/>
          <p:nvPr/>
        </p:nvSpPr>
        <p:spPr>
          <a:xfrm>
            <a:off x="6472238" y="1971675"/>
            <a:ext cx="934129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（誕生日・年末など）</a:t>
            </a:r>
            <a:endParaRPr lang="en-US" sz="727" dirty="0"/>
          </a:p>
        </p:txBody>
      </p:sp>
      <p:sp>
        <p:nvSpPr>
          <p:cNvPr id="40" name="Text 35"/>
          <p:cNvSpPr/>
          <p:nvPr/>
        </p:nvSpPr>
        <p:spPr>
          <a:xfrm>
            <a:off x="6329363" y="2168128"/>
            <a:ext cx="128588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8E9EAB"/>
                </a:solidFill>
              </a:rPr>
              <a:t>●</a:t>
            </a:r>
            <a:endParaRPr lang="en-US" sz="942" dirty="0"/>
          </a:p>
        </p:txBody>
      </p:sp>
      <p:sp>
        <p:nvSpPr>
          <p:cNvPr id="41" name="Text 36"/>
          <p:cNvSpPr/>
          <p:nvPr/>
        </p:nvSpPr>
        <p:spPr>
          <a:xfrm>
            <a:off x="6472238" y="2177058"/>
            <a:ext cx="141449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4A4A4A"/>
                </a:solidFill>
              </a:rPr>
              <a:t>更新履歴（日付）を書く</a:t>
            </a:r>
            <a:endParaRPr lang="en-US" sz="942" dirty="0"/>
          </a:p>
        </p:txBody>
      </p:sp>
      <p:sp>
        <p:nvSpPr>
          <p:cNvPr id="42" name="Text 37"/>
          <p:cNvSpPr/>
          <p:nvPr/>
        </p:nvSpPr>
        <p:spPr>
          <a:xfrm>
            <a:off x="6329363" y="2403872"/>
            <a:ext cx="128588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8E9EAB"/>
                </a:solidFill>
              </a:rPr>
              <a:t>●</a:t>
            </a:r>
            <a:endParaRPr lang="en-US" sz="942" dirty="0"/>
          </a:p>
        </p:txBody>
      </p:sp>
      <p:sp>
        <p:nvSpPr>
          <p:cNvPr id="43" name="Text 38"/>
          <p:cNvSpPr/>
          <p:nvPr/>
        </p:nvSpPr>
        <p:spPr>
          <a:xfrm>
            <a:off x="6472238" y="2412802"/>
            <a:ext cx="1410612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4A4A4A"/>
                </a:solidFill>
              </a:rPr>
              <a:t>家族に保管場所を伝える</a:t>
            </a:r>
            <a:endParaRPr lang="en-US" sz="942" dirty="0"/>
          </a:p>
        </p:txBody>
      </p:sp>
      <p:sp>
        <p:nvSpPr>
          <p:cNvPr id="44" name="Shape 39"/>
          <p:cNvSpPr/>
          <p:nvPr/>
        </p:nvSpPr>
        <p:spPr>
          <a:xfrm>
            <a:off x="285750" y="2891433"/>
            <a:ext cx="5681653" cy="1867337"/>
          </a:xfrm>
          <a:prstGeom prst="rect">
            <a:avLst/>
          </a:prstGeom>
          <a:solidFill>
            <a:srgbClr val="E8ECEF"/>
          </a:solidFill>
          <a:ln/>
        </p:spPr>
      </p:sp>
      <p:sp>
        <p:nvSpPr>
          <p:cNvPr id="45" name="Shape 40"/>
          <p:cNvSpPr/>
          <p:nvPr/>
        </p:nvSpPr>
        <p:spPr>
          <a:xfrm>
            <a:off x="285750" y="2891433"/>
            <a:ext cx="42863" cy="1867337"/>
          </a:xfrm>
          <a:prstGeom prst="rect">
            <a:avLst/>
          </a:prstGeom>
          <a:solidFill>
            <a:srgbClr val="8E9EAB"/>
          </a:solidFill>
          <a:ln/>
        </p:spPr>
      </p:sp>
      <p:pic>
        <p:nvPicPr>
          <p:cNvPr id="4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8" y="3508391"/>
            <a:ext cx="96441" cy="128588"/>
          </a:xfrm>
          <a:prstGeom prst="rect">
            <a:avLst/>
          </a:prstGeom>
        </p:spPr>
      </p:pic>
      <p:sp>
        <p:nvSpPr>
          <p:cNvPr id="47" name="Text 41"/>
          <p:cNvSpPr/>
          <p:nvPr/>
        </p:nvSpPr>
        <p:spPr>
          <a:xfrm>
            <a:off x="525066" y="3478030"/>
            <a:ext cx="771553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2C3E50"/>
                </a:solidFill>
              </a:rPr>
              <a:t>研修ポイント</a:t>
            </a:r>
            <a:endParaRPr lang="en-US" sz="885" dirty="0"/>
          </a:p>
        </p:txBody>
      </p:sp>
      <p:sp>
        <p:nvSpPr>
          <p:cNvPr id="48" name="Text 42"/>
          <p:cNvSpPr/>
          <p:nvPr/>
        </p:nvSpPr>
        <p:spPr>
          <a:xfrm>
            <a:off x="357188" y="3724489"/>
            <a:ext cx="552449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4A4A4A"/>
                </a:solidFill>
              </a:rPr>
              <a:t>完璧を目指さず、段階的に進めることが継続のコツです。</a:t>
            </a:r>
            <a:pPr algn="l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4A4A4A"/>
                </a:solidFill>
              </a:rPr>
              <a:t>
</a:t>
            </a:r>
            <a:pPr algn="l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4A4A4A"/>
                </a:solidFill>
              </a:rPr>
              <a:t> 「家族との共有」と「定期的な更新」が、ノートの実用性を高めます。</a:t>
            </a:r>
            <a:endParaRPr lang="en-US" sz="987" dirty="0"/>
          </a:p>
        </p:txBody>
      </p:sp>
      <p:pic>
        <p:nvPicPr>
          <p:cNvPr id="4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1" y="2891433"/>
            <a:ext cx="2762259" cy="1876853"/>
          </a:xfrm>
          <a:prstGeom prst="rect">
            <a:avLst/>
          </a:prstGeom>
        </p:spPr>
      </p:pic>
      <p:sp>
        <p:nvSpPr>
          <p:cNvPr id="50" name="Text 43"/>
          <p:cNvSpPr/>
          <p:nvPr/>
        </p:nvSpPr>
        <p:spPr>
          <a:xfrm>
            <a:off x="0" y="4973836"/>
            <a:ext cx="9144000" cy="169664"/>
          </a:xfrm>
          <a:prstGeom prst="rect">
            <a:avLst/>
          </a:prstGeom>
          <a:noFill/>
          <a:ln/>
        </p:spPr>
        <p:txBody>
          <a:bodyPr wrap="square" lIns="340233" tIns="0" rIns="340233" bIns="51054" rtlCol="0" anchor="t">
            <a:spAutoFit/>
          </a:bodyPr>
          <a:lstStyle/>
          <a:p>
            <a:pPr algn="r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8E9EAB"/>
                </a:solidFill>
              </a:rPr>
              <a:t>引用元：法務省「エンディングノート」 / 厚生労働省「人生会議（ACP）」</a:t>
            </a:r>
            <a:endParaRPr lang="en-US" sz="62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285750"/>
            <a:ext cx="6393824" cy="521494"/>
          </a:xfrm>
          <a:prstGeom prst="rect">
            <a:avLst/>
          </a:prstGeom>
          <a:noFill/>
          <a:ln/>
        </p:spPr>
        <p:txBody>
          <a:bodyPr wrap="none" lIns="0" tIns="0" rIns="0" bIns="8509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2C3E50"/>
                </a:solidFill>
              </a:rPr>
              <a:t>【ケーストーク集】（面談で使える“会話の型”）</a:t>
            </a:r>
            <a:endParaRPr lang="en-US" sz="2121" dirty="0"/>
          </a:p>
        </p:txBody>
      </p:sp>
      <p:sp>
        <p:nvSpPr>
          <p:cNvPr id="4" name="Text 1"/>
          <p:cNvSpPr/>
          <p:nvPr/>
        </p:nvSpPr>
        <p:spPr>
          <a:xfrm>
            <a:off x="0" y="878681"/>
            <a:ext cx="9144000" cy="164306"/>
          </a:xfrm>
          <a:prstGeom prst="rect">
            <a:avLst/>
          </a:prstGeom>
          <a:noFill/>
          <a:ln/>
        </p:spPr>
        <p:txBody>
          <a:bodyPr wrap="none" lIns="510286" tIns="0" rIns="510286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666666"/>
                </a:solidFill>
              </a:rPr>
              <a:t>※研修用：結論を急がず、本人の意思と家族の負担軽減を軸に進めるための例です。</a:t>
            </a:r>
            <a:endParaRPr lang="en-US" sz="834" dirty="0"/>
          </a:p>
        </p:txBody>
      </p:sp>
      <p:sp>
        <p:nvSpPr>
          <p:cNvPr id="5" name="Shape 2"/>
          <p:cNvSpPr/>
          <p:nvPr/>
        </p:nvSpPr>
        <p:spPr>
          <a:xfrm>
            <a:off x="428625" y="1257300"/>
            <a:ext cx="2643188" cy="345757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" name="Shape 3"/>
          <p:cNvSpPr/>
          <p:nvPr/>
        </p:nvSpPr>
        <p:spPr>
          <a:xfrm>
            <a:off x="428625" y="1257300"/>
            <a:ext cx="2643188" cy="42863"/>
          </a:xfrm>
          <a:prstGeom prst="rect">
            <a:avLst/>
          </a:prstGeom>
          <a:solidFill>
            <a:srgbClr val="8E9EAB"/>
          </a:solidFill>
          <a:ln/>
        </p:spPr>
      </p:sp>
      <p:sp>
        <p:nvSpPr>
          <p:cNvPr id="7" name="Shape 4"/>
          <p:cNvSpPr/>
          <p:nvPr/>
        </p:nvSpPr>
        <p:spPr>
          <a:xfrm>
            <a:off x="607219" y="1515870"/>
            <a:ext cx="357188" cy="357188"/>
          </a:xfrm>
          <a:prstGeom prst="ellipse">
            <a:avLst/>
          </a:prstGeom>
          <a:solidFill>
            <a:srgbClr val="E8ECEF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6" y="1608739"/>
            <a:ext cx="214313" cy="17145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071563" y="1464469"/>
            <a:ext cx="1300163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60代夫婦</a:t>
            </a:r>
            <a:endParaRPr lang="en-US" sz="727" dirty="0"/>
          </a:p>
        </p:txBody>
      </p:sp>
      <p:sp>
        <p:nvSpPr>
          <p:cNvPr id="10" name="Text 6"/>
          <p:cNvSpPr/>
          <p:nvPr/>
        </p:nvSpPr>
        <p:spPr>
          <a:xfrm>
            <a:off x="1071563" y="1813061"/>
            <a:ext cx="1300163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「まだ元気だから先でいい」</a:t>
            </a:r>
            <a:endParaRPr lang="en-US" sz="727" dirty="0"/>
          </a:p>
        </p:txBody>
      </p:sp>
      <p:sp>
        <p:nvSpPr>
          <p:cNvPr id="11" name="Shape 7"/>
          <p:cNvSpPr/>
          <p:nvPr/>
        </p:nvSpPr>
        <p:spPr>
          <a:xfrm>
            <a:off x="607219" y="2210237"/>
            <a:ext cx="2286000" cy="580039"/>
          </a:xfrm>
          <a:prstGeom prst="rect">
            <a:avLst/>
          </a:prstGeom>
          <a:solidFill>
            <a:srgbClr val="F0F4F8"/>
          </a:solidFill>
          <a:ln/>
        </p:spPr>
      </p:sp>
      <p:sp>
        <p:nvSpPr>
          <p:cNvPr id="12" name="Text 8"/>
          <p:cNvSpPr/>
          <p:nvPr/>
        </p:nvSpPr>
        <p:spPr>
          <a:xfrm>
            <a:off x="607219" y="2210237"/>
            <a:ext cx="2286000" cy="580039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2C3E50"/>
                </a:solidFill>
              </a:rPr>
              <a:t>「“亡くなる準備”というより、家族が困</a:t>
            </a:r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2C3E50"/>
                </a:solidFill>
              </a:rPr>
              <a:t>らない“整理”から始めませんか」</a:t>
            </a:r>
            <a:endParaRPr lang="en-US" sz="784" dirty="0"/>
          </a:p>
        </p:txBody>
      </p:sp>
      <p:sp>
        <p:nvSpPr>
          <p:cNvPr id="13" name="Shape 9"/>
          <p:cNvSpPr/>
          <p:nvPr/>
        </p:nvSpPr>
        <p:spPr>
          <a:xfrm>
            <a:off x="607219" y="2897432"/>
            <a:ext cx="2286000" cy="580039"/>
          </a:xfrm>
          <a:prstGeom prst="rect">
            <a:avLst/>
          </a:prstGeom>
          <a:solidFill>
            <a:srgbClr val="F0F4F8"/>
          </a:solidFill>
          <a:ln/>
        </p:spPr>
      </p:sp>
      <p:sp>
        <p:nvSpPr>
          <p:cNvPr id="14" name="Text 10"/>
          <p:cNvSpPr/>
          <p:nvPr/>
        </p:nvSpPr>
        <p:spPr>
          <a:xfrm>
            <a:off x="607219" y="2897432"/>
            <a:ext cx="2286000" cy="580039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2C3E50"/>
                </a:solidFill>
              </a:rPr>
              <a:t>「医療や介護の希望は、元気なときに話</a:t>
            </a:r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2C3E50"/>
                </a:solidFill>
              </a:rPr>
              <a:t>すほどラクです（人生会議）」</a:t>
            </a:r>
            <a:endParaRPr lang="en-US" sz="784" dirty="0"/>
          </a:p>
        </p:txBody>
      </p:sp>
      <p:sp>
        <p:nvSpPr>
          <p:cNvPr id="15" name="Shape 11"/>
          <p:cNvSpPr/>
          <p:nvPr/>
        </p:nvSpPr>
        <p:spPr>
          <a:xfrm>
            <a:off x="3250406" y="1257300"/>
            <a:ext cx="2643188" cy="345757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6" name="Shape 12"/>
          <p:cNvSpPr/>
          <p:nvPr/>
        </p:nvSpPr>
        <p:spPr>
          <a:xfrm>
            <a:off x="3250406" y="1257300"/>
            <a:ext cx="2643188" cy="42863"/>
          </a:xfrm>
          <a:prstGeom prst="rect">
            <a:avLst/>
          </a:prstGeom>
          <a:solidFill>
            <a:srgbClr val="8E9EAB"/>
          </a:solidFill>
          <a:ln/>
        </p:spPr>
      </p:sp>
      <p:sp>
        <p:nvSpPr>
          <p:cNvPr id="17" name="Shape 13"/>
          <p:cNvSpPr/>
          <p:nvPr/>
        </p:nvSpPr>
        <p:spPr>
          <a:xfrm>
            <a:off x="3429000" y="1515870"/>
            <a:ext cx="357188" cy="357188"/>
          </a:xfrm>
          <a:prstGeom prst="ellipse">
            <a:avLst/>
          </a:prstGeom>
          <a:solidFill>
            <a:srgbClr val="E8ECEF"/>
          </a:solidFill>
          <a:ln/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584" y="1608739"/>
            <a:ext cx="150019" cy="171450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3893344" y="1464469"/>
            <a:ext cx="1500188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70代ひとり暮らし</a:t>
            </a:r>
            <a:endParaRPr lang="en-US" sz="727" dirty="0"/>
          </a:p>
        </p:txBody>
      </p:sp>
      <p:sp>
        <p:nvSpPr>
          <p:cNvPr id="20" name="Text 15"/>
          <p:cNvSpPr/>
          <p:nvPr/>
        </p:nvSpPr>
        <p:spPr>
          <a:xfrm>
            <a:off x="3893344" y="1813061"/>
            <a:ext cx="1500188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「子どもに迷惑をかけたくない」</a:t>
            </a:r>
            <a:endParaRPr lang="en-US" sz="727" dirty="0"/>
          </a:p>
        </p:txBody>
      </p:sp>
      <p:sp>
        <p:nvSpPr>
          <p:cNvPr id="21" name="Shape 16"/>
          <p:cNvSpPr/>
          <p:nvPr/>
        </p:nvSpPr>
        <p:spPr>
          <a:xfrm>
            <a:off x="3429000" y="2210237"/>
            <a:ext cx="2286000" cy="580039"/>
          </a:xfrm>
          <a:prstGeom prst="rect">
            <a:avLst/>
          </a:prstGeom>
          <a:solidFill>
            <a:srgbClr val="F0F4F8"/>
          </a:solidFill>
          <a:ln/>
        </p:spPr>
      </p:sp>
      <p:sp>
        <p:nvSpPr>
          <p:cNvPr id="22" name="Text 17"/>
          <p:cNvSpPr/>
          <p:nvPr/>
        </p:nvSpPr>
        <p:spPr>
          <a:xfrm>
            <a:off x="3429000" y="2210237"/>
            <a:ext cx="2286000" cy="580039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2C3E50"/>
                </a:solidFill>
              </a:rPr>
              <a:t>「緊急時の連絡先と主治医情報を“1</a:t>
            </a:r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2C3E50"/>
                </a:solidFill>
              </a:rPr>
              <a:t>枚”にまとめましょう」</a:t>
            </a:r>
            <a:endParaRPr lang="en-US" sz="784" dirty="0"/>
          </a:p>
        </p:txBody>
      </p:sp>
      <p:sp>
        <p:nvSpPr>
          <p:cNvPr id="23" name="Shape 18"/>
          <p:cNvSpPr/>
          <p:nvPr/>
        </p:nvSpPr>
        <p:spPr>
          <a:xfrm>
            <a:off x="3429000" y="2897432"/>
            <a:ext cx="2286000" cy="580039"/>
          </a:xfrm>
          <a:prstGeom prst="rect">
            <a:avLst/>
          </a:prstGeom>
          <a:solidFill>
            <a:srgbClr val="F0F4F8"/>
          </a:solidFill>
          <a:ln/>
        </p:spPr>
      </p:sp>
      <p:sp>
        <p:nvSpPr>
          <p:cNvPr id="24" name="Text 19"/>
          <p:cNvSpPr/>
          <p:nvPr/>
        </p:nvSpPr>
        <p:spPr>
          <a:xfrm>
            <a:off x="3429000" y="2897432"/>
            <a:ext cx="2286000" cy="580039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2C3E50"/>
                </a:solidFill>
              </a:rPr>
              <a:t>「口座が複数ある場合、“存在の一覧”だ</a:t>
            </a:r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2C3E50"/>
                </a:solidFill>
              </a:rPr>
              <a:t>けでも残すと安心です」</a:t>
            </a:r>
            <a:endParaRPr lang="en-US" sz="784" dirty="0"/>
          </a:p>
        </p:txBody>
      </p:sp>
      <p:sp>
        <p:nvSpPr>
          <p:cNvPr id="25" name="Shape 20"/>
          <p:cNvSpPr/>
          <p:nvPr/>
        </p:nvSpPr>
        <p:spPr>
          <a:xfrm>
            <a:off x="6072188" y="1257300"/>
            <a:ext cx="2643188" cy="345757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6" name="Shape 21"/>
          <p:cNvSpPr/>
          <p:nvPr/>
        </p:nvSpPr>
        <p:spPr>
          <a:xfrm>
            <a:off x="6072188" y="1257300"/>
            <a:ext cx="2643188" cy="42863"/>
          </a:xfrm>
          <a:prstGeom prst="rect">
            <a:avLst/>
          </a:prstGeom>
          <a:solidFill>
            <a:srgbClr val="8E9EAB"/>
          </a:solidFill>
          <a:ln/>
        </p:spPr>
      </p:sp>
      <p:sp>
        <p:nvSpPr>
          <p:cNvPr id="27" name="Shape 22"/>
          <p:cNvSpPr/>
          <p:nvPr/>
        </p:nvSpPr>
        <p:spPr>
          <a:xfrm>
            <a:off x="6250781" y="1515870"/>
            <a:ext cx="357188" cy="357188"/>
          </a:xfrm>
          <a:prstGeom prst="ellipse">
            <a:avLst/>
          </a:prstGeom>
          <a:solidFill>
            <a:srgbClr val="E8ECEF"/>
          </a:solidFill>
          <a:ln/>
        </p:spPr>
      </p:sp>
      <p:pic>
        <p:nvPicPr>
          <p:cNvPr id="2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650" y="1608739"/>
            <a:ext cx="171450" cy="171450"/>
          </a:xfrm>
          <a:prstGeom prst="rect">
            <a:avLst/>
          </a:prstGeom>
        </p:spPr>
      </p:pic>
      <p:sp>
        <p:nvSpPr>
          <p:cNvPr id="29" name="Text 23"/>
          <p:cNvSpPr/>
          <p:nvPr/>
        </p:nvSpPr>
        <p:spPr>
          <a:xfrm>
            <a:off x="6715125" y="1464469"/>
            <a:ext cx="1300163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50代共働き</a:t>
            </a:r>
            <a:endParaRPr lang="en-US" sz="727" dirty="0"/>
          </a:p>
        </p:txBody>
      </p:sp>
      <p:sp>
        <p:nvSpPr>
          <p:cNvPr id="30" name="Text 24"/>
          <p:cNvSpPr/>
          <p:nvPr/>
        </p:nvSpPr>
        <p:spPr>
          <a:xfrm>
            <a:off x="6715125" y="1813061"/>
            <a:ext cx="1300163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「親の終活をどう進める？」</a:t>
            </a:r>
            <a:endParaRPr lang="en-US" sz="727" dirty="0"/>
          </a:p>
        </p:txBody>
      </p:sp>
      <p:sp>
        <p:nvSpPr>
          <p:cNvPr id="31" name="Shape 25"/>
          <p:cNvSpPr/>
          <p:nvPr/>
        </p:nvSpPr>
        <p:spPr>
          <a:xfrm>
            <a:off x="6250781" y="2210237"/>
            <a:ext cx="2286000" cy="762902"/>
          </a:xfrm>
          <a:prstGeom prst="rect">
            <a:avLst/>
          </a:prstGeom>
          <a:solidFill>
            <a:srgbClr val="F0F4F8"/>
          </a:solidFill>
          <a:ln/>
        </p:spPr>
      </p:sp>
      <p:sp>
        <p:nvSpPr>
          <p:cNvPr id="32" name="Text 26"/>
          <p:cNvSpPr/>
          <p:nvPr/>
        </p:nvSpPr>
        <p:spPr>
          <a:xfrm>
            <a:off x="6250781" y="2210237"/>
            <a:ext cx="2286000" cy="762902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2C3E50"/>
                </a:solidFill>
              </a:rPr>
              <a:t>「親御さんの希望を聞く入口は“もしも</a:t>
            </a:r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2C3E50"/>
                </a:solidFill>
              </a:rPr>
              <a:t>のとき、どこで過ごしたい？”が自然で</a:t>
            </a:r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2C3E50"/>
                </a:solidFill>
              </a:rPr>
              <a:t>す」</a:t>
            </a:r>
            <a:endParaRPr lang="en-US" sz="784" dirty="0"/>
          </a:p>
        </p:txBody>
      </p:sp>
      <p:sp>
        <p:nvSpPr>
          <p:cNvPr id="33" name="Shape 27"/>
          <p:cNvSpPr/>
          <p:nvPr/>
        </p:nvSpPr>
        <p:spPr>
          <a:xfrm>
            <a:off x="6250781" y="3080296"/>
            <a:ext cx="2286000" cy="580039"/>
          </a:xfrm>
          <a:prstGeom prst="rect">
            <a:avLst/>
          </a:prstGeom>
          <a:solidFill>
            <a:srgbClr val="F0F4F8"/>
          </a:solidFill>
          <a:ln/>
        </p:spPr>
      </p:sp>
      <p:sp>
        <p:nvSpPr>
          <p:cNvPr id="34" name="Text 28"/>
          <p:cNvSpPr/>
          <p:nvPr/>
        </p:nvSpPr>
        <p:spPr>
          <a:xfrm>
            <a:off x="6250781" y="3080296"/>
            <a:ext cx="2286000" cy="580039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2C3E50"/>
                </a:solidFill>
              </a:rPr>
              <a:t>「遺言は“ある/ない”だけでも共有でき</a:t>
            </a:r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2C3E50"/>
                </a:solidFill>
              </a:rPr>
              <a:t>ると、家族の迷子が減ります」</a:t>
            </a:r>
            <a:endParaRPr lang="en-US" sz="784" dirty="0"/>
          </a:p>
        </p:txBody>
      </p:sp>
      <p:sp>
        <p:nvSpPr>
          <p:cNvPr id="35" name="Text 29"/>
          <p:cNvSpPr/>
          <p:nvPr/>
        </p:nvSpPr>
        <p:spPr>
          <a:xfrm>
            <a:off x="0" y="5000625"/>
            <a:ext cx="9144000" cy="142875"/>
          </a:xfrm>
          <a:prstGeom prst="rect">
            <a:avLst/>
          </a:prstGeom>
          <a:noFill/>
          <a:ln/>
        </p:spPr>
        <p:txBody>
          <a:bodyPr wrap="none" lIns="510286" tIns="0" rIns="510286" bIns="170053" rtlCol="0" anchor="t">
            <a:spAutoFit/>
          </a:bodyPr>
          <a:lstStyle/>
          <a:p>
            <a:pPr algn="r" indent="0" marL="0">
              <a:lnSpc>
                <a:spcPts val="800"/>
              </a:lnSpc>
              <a:buNone/>
            </a:pPr>
            <a:endParaRPr lang="en-US" sz="62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285750"/>
            <a:ext cx="4452565" cy="521494"/>
          </a:xfrm>
          <a:prstGeom prst="rect">
            <a:avLst/>
          </a:prstGeom>
          <a:noFill/>
          <a:ln/>
        </p:spPr>
        <p:txBody>
          <a:bodyPr wrap="none" lIns="0" tIns="0" rIns="0" bIns="8509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2C3E50"/>
                </a:solidFill>
              </a:rPr>
              <a:t>終活で家族が困る“典型パターン”</a:t>
            </a:r>
            <a:endParaRPr lang="en-US" sz="2121" dirty="0"/>
          </a:p>
        </p:txBody>
      </p:sp>
      <p:sp>
        <p:nvSpPr>
          <p:cNvPr id="4" name="Text 1"/>
          <p:cNvSpPr/>
          <p:nvPr/>
        </p:nvSpPr>
        <p:spPr>
          <a:xfrm>
            <a:off x="428625" y="1092994"/>
            <a:ext cx="49720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4A4A4A"/>
                </a:solidFill>
              </a:rPr>
              <a:t>家族が困りやすいこと（実例から見える課題）</a:t>
            </a:r>
            <a:endParaRPr lang="en-US" sz="1193" dirty="0"/>
          </a:p>
        </p:txBody>
      </p:sp>
      <p:sp>
        <p:nvSpPr>
          <p:cNvPr id="5" name="Shape 2"/>
          <p:cNvSpPr/>
          <p:nvPr/>
        </p:nvSpPr>
        <p:spPr>
          <a:xfrm>
            <a:off x="428625" y="1485900"/>
            <a:ext cx="4972050" cy="750094"/>
          </a:xfrm>
          <a:prstGeom prst="rect">
            <a:avLst/>
          </a:prstGeom>
          <a:solidFill>
            <a:srgbClr val="FFFFFF">
              <a:alpha val="80000"/>
            </a:srgbClr>
          </a:solidFill>
          <a:ln/>
        </p:spPr>
      </p:sp>
      <p:sp>
        <p:nvSpPr>
          <p:cNvPr id="6" name="Shape 3"/>
          <p:cNvSpPr/>
          <p:nvPr/>
        </p:nvSpPr>
        <p:spPr>
          <a:xfrm>
            <a:off x="542925" y="1571625"/>
            <a:ext cx="357188" cy="357188"/>
          </a:xfrm>
          <a:prstGeom prst="ellipse">
            <a:avLst/>
          </a:prstGeom>
          <a:solidFill>
            <a:srgbClr val="2C3E50"/>
          </a:solidFill>
          <a:ln/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52" y="1678781"/>
            <a:ext cx="160734" cy="14287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00125" y="1571625"/>
            <a:ext cx="428625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2C3E50"/>
                </a:solidFill>
              </a:rPr>
              <a:t>医療・介護の意思決定</a:t>
            </a:r>
            <a:endParaRPr lang="en-US" sz="987" dirty="0"/>
          </a:p>
        </p:txBody>
      </p:sp>
      <p:sp>
        <p:nvSpPr>
          <p:cNvPr id="9" name="Text 5"/>
          <p:cNvSpPr/>
          <p:nvPr/>
        </p:nvSpPr>
        <p:spPr>
          <a:xfrm>
            <a:off x="1000125" y="1807369"/>
            <a:ext cx="42862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4A4A4A"/>
                </a:solidFill>
              </a:rPr>
              <a:t>本人の希望が分からず、医療の継続や介護施設の選択について、家族が重い判断を一人で背負う。</a:t>
            </a:r>
            <a:endParaRPr lang="en-US" sz="834" dirty="0"/>
          </a:p>
        </p:txBody>
      </p:sp>
      <p:sp>
        <p:nvSpPr>
          <p:cNvPr id="10" name="Shape 6"/>
          <p:cNvSpPr/>
          <p:nvPr/>
        </p:nvSpPr>
        <p:spPr>
          <a:xfrm>
            <a:off x="428625" y="2336006"/>
            <a:ext cx="4972050" cy="578644"/>
          </a:xfrm>
          <a:prstGeom prst="rect">
            <a:avLst/>
          </a:prstGeom>
          <a:solidFill>
            <a:srgbClr val="FFFFFF">
              <a:alpha val="80000"/>
            </a:srgbClr>
          </a:solidFill>
          <a:ln/>
        </p:spPr>
      </p:sp>
      <p:sp>
        <p:nvSpPr>
          <p:cNvPr id="11" name="Shape 7"/>
          <p:cNvSpPr/>
          <p:nvPr/>
        </p:nvSpPr>
        <p:spPr>
          <a:xfrm>
            <a:off x="542925" y="2421731"/>
            <a:ext cx="357188" cy="357188"/>
          </a:xfrm>
          <a:prstGeom prst="ellipse">
            <a:avLst/>
          </a:prstGeom>
          <a:solidFill>
            <a:srgbClr val="2C3E50"/>
          </a:solidFill>
          <a:ln/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1" y="2528888"/>
            <a:ext cx="142875" cy="142875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000125" y="2421731"/>
            <a:ext cx="3384435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2C3E50"/>
                </a:solidFill>
              </a:rPr>
              <a:t>金融資産の把握困難</a:t>
            </a:r>
            <a:endParaRPr lang="en-US" sz="987" dirty="0"/>
          </a:p>
        </p:txBody>
      </p:sp>
      <p:sp>
        <p:nvSpPr>
          <p:cNvPr id="14" name="Text 9"/>
          <p:cNvSpPr/>
          <p:nvPr/>
        </p:nvSpPr>
        <p:spPr>
          <a:xfrm>
            <a:off x="1000125" y="2657475"/>
            <a:ext cx="338443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4A4A4A"/>
                </a:solidFill>
              </a:rPr>
              <a:t>通帳・口座・サブスク等が把握できず、解約や相続手続きが止まる。</a:t>
            </a:r>
            <a:endParaRPr lang="en-US" sz="834" dirty="0"/>
          </a:p>
        </p:txBody>
      </p:sp>
      <p:sp>
        <p:nvSpPr>
          <p:cNvPr id="15" name="Shape 10"/>
          <p:cNvSpPr/>
          <p:nvPr/>
        </p:nvSpPr>
        <p:spPr>
          <a:xfrm>
            <a:off x="428625" y="3014663"/>
            <a:ext cx="4972050" cy="578644"/>
          </a:xfrm>
          <a:prstGeom prst="rect">
            <a:avLst/>
          </a:prstGeom>
          <a:solidFill>
            <a:srgbClr val="FFFFFF">
              <a:alpha val="80000"/>
            </a:srgbClr>
          </a:solidFill>
          <a:ln/>
        </p:spPr>
      </p:sp>
      <p:sp>
        <p:nvSpPr>
          <p:cNvPr id="16" name="Shape 11"/>
          <p:cNvSpPr/>
          <p:nvPr/>
        </p:nvSpPr>
        <p:spPr>
          <a:xfrm>
            <a:off x="542925" y="3100388"/>
            <a:ext cx="357188" cy="357188"/>
          </a:xfrm>
          <a:prstGeom prst="ellipse">
            <a:avLst/>
          </a:prstGeom>
          <a:solidFill>
            <a:srgbClr val="2C3E50"/>
          </a:solidFill>
          <a:ln/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41" y="3207544"/>
            <a:ext cx="107156" cy="1428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000125" y="3100388"/>
            <a:ext cx="3302143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2C3E50"/>
                </a:solidFill>
              </a:rPr>
              <a:t>公的給付の手続き漏れ</a:t>
            </a:r>
            <a:endParaRPr lang="en-US" sz="987" dirty="0"/>
          </a:p>
        </p:txBody>
      </p:sp>
      <p:sp>
        <p:nvSpPr>
          <p:cNvPr id="19" name="Text 13"/>
          <p:cNvSpPr/>
          <p:nvPr/>
        </p:nvSpPr>
        <p:spPr>
          <a:xfrm>
            <a:off x="1000125" y="3336131"/>
            <a:ext cx="330214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4A4A4A"/>
                </a:solidFill>
              </a:rPr>
              <a:t>年金や各種給付の手続き方法が分からず、もらい漏れが起きる。</a:t>
            </a:r>
            <a:endParaRPr lang="en-US" sz="834" dirty="0"/>
          </a:p>
        </p:txBody>
      </p:sp>
      <p:sp>
        <p:nvSpPr>
          <p:cNvPr id="20" name="Shape 14"/>
          <p:cNvSpPr/>
          <p:nvPr/>
        </p:nvSpPr>
        <p:spPr>
          <a:xfrm>
            <a:off x="428625" y="3693319"/>
            <a:ext cx="4972050" cy="578644"/>
          </a:xfrm>
          <a:prstGeom prst="rect">
            <a:avLst/>
          </a:prstGeom>
          <a:solidFill>
            <a:srgbClr val="FFFFFF">
              <a:alpha val="80000"/>
            </a:srgbClr>
          </a:solidFill>
          <a:ln/>
        </p:spPr>
      </p:sp>
      <p:sp>
        <p:nvSpPr>
          <p:cNvPr id="21" name="Shape 15"/>
          <p:cNvSpPr/>
          <p:nvPr/>
        </p:nvSpPr>
        <p:spPr>
          <a:xfrm>
            <a:off x="542925" y="3779044"/>
            <a:ext cx="357188" cy="357188"/>
          </a:xfrm>
          <a:prstGeom prst="ellipse">
            <a:avLst/>
          </a:prstGeom>
          <a:solidFill>
            <a:srgbClr val="2C3E50"/>
          </a:solidFill>
          <a:ln/>
        </p:spPr>
      </p:sp>
      <p:pic>
        <p:nvPicPr>
          <p:cNvPr id="22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1" y="3886200"/>
            <a:ext cx="142875" cy="142875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1000125" y="3779044"/>
            <a:ext cx="3382147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2C3E50"/>
                </a:solidFill>
              </a:rPr>
              <a:t>重要書類の所在不明</a:t>
            </a:r>
            <a:endParaRPr lang="en-US" sz="987" dirty="0"/>
          </a:p>
        </p:txBody>
      </p:sp>
      <p:sp>
        <p:nvSpPr>
          <p:cNvPr id="24" name="Text 17"/>
          <p:cNvSpPr/>
          <p:nvPr/>
        </p:nvSpPr>
        <p:spPr>
          <a:xfrm>
            <a:off x="1000125" y="4014788"/>
            <a:ext cx="3382147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4A4A4A"/>
                </a:solidFill>
              </a:rPr>
              <a:t>保険証券・遺言・実印などが見つからず、手続きが大幅に遅延する。</a:t>
            </a:r>
            <a:endParaRPr lang="en-US" sz="834" dirty="0"/>
          </a:p>
        </p:txBody>
      </p:sp>
      <p:pic>
        <p:nvPicPr>
          <p:cNvPr id="25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4988" y="1092994"/>
            <a:ext cx="3314700" cy="1500188"/>
          </a:xfrm>
          <a:prstGeom prst="rect">
            <a:avLst/>
          </a:prstGeom>
        </p:spPr>
      </p:pic>
      <p:sp>
        <p:nvSpPr>
          <p:cNvPr id="26" name="Shape 18"/>
          <p:cNvSpPr/>
          <p:nvPr/>
        </p:nvSpPr>
        <p:spPr>
          <a:xfrm>
            <a:off x="5614988" y="2707481"/>
            <a:ext cx="3314700" cy="2052042"/>
          </a:xfrm>
          <a:prstGeom prst="rect">
            <a:avLst/>
          </a:prstGeom>
          <a:solidFill>
            <a:srgbClr val="E8ECEF"/>
          </a:solidFill>
          <a:ln/>
        </p:spPr>
      </p:sp>
      <p:sp>
        <p:nvSpPr>
          <p:cNvPr id="27" name="Shape 19"/>
          <p:cNvSpPr/>
          <p:nvPr/>
        </p:nvSpPr>
        <p:spPr>
          <a:xfrm>
            <a:off x="5614988" y="2707481"/>
            <a:ext cx="42863" cy="2052042"/>
          </a:xfrm>
          <a:prstGeom prst="rect">
            <a:avLst/>
          </a:prstGeom>
          <a:solidFill>
            <a:srgbClr val="8E9EAB"/>
          </a:solidFill>
          <a:ln/>
        </p:spPr>
      </p:sp>
      <p:pic>
        <p:nvPicPr>
          <p:cNvPr id="2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3575" y="2866430"/>
            <a:ext cx="96441" cy="128588"/>
          </a:xfrm>
          <a:prstGeom prst="rect">
            <a:avLst/>
          </a:prstGeom>
        </p:spPr>
      </p:pic>
      <p:sp>
        <p:nvSpPr>
          <p:cNvPr id="29" name="Text 20"/>
          <p:cNvSpPr/>
          <p:nvPr/>
        </p:nvSpPr>
        <p:spPr>
          <a:xfrm>
            <a:off x="5911453" y="2836069"/>
            <a:ext cx="771553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2C3E50"/>
                </a:solidFill>
              </a:rPr>
              <a:t>研修ポイント</a:t>
            </a:r>
            <a:endParaRPr lang="en-US" sz="885" dirty="0"/>
          </a:p>
        </p:txBody>
      </p:sp>
      <p:sp>
        <p:nvSpPr>
          <p:cNvPr id="30" name="Text 21"/>
          <p:cNvSpPr/>
          <p:nvPr/>
        </p:nvSpPr>
        <p:spPr>
          <a:xfrm>
            <a:off x="5743575" y="3111103"/>
            <a:ext cx="3057525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4A4A4A"/>
                </a:solidFill>
              </a:rPr>
              <a:t>● エンディングノートは</a:t>
            </a:r>
            <a:endParaRPr lang="en-US" sz="885" dirty="0"/>
          </a:p>
        </p:txBody>
      </p:sp>
      <p:sp>
        <p:nvSpPr>
          <p:cNvPr id="31" name="Text 22"/>
          <p:cNvSpPr/>
          <p:nvPr/>
        </p:nvSpPr>
        <p:spPr>
          <a:xfrm>
            <a:off x="5743575" y="3579688"/>
            <a:ext cx="3057525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4A4A4A"/>
                </a:solidFill>
              </a:rPr>
              <a:t>「家族の迷子防止マップ」</a:t>
            </a:r>
            <a:endParaRPr lang="en-US" sz="885" dirty="0"/>
          </a:p>
        </p:txBody>
      </p:sp>
      <p:sp>
        <p:nvSpPr>
          <p:cNvPr id="32" name="Text 23"/>
          <p:cNvSpPr/>
          <p:nvPr/>
        </p:nvSpPr>
        <p:spPr>
          <a:xfrm>
            <a:off x="5743575" y="3842556"/>
            <a:ext cx="3057525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4A4A4A"/>
                </a:solidFill>
              </a:rPr>
              <a:t>● “想い”と“実務情報”の</a:t>
            </a:r>
            <a:endParaRPr lang="en-US" sz="885" dirty="0"/>
          </a:p>
        </p:txBody>
      </p:sp>
      <p:sp>
        <p:nvSpPr>
          <p:cNvPr id="33" name="Text 24"/>
          <p:cNvSpPr/>
          <p:nvPr/>
        </p:nvSpPr>
        <p:spPr>
          <a:xfrm>
            <a:off x="5743575" y="4311142"/>
            <a:ext cx="3057525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4A4A4A"/>
                </a:solidFill>
              </a:rPr>
              <a:t>両方が必要</a:t>
            </a:r>
            <a:endParaRPr lang="en-US" sz="885" dirty="0"/>
          </a:p>
        </p:txBody>
      </p:sp>
      <p:sp>
        <p:nvSpPr>
          <p:cNvPr id="34" name="Text 25"/>
          <p:cNvSpPr/>
          <p:nvPr/>
        </p:nvSpPr>
        <p:spPr>
          <a:xfrm>
            <a:off x="0" y="4930973"/>
            <a:ext cx="9144000" cy="212527"/>
          </a:xfrm>
          <a:prstGeom prst="rect">
            <a:avLst/>
          </a:prstGeom>
          <a:noFill/>
          <a:ln/>
        </p:spPr>
        <p:txBody>
          <a:bodyPr wrap="square" lIns="510286" tIns="0" rIns="510286" bIns="102108" rtlCol="0" anchor="t">
            <a:spAutoFit/>
          </a:bodyPr>
          <a:lstStyle/>
          <a:p>
            <a:pPr algn="r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8E9EAB"/>
                </a:solidFill>
              </a:rPr>
              <a:t>引用元：厚生労働省（本人の意思共有の重要性：ACP普及） / 国民生活センター（デジタル終活：遺族が手続きに困る事例）</a:t>
            </a:r>
            <a:endParaRPr lang="en-US" sz="62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285750"/>
            <a:ext cx="5973766" cy="521494"/>
          </a:xfrm>
          <a:prstGeom prst="rect">
            <a:avLst/>
          </a:prstGeom>
          <a:noFill/>
          <a:ln/>
        </p:spPr>
        <p:txBody>
          <a:bodyPr wrap="none" lIns="0" tIns="0" rIns="0" bIns="8509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2C3E50"/>
                </a:solidFill>
              </a:rPr>
              <a:t>エンディングノートと遺言書の違い（重要）</a:t>
            </a:r>
            <a:endParaRPr lang="en-US" sz="2121" dirty="0"/>
          </a:p>
        </p:txBody>
      </p:sp>
      <p:sp>
        <p:nvSpPr>
          <p:cNvPr id="4" name="Shape 1"/>
          <p:cNvSpPr/>
          <p:nvPr/>
        </p:nvSpPr>
        <p:spPr>
          <a:xfrm>
            <a:off x="285750" y="1035844"/>
            <a:ext cx="4200525" cy="275213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2"/>
          <p:cNvSpPr/>
          <p:nvPr/>
        </p:nvSpPr>
        <p:spPr>
          <a:xfrm>
            <a:off x="285750" y="1035844"/>
            <a:ext cx="4200525" cy="57150"/>
          </a:xfrm>
          <a:prstGeom prst="rect">
            <a:avLst/>
          </a:prstGeom>
          <a:solidFill>
            <a:srgbClr val="8E9EAB"/>
          </a:solidFill>
          <a:ln/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364" y="1219795"/>
            <a:ext cx="225028" cy="20002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81392" y="1180505"/>
            <a:ext cx="1834242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8E9EAB"/>
                </a:solidFill>
              </a:rPr>
              <a:t>エンディングノート</a:t>
            </a:r>
            <a:endParaRPr lang="en-US" sz="1397" dirty="0"/>
          </a:p>
        </p:txBody>
      </p:sp>
      <p:sp>
        <p:nvSpPr>
          <p:cNvPr id="8" name="Text 4"/>
          <p:cNvSpPr/>
          <p:nvPr/>
        </p:nvSpPr>
        <p:spPr>
          <a:xfrm>
            <a:off x="414338" y="1568053"/>
            <a:ext cx="14287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8E9EAB"/>
                </a:solidFill>
              </a:rPr>
              <a:t></a:t>
            </a:r>
            <a:endParaRPr lang="en-US" sz="987" dirty="0"/>
          </a:p>
        </p:txBody>
      </p:sp>
      <p:sp>
        <p:nvSpPr>
          <p:cNvPr id="9" name="Text 5"/>
          <p:cNvSpPr/>
          <p:nvPr/>
        </p:nvSpPr>
        <p:spPr>
          <a:xfrm>
            <a:off x="628650" y="1569839"/>
            <a:ext cx="313898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4A4A4A"/>
                </a:solidFill>
              </a:rPr>
              <a:t>希望や情報を整理し、家族に伝えるためのツール</a:t>
            </a:r>
            <a:endParaRPr lang="en-US" sz="1050" dirty="0"/>
          </a:p>
        </p:txBody>
      </p:sp>
      <p:sp>
        <p:nvSpPr>
          <p:cNvPr id="10" name="Text 6"/>
          <p:cNvSpPr/>
          <p:nvPr/>
        </p:nvSpPr>
        <p:spPr>
          <a:xfrm>
            <a:off x="414338" y="1868091"/>
            <a:ext cx="14287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8E9EAB"/>
                </a:solidFill>
              </a:rPr>
              <a:t></a:t>
            </a:r>
            <a:endParaRPr lang="en-US" sz="987" dirty="0"/>
          </a:p>
        </p:txBody>
      </p:sp>
      <p:sp>
        <p:nvSpPr>
          <p:cNvPr id="11" name="Text 7"/>
          <p:cNvSpPr/>
          <p:nvPr/>
        </p:nvSpPr>
        <p:spPr>
          <a:xfrm>
            <a:off x="628650" y="1869877"/>
            <a:ext cx="328612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4A4A4A"/>
                </a:solidFill>
              </a:rPr>
              <a:t>法的効力は前提としない（＝家族の判断を助ける）</a:t>
            </a:r>
            <a:endParaRPr lang="en-US" sz="1050" dirty="0"/>
          </a:p>
        </p:txBody>
      </p:sp>
      <p:sp>
        <p:nvSpPr>
          <p:cNvPr id="12" name="Text 8"/>
          <p:cNvSpPr/>
          <p:nvPr/>
        </p:nvSpPr>
        <p:spPr>
          <a:xfrm>
            <a:off x="414338" y="2168128"/>
            <a:ext cx="14287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8E9EAB"/>
                </a:solidFill>
              </a:rPr>
              <a:t></a:t>
            </a:r>
            <a:endParaRPr lang="en-US" sz="987" dirty="0"/>
          </a:p>
        </p:txBody>
      </p:sp>
      <p:sp>
        <p:nvSpPr>
          <p:cNvPr id="13" name="Text 9"/>
          <p:cNvSpPr/>
          <p:nvPr/>
        </p:nvSpPr>
        <p:spPr>
          <a:xfrm>
            <a:off x="628650" y="2169914"/>
            <a:ext cx="295466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4A4A4A"/>
                </a:solidFill>
              </a:rPr>
              <a:t>医療・介護・葬儀など幅広い内容を自由に書ける</a:t>
            </a:r>
            <a:endParaRPr lang="en-US" sz="1050" dirty="0"/>
          </a:p>
        </p:txBody>
      </p:sp>
      <p:sp>
        <p:nvSpPr>
          <p:cNvPr id="14" name="Shape 10"/>
          <p:cNvSpPr/>
          <p:nvPr/>
        </p:nvSpPr>
        <p:spPr>
          <a:xfrm>
            <a:off x="4657725" y="1035844"/>
            <a:ext cx="4200525" cy="275213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5" name="Shape 11"/>
          <p:cNvSpPr/>
          <p:nvPr/>
        </p:nvSpPr>
        <p:spPr>
          <a:xfrm>
            <a:off x="4657725" y="1035844"/>
            <a:ext cx="4200525" cy="57150"/>
          </a:xfrm>
          <a:prstGeom prst="rect">
            <a:avLst/>
          </a:prstGeom>
          <a:solidFill>
            <a:srgbClr val="2C3E50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428" y="1219795"/>
            <a:ext cx="225028" cy="200025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6544456" y="1180505"/>
            <a:ext cx="652090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2C3E50"/>
                </a:solidFill>
              </a:rPr>
              <a:t>遺言書</a:t>
            </a:r>
            <a:endParaRPr lang="en-US" sz="1397" dirty="0"/>
          </a:p>
        </p:txBody>
      </p:sp>
      <p:sp>
        <p:nvSpPr>
          <p:cNvPr id="18" name="Text 13"/>
          <p:cNvSpPr/>
          <p:nvPr/>
        </p:nvSpPr>
        <p:spPr>
          <a:xfrm>
            <a:off x="4786313" y="1568053"/>
            <a:ext cx="14287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2C3E50"/>
                </a:solidFill>
              </a:rPr>
              <a:t></a:t>
            </a:r>
            <a:endParaRPr lang="en-US" sz="987" dirty="0"/>
          </a:p>
        </p:txBody>
      </p:sp>
      <p:sp>
        <p:nvSpPr>
          <p:cNvPr id="19" name="Text 14"/>
          <p:cNvSpPr/>
          <p:nvPr/>
        </p:nvSpPr>
        <p:spPr>
          <a:xfrm>
            <a:off x="5000625" y="1569839"/>
            <a:ext cx="242887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4A4A4A"/>
                </a:solidFill>
              </a:rPr>
              <a:t>財産の分け方などを法的に定める文書</a:t>
            </a:r>
            <a:endParaRPr lang="en-US" sz="1050" dirty="0"/>
          </a:p>
        </p:txBody>
      </p:sp>
      <p:sp>
        <p:nvSpPr>
          <p:cNvPr id="20" name="Text 15"/>
          <p:cNvSpPr/>
          <p:nvPr/>
        </p:nvSpPr>
        <p:spPr>
          <a:xfrm>
            <a:off x="4786313" y="1868091"/>
            <a:ext cx="14287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2C3E50"/>
                </a:solidFill>
              </a:rPr>
              <a:t></a:t>
            </a:r>
            <a:endParaRPr lang="en-US" sz="987" dirty="0"/>
          </a:p>
        </p:txBody>
      </p:sp>
      <p:sp>
        <p:nvSpPr>
          <p:cNvPr id="21" name="Text 16"/>
          <p:cNvSpPr/>
          <p:nvPr/>
        </p:nvSpPr>
        <p:spPr>
          <a:xfrm>
            <a:off x="5000625" y="1869877"/>
            <a:ext cx="285750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4A4A4A"/>
                </a:solidFill>
              </a:rPr>
              <a:t>法的効力を持つ（＝必ず守られるべき指示）</a:t>
            </a:r>
            <a:endParaRPr lang="en-US" sz="1050" dirty="0"/>
          </a:p>
        </p:txBody>
      </p:sp>
      <p:sp>
        <p:nvSpPr>
          <p:cNvPr id="22" name="Text 17"/>
          <p:cNvSpPr/>
          <p:nvPr/>
        </p:nvSpPr>
        <p:spPr>
          <a:xfrm>
            <a:off x="4786313" y="2168128"/>
            <a:ext cx="14287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2C3E50"/>
                </a:solidFill>
              </a:rPr>
              <a:t></a:t>
            </a:r>
            <a:endParaRPr lang="en-US" sz="987" dirty="0"/>
          </a:p>
        </p:txBody>
      </p:sp>
      <p:sp>
        <p:nvSpPr>
          <p:cNvPr id="23" name="Text 18"/>
          <p:cNvSpPr/>
          <p:nvPr/>
        </p:nvSpPr>
        <p:spPr>
          <a:xfrm>
            <a:off x="5000625" y="2169914"/>
            <a:ext cx="370191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4A4A4A"/>
                </a:solidFill>
              </a:rPr>
              <a:t>法務省の制度（保管制度）等、形式が厳格に決まっている</a:t>
            </a:r>
            <a:endParaRPr lang="en-US" sz="1050" dirty="0"/>
          </a:p>
        </p:txBody>
      </p:sp>
      <p:sp>
        <p:nvSpPr>
          <p:cNvPr id="24" name="Shape 19"/>
          <p:cNvSpPr/>
          <p:nvPr/>
        </p:nvSpPr>
        <p:spPr>
          <a:xfrm>
            <a:off x="285750" y="3930848"/>
            <a:ext cx="5710228" cy="857250"/>
          </a:xfrm>
          <a:prstGeom prst="rect">
            <a:avLst/>
          </a:prstGeom>
          <a:solidFill>
            <a:srgbClr val="E8ECEF"/>
          </a:solidFill>
          <a:ln/>
        </p:spPr>
      </p:sp>
      <p:sp>
        <p:nvSpPr>
          <p:cNvPr id="25" name="Shape 20"/>
          <p:cNvSpPr/>
          <p:nvPr/>
        </p:nvSpPr>
        <p:spPr>
          <a:xfrm>
            <a:off x="285750" y="3930848"/>
            <a:ext cx="42863" cy="857250"/>
          </a:xfrm>
          <a:prstGeom prst="rect">
            <a:avLst/>
          </a:prstGeom>
          <a:solidFill>
            <a:srgbClr val="8E9EAB"/>
          </a:solidFill>
          <a:ln/>
        </p:spPr>
      </p:sp>
      <p:pic>
        <p:nvPicPr>
          <p:cNvPr id="2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4148007"/>
            <a:ext cx="96441" cy="128588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496491" y="4124790"/>
            <a:ext cx="804983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2C3E50"/>
                </a:solidFill>
              </a:rPr>
              <a:t>研修ポイント</a:t>
            </a:r>
            <a:endParaRPr lang="en-US" sz="885" dirty="0"/>
          </a:p>
        </p:txBody>
      </p:sp>
      <p:sp>
        <p:nvSpPr>
          <p:cNvPr id="28" name="Text 22"/>
          <p:cNvSpPr/>
          <p:nvPr/>
        </p:nvSpPr>
        <p:spPr>
          <a:xfrm>
            <a:off x="436801" y="4368375"/>
            <a:ext cx="1622496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4A4A4A"/>
                </a:solidFill>
              </a:rPr>
              <a:t>ノート「気持ち・段取り」</a:t>
            </a:r>
            <a:endParaRPr lang="en-US" sz="987" dirty="0"/>
          </a:p>
        </p:txBody>
      </p:sp>
      <p:pic>
        <p:nvPicPr>
          <p:cNvPr id="2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525" y="4405182"/>
            <a:ext cx="139303" cy="157163"/>
          </a:xfrm>
          <a:prstGeom prst="rect">
            <a:avLst/>
          </a:prstGeom>
        </p:spPr>
      </p:pic>
      <p:sp>
        <p:nvSpPr>
          <p:cNvPr id="30" name="Text 23"/>
          <p:cNvSpPr/>
          <p:nvPr/>
        </p:nvSpPr>
        <p:spPr>
          <a:xfrm>
            <a:off x="2517056" y="4368375"/>
            <a:ext cx="128587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4A4A4A"/>
                </a:solidFill>
              </a:rPr>
              <a:t>遺言「法的な指示」</a:t>
            </a:r>
            <a:endParaRPr lang="en-US" sz="987" dirty="0"/>
          </a:p>
        </p:txBody>
      </p:sp>
      <p:pic>
        <p:nvPicPr>
          <p:cNvPr id="3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158" y="4405182"/>
            <a:ext cx="137517" cy="157163"/>
          </a:xfrm>
          <a:prstGeom prst="rect">
            <a:avLst/>
          </a:prstGeom>
        </p:spPr>
      </p:pic>
      <p:sp>
        <p:nvSpPr>
          <p:cNvPr id="32" name="Text 24"/>
          <p:cNvSpPr/>
          <p:nvPr/>
        </p:nvSpPr>
        <p:spPr>
          <a:xfrm>
            <a:off x="4258903" y="4368375"/>
            <a:ext cx="157162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2C3E50"/>
                </a:solidFill>
              </a:rPr>
              <a:t>家族の負担は大きく減る</a:t>
            </a:r>
            <a:endParaRPr lang="en-US" sz="987" dirty="0"/>
          </a:p>
        </p:txBody>
      </p:sp>
      <p:pic>
        <p:nvPicPr>
          <p:cNvPr id="3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4566" y="3930848"/>
            <a:ext cx="2733684" cy="857250"/>
          </a:xfrm>
          <a:prstGeom prst="rect">
            <a:avLst/>
          </a:prstGeom>
        </p:spPr>
      </p:pic>
      <p:sp>
        <p:nvSpPr>
          <p:cNvPr id="34" name="Text 25"/>
          <p:cNvSpPr/>
          <p:nvPr/>
        </p:nvSpPr>
        <p:spPr>
          <a:xfrm>
            <a:off x="0" y="4873823"/>
            <a:ext cx="9144000" cy="269677"/>
          </a:xfrm>
          <a:prstGeom prst="rect">
            <a:avLst/>
          </a:prstGeom>
          <a:noFill/>
          <a:ln/>
        </p:spPr>
        <p:txBody>
          <a:bodyPr wrap="square" lIns="510286" tIns="0" rIns="510286" bIns="170053" rtlCol="0" anchor="t">
            <a:spAutoFit/>
          </a:bodyPr>
          <a:lstStyle/>
          <a:p>
            <a:pPr algn="r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8E9EAB"/>
                </a:solidFill>
              </a:rPr>
              <a:t>引用元：法務省「エンディングノート」 / 法務省「自筆証書遺言書保管制度」</a:t>
            </a:r>
            <a:endParaRPr lang="en-US" sz="62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285750"/>
            <a:ext cx="6808161" cy="521494"/>
          </a:xfrm>
          <a:prstGeom prst="rect">
            <a:avLst/>
          </a:prstGeom>
          <a:noFill/>
          <a:ln/>
        </p:spPr>
        <p:txBody>
          <a:bodyPr wrap="none" lIns="0" tIns="0" rIns="0" bIns="8509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2C3E50"/>
                </a:solidFill>
              </a:rPr>
              <a:t>書くべき項目①：緊急時の連絡・医療・介護（ACP）</a:t>
            </a:r>
            <a:endParaRPr lang="en-US" sz="2121" dirty="0"/>
          </a:p>
        </p:txBody>
      </p:sp>
      <p:sp>
        <p:nvSpPr>
          <p:cNvPr id="4" name="Text 1"/>
          <p:cNvSpPr/>
          <p:nvPr/>
        </p:nvSpPr>
        <p:spPr>
          <a:xfrm>
            <a:off x="428625" y="1092994"/>
            <a:ext cx="49720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4A4A4A"/>
                </a:solidFill>
              </a:rPr>
              <a:t>まず書く（家族の負担が大きい領域）</a:t>
            </a:r>
            <a:endParaRPr lang="en-US" sz="1193" dirty="0"/>
          </a:p>
        </p:txBody>
      </p:sp>
      <p:sp>
        <p:nvSpPr>
          <p:cNvPr id="5" name="Shape 2"/>
          <p:cNvSpPr/>
          <p:nvPr/>
        </p:nvSpPr>
        <p:spPr>
          <a:xfrm>
            <a:off x="428625" y="1521619"/>
            <a:ext cx="4972050" cy="628650"/>
          </a:xfrm>
          <a:prstGeom prst="rect">
            <a:avLst/>
          </a:prstGeom>
          <a:solidFill>
            <a:srgbClr val="FFFFFF">
              <a:alpha val="60000"/>
            </a:srgbClr>
          </a:solidFill>
          <a:ln/>
        </p:spPr>
      </p:sp>
      <p:sp>
        <p:nvSpPr>
          <p:cNvPr id="6" name="Shape 3"/>
          <p:cNvSpPr/>
          <p:nvPr/>
        </p:nvSpPr>
        <p:spPr>
          <a:xfrm>
            <a:off x="428625" y="1521619"/>
            <a:ext cx="28575" cy="628650"/>
          </a:xfrm>
          <a:prstGeom prst="rect">
            <a:avLst/>
          </a:prstGeom>
          <a:solidFill>
            <a:srgbClr val="8E9EAB"/>
          </a:solidFill>
          <a:ln/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1" y="1675209"/>
            <a:ext cx="171450" cy="17145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28688" y="1628775"/>
            <a:ext cx="2053968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2C3E50"/>
                </a:solidFill>
              </a:rPr>
              <a:t>緊急連絡先</a:t>
            </a:r>
            <a:endParaRPr lang="en-US" sz="987" dirty="0"/>
          </a:p>
        </p:txBody>
      </p:sp>
      <p:sp>
        <p:nvSpPr>
          <p:cNvPr id="9" name="Text 5"/>
          <p:cNvSpPr/>
          <p:nvPr/>
        </p:nvSpPr>
        <p:spPr>
          <a:xfrm>
            <a:off x="928688" y="1871663"/>
            <a:ext cx="205396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4A4A4A"/>
                </a:solidFill>
              </a:rPr>
              <a:t>家族・勤務先・主治医・ケアマネジャーなど</a:t>
            </a:r>
            <a:endParaRPr lang="en-US" sz="834" dirty="0"/>
          </a:p>
        </p:txBody>
      </p:sp>
      <p:sp>
        <p:nvSpPr>
          <p:cNvPr id="10" name="Shape 6"/>
          <p:cNvSpPr/>
          <p:nvPr/>
        </p:nvSpPr>
        <p:spPr>
          <a:xfrm>
            <a:off x="428625" y="2293144"/>
            <a:ext cx="4972050" cy="628650"/>
          </a:xfrm>
          <a:prstGeom prst="rect">
            <a:avLst/>
          </a:prstGeom>
          <a:solidFill>
            <a:srgbClr val="FFFFFF">
              <a:alpha val="60000"/>
            </a:srgbClr>
          </a:solidFill>
          <a:ln/>
        </p:spPr>
      </p:sp>
      <p:sp>
        <p:nvSpPr>
          <p:cNvPr id="11" name="Shape 7"/>
          <p:cNvSpPr/>
          <p:nvPr/>
        </p:nvSpPr>
        <p:spPr>
          <a:xfrm>
            <a:off x="428625" y="2293144"/>
            <a:ext cx="28575" cy="628650"/>
          </a:xfrm>
          <a:prstGeom prst="rect">
            <a:avLst/>
          </a:prstGeom>
          <a:solidFill>
            <a:srgbClr val="8E9EAB"/>
          </a:solidFill>
          <a:ln/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1" y="2446734"/>
            <a:ext cx="171450" cy="17145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28688" y="2400300"/>
            <a:ext cx="217170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2C3E50"/>
                </a:solidFill>
              </a:rPr>
              <a:t>医療情報</a:t>
            </a:r>
            <a:endParaRPr lang="en-US" sz="987" dirty="0"/>
          </a:p>
        </p:txBody>
      </p:sp>
      <p:sp>
        <p:nvSpPr>
          <p:cNvPr id="14" name="Text 9"/>
          <p:cNvSpPr/>
          <p:nvPr/>
        </p:nvSpPr>
        <p:spPr>
          <a:xfrm>
            <a:off x="928688" y="2643188"/>
            <a:ext cx="217170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4A4A4A"/>
                </a:solidFill>
              </a:rPr>
              <a:t>既往歴、服薬、アレルギー、かかりつけ医</a:t>
            </a:r>
            <a:endParaRPr lang="en-US" sz="834" dirty="0"/>
          </a:p>
        </p:txBody>
      </p:sp>
      <p:sp>
        <p:nvSpPr>
          <p:cNvPr id="15" name="Shape 10"/>
          <p:cNvSpPr/>
          <p:nvPr/>
        </p:nvSpPr>
        <p:spPr>
          <a:xfrm>
            <a:off x="428625" y="3064669"/>
            <a:ext cx="4972050" cy="628650"/>
          </a:xfrm>
          <a:prstGeom prst="rect">
            <a:avLst/>
          </a:prstGeom>
          <a:solidFill>
            <a:srgbClr val="FFFFFF">
              <a:alpha val="60000"/>
            </a:srgbClr>
          </a:solidFill>
          <a:ln/>
        </p:spPr>
      </p:sp>
      <p:sp>
        <p:nvSpPr>
          <p:cNvPr id="16" name="Shape 11"/>
          <p:cNvSpPr/>
          <p:nvPr/>
        </p:nvSpPr>
        <p:spPr>
          <a:xfrm>
            <a:off x="428625" y="3064669"/>
            <a:ext cx="28575" cy="628650"/>
          </a:xfrm>
          <a:prstGeom prst="rect">
            <a:avLst/>
          </a:prstGeom>
          <a:solidFill>
            <a:srgbClr val="8E9EAB"/>
          </a:solidFill>
          <a:ln/>
        </p:spPr>
      </p:sp>
      <p:sp>
        <p:nvSpPr>
          <p:cNvPr id="17" name="Text 12"/>
          <p:cNvSpPr/>
          <p:nvPr/>
        </p:nvSpPr>
        <p:spPr>
          <a:xfrm>
            <a:off x="928688" y="3171825"/>
            <a:ext cx="171450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2C3E50"/>
                </a:solidFill>
              </a:rPr>
              <a:t>延命治療や療養場所の希望</a:t>
            </a:r>
            <a:endParaRPr lang="en-US" sz="987" dirty="0"/>
          </a:p>
        </p:txBody>
      </p:sp>
      <p:sp>
        <p:nvSpPr>
          <p:cNvPr id="18" name="Text 13"/>
          <p:cNvSpPr/>
          <p:nvPr/>
        </p:nvSpPr>
        <p:spPr>
          <a:xfrm>
            <a:off x="928688" y="3414713"/>
            <a:ext cx="171450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4A4A4A"/>
                </a:solidFill>
              </a:rPr>
              <a:t>「人生会議」＝ACPで話し合う</a:t>
            </a:r>
            <a:endParaRPr lang="en-US" sz="834" dirty="0"/>
          </a:p>
        </p:txBody>
      </p:sp>
      <p:sp>
        <p:nvSpPr>
          <p:cNvPr id="19" name="Shape 14"/>
          <p:cNvSpPr/>
          <p:nvPr/>
        </p:nvSpPr>
        <p:spPr>
          <a:xfrm>
            <a:off x="428625" y="3836194"/>
            <a:ext cx="4972050" cy="628650"/>
          </a:xfrm>
          <a:prstGeom prst="rect">
            <a:avLst/>
          </a:prstGeom>
          <a:solidFill>
            <a:srgbClr val="FFFFFF">
              <a:alpha val="60000"/>
            </a:srgbClr>
          </a:solidFill>
          <a:ln/>
        </p:spPr>
      </p:sp>
      <p:sp>
        <p:nvSpPr>
          <p:cNvPr id="20" name="Shape 15"/>
          <p:cNvSpPr/>
          <p:nvPr/>
        </p:nvSpPr>
        <p:spPr>
          <a:xfrm>
            <a:off x="428625" y="3836194"/>
            <a:ext cx="28575" cy="628650"/>
          </a:xfrm>
          <a:prstGeom prst="rect">
            <a:avLst/>
          </a:prstGeom>
          <a:solidFill>
            <a:srgbClr val="8E9EAB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1" y="3989784"/>
            <a:ext cx="171450" cy="171450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928688" y="3943350"/>
            <a:ext cx="200025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2C3E50"/>
                </a:solidFill>
              </a:rPr>
              <a:t>介護が必要になった場合の希望</a:t>
            </a:r>
            <a:endParaRPr lang="en-US" sz="987" dirty="0"/>
          </a:p>
        </p:txBody>
      </p:sp>
      <p:sp>
        <p:nvSpPr>
          <p:cNvPr id="23" name="Text 17"/>
          <p:cNvSpPr/>
          <p:nvPr/>
        </p:nvSpPr>
        <p:spPr>
          <a:xfrm>
            <a:off x="928688" y="4186238"/>
            <a:ext cx="200025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4A4A4A"/>
                </a:solidFill>
              </a:rPr>
              <a:t>在宅/施設、誰に頼みたいか</a:t>
            </a:r>
            <a:endParaRPr lang="en-US" sz="834" dirty="0"/>
          </a:p>
        </p:txBody>
      </p:sp>
      <p:pic>
        <p:nvPicPr>
          <p:cNvPr id="24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6425" y="1092994"/>
            <a:ext cx="3314700" cy="1714500"/>
          </a:xfrm>
          <a:prstGeom prst="rect">
            <a:avLst/>
          </a:prstGeom>
        </p:spPr>
      </p:pic>
      <p:sp>
        <p:nvSpPr>
          <p:cNvPr id="25" name="Shape 18"/>
          <p:cNvSpPr/>
          <p:nvPr/>
        </p:nvSpPr>
        <p:spPr>
          <a:xfrm>
            <a:off x="5686425" y="2950369"/>
            <a:ext cx="3314700" cy="1780580"/>
          </a:xfrm>
          <a:prstGeom prst="rect">
            <a:avLst/>
          </a:prstGeom>
          <a:solidFill>
            <a:srgbClr val="E8ECEF"/>
          </a:solidFill>
          <a:ln/>
        </p:spPr>
      </p:sp>
      <p:sp>
        <p:nvSpPr>
          <p:cNvPr id="26" name="Shape 19"/>
          <p:cNvSpPr/>
          <p:nvPr/>
        </p:nvSpPr>
        <p:spPr>
          <a:xfrm>
            <a:off x="5686425" y="2950369"/>
            <a:ext cx="42863" cy="1780580"/>
          </a:xfrm>
          <a:prstGeom prst="rect">
            <a:avLst/>
          </a:prstGeom>
          <a:solidFill>
            <a:srgbClr val="8E9EAB"/>
          </a:solidFill>
          <a:ln/>
        </p:spPr>
      </p:sp>
      <p:pic>
        <p:nvPicPr>
          <p:cNvPr id="2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9300" y="3264917"/>
            <a:ext cx="96441" cy="128588"/>
          </a:xfrm>
          <a:prstGeom prst="rect">
            <a:avLst/>
          </a:prstGeom>
        </p:spPr>
      </p:pic>
      <p:sp>
        <p:nvSpPr>
          <p:cNvPr id="28" name="Text 20"/>
          <p:cNvSpPr/>
          <p:nvPr/>
        </p:nvSpPr>
        <p:spPr>
          <a:xfrm>
            <a:off x="5997178" y="3234556"/>
            <a:ext cx="771553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2C3E50"/>
                </a:solidFill>
              </a:rPr>
              <a:t>研修ポイント</a:t>
            </a:r>
            <a:endParaRPr lang="en-US" sz="885" dirty="0"/>
          </a:p>
        </p:txBody>
      </p:sp>
      <p:sp>
        <p:nvSpPr>
          <p:cNvPr id="29" name="Text 21"/>
          <p:cNvSpPr/>
          <p:nvPr/>
        </p:nvSpPr>
        <p:spPr>
          <a:xfrm>
            <a:off x="5829300" y="3509590"/>
            <a:ext cx="128588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8E9EAB"/>
                </a:solidFill>
              </a:rPr>
              <a:t>●</a:t>
            </a:r>
            <a:endParaRPr lang="en-US" sz="885" dirty="0"/>
          </a:p>
        </p:txBody>
      </p:sp>
      <p:sp>
        <p:nvSpPr>
          <p:cNvPr id="30" name="Text 22"/>
          <p:cNvSpPr/>
          <p:nvPr/>
        </p:nvSpPr>
        <p:spPr>
          <a:xfrm>
            <a:off x="5972175" y="3523878"/>
            <a:ext cx="1609409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4A4A4A"/>
                </a:solidFill>
              </a:rPr>
              <a:t>“書く”より先に“話す”が大事</a:t>
            </a:r>
            <a:endParaRPr lang="en-US" sz="885" dirty="0"/>
          </a:p>
        </p:txBody>
      </p:sp>
      <p:sp>
        <p:nvSpPr>
          <p:cNvPr id="31" name="Text 23"/>
          <p:cNvSpPr/>
          <p:nvPr/>
        </p:nvSpPr>
        <p:spPr>
          <a:xfrm>
            <a:off x="5972175" y="3742097"/>
            <a:ext cx="1500941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794" b="1" dirty="0">
                <a:solidFill>
                  <a:srgbClr val="666666"/>
                </a:solidFill>
              </a:rPr>
              <a:t>（家族と共有して更新する）</a:t>
            </a:r>
            <a:endParaRPr lang="en-US" sz="794" dirty="0"/>
          </a:p>
        </p:txBody>
      </p:sp>
      <p:sp>
        <p:nvSpPr>
          <p:cNvPr id="32" name="Text 24"/>
          <p:cNvSpPr/>
          <p:nvPr/>
        </p:nvSpPr>
        <p:spPr>
          <a:xfrm>
            <a:off x="5829300" y="3978176"/>
            <a:ext cx="128588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8E9EAB"/>
                </a:solidFill>
              </a:rPr>
              <a:t>●</a:t>
            </a:r>
            <a:endParaRPr lang="en-US" sz="885" dirty="0"/>
          </a:p>
        </p:txBody>
      </p:sp>
      <p:sp>
        <p:nvSpPr>
          <p:cNvPr id="33" name="Text 25"/>
          <p:cNvSpPr/>
          <p:nvPr/>
        </p:nvSpPr>
        <p:spPr>
          <a:xfrm>
            <a:off x="5972175" y="3992463"/>
            <a:ext cx="2826358" cy="3807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4A4A4A"/>
                </a:solidFill>
              </a:rPr>
              <a:t>希望は「絶対」より「優先順位」で書くと実務で役立つ</a:t>
            </a:r>
            <a:endParaRPr lang="en-US" sz="885" dirty="0"/>
          </a:p>
        </p:txBody>
      </p:sp>
      <p:sp>
        <p:nvSpPr>
          <p:cNvPr id="34" name="Text 26"/>
          <p:cNvSpPr/>
          <p:nvPr/>
        </p:nvSpPr>
        <p:spPr>
          <a:xfrm>
            <a:off x="0" y="4873823"/>
            <a:ext cx="9144000" cy="269677"/>
          </a:xfrm>
          <a:prstGeom prst="rect">
            <a:avLst/>
          </a:prstGeom>
          <a:noFill/>
          <a:ln/>
        </p:spPr>
        <p:txBody>
          <a:bodyPr wrap="square" lIns="510286" tIns="0" rIns="510286" bIns="170053" rtlCol="0" anchor="t">
            <a:spAutoFit/>
          </a:bodyPr>
          <a:lstStyle/>
          <a:p>
            <a:pPr algn="r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8E9EAB"/>
                </a:solidFill>
              </a:rPr>
              <a:t>引用元：厚生労働省「人生会議（ACP）」 / （終末期の意思決定を支えるノート活用例：厚労省資料）</a:t>
            </a:r>
            <a:endParaRPr lang="en-US" sz="62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285750"/>
            <a:ext cx="5514110" cy="521494"/>
          </a:xfrm>
          <a:prstGeom prst="rect">
            <a:avLst/>
          </a:prstGeom>
          <a:noFill/>
          <a:ln/>
        </p:spPr>
        <p:txBody>
          <a:bodyPr wrap="none" lIns="0" tIns="0" rIns="0" bIns="8509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2C3E50"/>
                </a:solidFill>
              </a:rPr>
              <a:t>書くべき項目②：年金・公的手続きの導線</a:t>
            </a:r>
            <a:endParaRPr lang="en-US" sz="2121" dirty="0"/>
          </a:p>
        </p:txBody>
      </p:sp>
      <p:sp>
        <p:nvSpPr>
          <p:cNvPr id="4" name="Shape 1"/>
          <p:cNvSpPr/>
          <p:nvPr/>
        </p:nvSpPr>
        <p:spPr>
          <a:xfrm>
            <a:off x="428625" y="1092994"/>
            <a:ext cx="5386388" cy="1907381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1360884"/>
            <a:ext cx="142875" cy="14287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92969" y="1307306"/>
            <a:ext cx="1524214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2C3E50"/>
                </a:solidFill>
              </a:rPr>
              <a:t>年金の“最低限”メモ</a:t>
            </a:r>
            <a:endParaRPr lang="en-US" sz="1193" dirty="0"/>
          </a:p>
        </p:txBody>
      </p:sp>
      <p:sp>
        <p:nvSpPr>
          <p:cNvPr id="7" name="Text 3"/>
          <p:cNvSpPr/>
          <p:nvPr/>
        </p:nvSpPr>
        <p:spPr>
          <a:xfrm>
            <a:off x="642938" y="1793081"/>
            <a:ext cx="14287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8E9EAB"/>
                </a:solidFill>
              </a:rPr>
              <a:t></a:t>
            </a:r>
            <a:endParaRPr lang="en-US" sz="987" dirty="0"/>
          </a:p>
        </p:txBody>
      </p:sp>
      <p:sp>
        <p:nvSpPr>
          <p:cNvPr id="8" name="Text 4"/>
          <p:cNvSpPr/>
          <p:nvPr/>
        </p:nvSpPr>
        <p:spPr>
          <a:xfrm>
            <a:off x="857250" y="1794867"/>
            <a:ext cx="247745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4A4A4A"/>
                </a:solidFill>
              </a:rPr>
              <a:t>受給の有無（国民年金・厚生年金など）</a:t>
            </a:r>
            <a:endParaRPr lang="en-US" sz="1050" dirty="0"/>
          </a:p>
        </p:txBody>
      </p:sp>
      <p:sp>
        <p:nvSpPr>
          <p:cNvPr id="9" name="Text 5"/>
          <p:cNvSpPr/>
          <p:nvPr/>
        </p:nvSpPr>
        <p:spPr>
          <a:xfrm>
            <a:off x="642938" y="2128838"/>
            <a:ext cx="14287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8E9EAB"/>
                </a:solidFill>
              </a:rPr>
              <a:t></a:t>
            </a:r>
            <a:endParaRPr lang="en-US" sz="987" dirty="0"/>
          </a:p>
        </p:txBody>
      </p:sp>
      <p:sp>
        <p:nvSpPr>
          <p:cNvPr id="10" name="Text 6"/>
          <p:cNvSpPr/>
          <p:nvPr/>
        </p:nvSpPr>
        <p:spPr>
          <a:xfrm>
            <a:off x="857250" y="2130623"/>
            <a:ext cx="128587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4A4A4A"/>
                </a:solidFill>
              </a:rPr>
              <a:t>年金証書の保管場所</a:t>
            </a:r>
            <a:endParaRPr lang="en-US" sz="1050" dirty="0"/>
          </a:p>
        </p:txBody>
      </p:sp>
      <p:sp>
        <p:nvSpPr>
          <p:cNvPr id="11" name="Text 7"/>
          <p:cNvSpPr/>
          <p:nvPr/>
        </p:nvSpPr>
        <p:spPr>
          <a:xfrm>
            <a:off x="642938" y="2464594"/>
            <a:ext cx="14287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8E9EAB"/>
                </a:solidFill>
              </a:rPr>
              <a:t></a:t>
            </a:r>
            <a:endParaRPr lang="en-US" sz="987" dirty="0"/>
          </a:p>
        </p:txBody>
      </p:sp>
      <p:sp>
        <p:nvSpPr>
          <p:cNvPr id="12" name="Text 8"/>
          <p:cNvSpPr/>
          <p:nvPr/>
        </p:nvSpPr>
        <p:spPr>
          <a:xfrm>
            <a:off x="857250" y="2466380"/>
            <a:ext cx="242602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4A4A4A"/>
                </a:solidFill>
              </a:rPr>
              <a:t>基礎年金番号（またはマイナンバー）</a:t>
            </a:r>
            <a:endParaRPr lang="en-US" sz="1050" dirty="0"/>
          </a:p>
        </p:txBody>
      </p:sp>
      <p:sp>
        <p:nvSpPr>
          <p:cNvPr id="13" name="Shape 9"/>
          <p:cNvSpPr/>
          <p:nvPr/>
        </p:nvSpPr>
        <p:spPr>
          <a:xfrm>
            <a:off x="428625" y="3214688"/>
            <a:ext cx="5386388" cy="1530548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" y="3482578"/>
            <a:ext cx="107156" cy="142875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857250" y="3429000"/>
            <a:ext cx="18859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2C3E50"/>
                </a:solidFill>
              </a:rPr>
              <a:t>亡くなったときの手続き</a:t>
            </a:r>
            <a:endParaRPr lang="en-US" sz="1193" dirty="0"/>
          </a:p>
        </p:txBody>
      </p:sp>
      <p:sp>
        <p:nvSpPr>
          <p:cNvPr id="16" name="Text 11"/>
          <p:cNvSpPr/>
          <p:nvPr/>
        </p:nvSpPr>
        <p:spPr>
          <a:xfrm>
            <a:off x="642938" y="3900488"/>
            <a:ext cx="100013" cy="1599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27" dirty="0">
                <a:solidFill>
                  <a:srgbClr val="8E9EAB"/>
                </a:solidFill>
              </a:rPr>
              <a:t>●</a:t>
            </a:r>
            <a:endParaRPr lang="en-US" sz="727" dirty="0"/>
          </a:p>
        </p:txBody>
      </p:sp>
      <p:sp>
        <p:nvSpPr>
          <p:cNvPr id="17" name="Text 12"/>
          <p:cNvSpPr/>
          <p:nvPr/>
        </p:nvSpPr>
        <p:spPr>
          <a:xfrm>
            <a:off x="785813" y="3914775"/>
            <a:ext cx="300124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4A4A4A"/>
                </a:solidFill>
              </a:rPr>
              <a:t>未支給年金・遺族年金などの請求手続きが発生します</a:t>
            </a:r>
            <a:endParaRPr lang="en-US" sz="942" dirty="0"/>
          </a:p>
        </p:txBody>
      </p:sp>
      <p:sp>
        <p:nvSpPr>
          <p:cNvPr id="18" name="Text 13"/>
          <p:cNvSpPr/>
          <p:nvPr/>
        </p:nvSpPr>
        <p:spPr>
          <a:xfrm>
            <a:off x="642938" y="4213361"/>
            <a:ext cx="100013" cy="1599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27" dirty="0">
                <a:solidFill>
                  <a:srgbClr val="8E9EAB"/>
                </a:solidFill>
              </a:rPr>
              <a:t>●</a:t>
            </a:r>
            <a:endParaRPr lang="en-US" sz="727" dirty="0"/>
          </a:p>
        </p:txBody>
      </p:sp>
      <p:sp>
        <p:nvSpPr>
          <p:cNvPr id="19" name="Text 14"/>
          <p:cNvSpPr/>
          <p:nvPr/>
        </p:nvSpPr>
        <p:spPr>
          <a:xfrm>
            <a:off x="785813" y="4227649"/>
            <a:ext cx="363390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4A4A4A"/>
                </a:solidFill>
              </a:rPr>
              <a:t>マイナンバー収録の有無等により、届出の要・不要が変わります</a:t>
            </a:r>
            <a:endParaRPr lang="en-US" sz="942" dirty="0"/>
          </a:p>
        </p:txBody>
      </p:sp>
      <p:sp>
        <p:nvSpPr>
          <p:cNvPr id="20" name="Shape 15"/>
          <p:cNvSpPr/>
          <p:nvPr/>
        </p:nvSpPr>
        <p:spPr>
          <a:xfrm>
            <a:off x="6100763" y="1092994"/>
            <a:ext cx="2900363" cy="3652242"/>
          </a:xfrm>
          <a:prstGeom prst="rect">
            <a:avLst/>
          </a:prstGeom>
          <a:solidFill>
            <a:srgbClr val="E8ECEF"/>
          </a:solidFill>
          <a:ln/>
        </p:spPr>
      </p:sp>
      <p:sp>
        <p:nvSpPr>
          <p:cNvPr id="21" name="Shape 16"/>
          <p:cNvSpPr/>
          <p:nvPr/>
        </p:nvSpPr>
        <p:spPr>
          <a:xfrm>
            <a:off x="6100763" y="1092994"/>
            <a:ext cx="57150" cy="3652242"/>
          </a:xfrm>
          <a:prstGeom prst="rect">
            <a:avLst/>
          </a:prstGeom>
          <a:solidFill>
            <a:srgbClr val="8E9EAB"/>
          </a:solidFill>
          <a:ln/>
        </p:spPr>
      </p:sp>
      <p:pic>
        <p:nvPicPr>
          <p:cNvPr id="2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075" y="1772543"/>
            <a:ext cx="128588" cy="171450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6550819" y="1744861"/>
            <a:ext cx="94300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2C3E50"/>
                </a:solidFill>
              </a:rPr>
              <a:t>研修ポイント</a:t>
            </a:r>
            <a:endParaRPr lang="en-US" sz="1090" dirty="0"/>
          </a:p>
        </p:txBody>
      </p:sp>
      <p:sp>
        <p:nvSpPr>
          <p:cNvPr id="24" name="Text 18"/>
          <p:cNvSpPr/>
          <p:nvPr/>
        </p:nvSpPr>
        <p:spPr>
          <a:xfrm>
            <a:off x="6315075" y="2150269"/>
            <a:ext cx="2471738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987" b="1" dirty="0">
                <a:solidFill>
                  <a:srgbClr val="4A4A4A"/>
                </a:solidFill>
              </a:rPr>
              <a:t>遺族は</a:t>
            </a:r>
            <a:pPr algn="l" indent="0" marL="0">
              <a:lnSpc>
                <a:spcPts val="2000"/>
              </a:lnSpc>
              <a:buNone/>
            </a:pPr>
            <a:r>
              <a:rPr lang="en-US" sz="987" b="1" dirty="0">
                <a:solidFill>
                  <a:srgbClr val="4A4A4A"/>
                </a:solidFill>
              </a:rPr>
              <a:t>
</a:t>
            </a:r>
            <a:pPr algn="l" indent="0" marL="0">
              <a:lnSpc>
                <a:spcPts val="2000"/>
              </a:lnSpc>
              <a:buNone/>
            </a:pPr>
            <a:r>
              <a:rPr lang="en-US" sz="987" b="1" dirty="0">
                <a:solidFill>
                  <a:srgbClr val="4A4A4A"/>
                </a:solidFill>
              </a:rPr>
              <a:t>「まず何から？」</a:t>
            </a:r>
            <a:pPr algn="l" indent="0" marL="0">
              <a:lnSpc>
                <a:spcPts val="2000"/>
              </a:lnSpc>
              <a:buNone/>
            </a:pPr>
            <a:r>
              <a:rPr lang="en-US" sz="987" b="1" dirty="0">
                <a:solidFill>
                  <a:srgbClr val="4A4A4A"/>
                </a:solidFill>
              </a:rPr>
              <a:t>
</a:t>
            </a:r>
            <a:pPr algn="l" indent="0" marL="0">
              <a:lnSpc>
                <a:spcPts val="2000"/>
              </a:lnSpc>
              <a:buNone/>
            </a:pPr>
            <a:r>
              <a:rPr lang="en-US" sz="987" b="1" dirty="0">
                <a:solidFill>
                  <a:srgbClr val="4A4A4A"/>
                </a:solidFill>
              </a:rPr>
              <a:t>で止まってしまいます。</a:t>
            </a:r>
            <a:endParaRPr lang="en-US" sz="987" dirty="0"/>
          </a:p>
        </p:txBody>
      </p:sp>
      <p:sp>
        <p:nvSpPr>
          <p:cNvPr id="25" name="Text 19"/>
          <p:cNvSpPr/>
          <p:nvPr/>
        </p:nvSpPr>
        <p:spPr>
          <a:xfrm>
            <a:off x="6315075" y="3064669"/>
            <a:ext cx="2471738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987" b="1" dirty="0">
                <a:solidFill>
                  <a:srgbClr val="4A4A4A"/>
                </a:solidFill>
              </a:rPr>
              <a:t>“手続きページに</a:t>
            </a:r>
            <a:pPr algn="l" indent="0" marL="0">
              <a:lnSpc>
                <a:spcPts val="2000"/>
              </a:lnSpc>
              <a:buNone/>
            </a:pPr>
            <a:r>
              <a:rPr lang="en-US" sz="987" b="1" dirty="0">
                <a:solidFill>
                  <a:srgbClr val="4A4A4A"/>
                </a:solidFill>
              </a:rPr>
              <a:t>
</a:t>
            </a:r>
            <a:pPr algn="l" indent="0" marL="0">
              <a:lnSpc>
                <a:spcPts val="2000"/>
              </a:lnSpc>
              <a:buNone/>
            </a:pPr>
            <a:r>
              <a:rPr lang="en-US" sz="987" b="1" dirty="0">
                <a:solidFill>
                  <a:srgbClr val="4A4A4A"/>
                </a:solidFill>
              </a:rPr>
              <a:t>辿り着ける情報”</a:t>
            </a:r>
            <a:pPr algn="l" indent="0" marL="0">
              <a:lnSpc>
                <a:spcPts val="2000"/>
              </a:lnSpc>
              <a:buNone/>
            </a:pPr>
            <a:r>
              <a:rPr lang="en-US" sz="987" b="1" dirty="0">
                <a:solidFill>
                  <a:srgbClr val="4A4A4A"/>
                </a:solidFill>
              </a:rPr>
              <a:t>
</a:t>
            </a:r>
            <a:pPr algn="l" indent="0" marL="0">
              <a:lnSpc>
                <a:spcPts val="2000"/>
              </a:lnSpc>
              <a:buNone/>
            </a:pPr>
            <a:r>
              <a:rPr lang="en-US" sz="987" b="1" dirty="0">
                <a:solidFill>
                  <a:srgbClr val="4A4A4A"/>
                </a:solidFill>
              </a:rPr>
              <a:t>（</a:t>
            </a:r>
            <a:pPr algn="l" indent="0" marL="0">
              <a:lnSpc>
                <a:spcPts val="2000"/>
              </a:lnSpc>
              <a:buNone/>
            </a:pPr>
            <a:r>
              <a:rPr lang="en-US" sz="987" b="1" dirty="0">
                <a:solidFill>
                  <a:srgbClr val="2C3E50"/>
                </a:solidFill>
              </a:rPr>
              <a:t>年金番号・保管場所</a:t>
            </a:r>
            <a:pPr algn="l" indent="0" marL="0">
              <a:lnSpc>
                <a:spcPts val="2000"/>
              </a:lnSpc>
              <a:buNone/>
            </a:pPr>
            <a:r>
              <a:rPr lang="en-US" sz="987" b="1" dirty="0">
                <a:solidFill>
                  <a:srgbClr val="4A4A4A"/>
                </a:solidFill>
              </a:rPr>
              <a:t>）</a:t>
            </a:r>
            <a:pPr algn="l" indent="0" marL="0">
              <a:lnSpc>
                <a:spcPts val="2000"/>
              </a:lnSpc>
              <a:buNone/>
            </a:pPr>
            <a:r>
              <a:rPr lang="en-US" sz="987" b="1" dirty="0">
                <a:solidFill>
                  <a:srgbClr val="4A4A4A"/>
                </a:solidFill>
              </a:rPr>
              <a:t>
</a:t>
            </a:r>
            <a:pPr algn="l" indent="0" marL="0">
              <a:lnSpc>
                <a:spcPts val="2000"/>
              </a:lnSpc>
              <a:buNone/>
            </a:pPr>
            <a:r>
              <a:rPr lang="en-US" sz="987" b="1" dirty="0">
                <a:solidFill>
                  <a:srgbClr val="4A4A4A"/>
                </a:solidFill>
              </a:rPr>
              <a:t>が何より重要です。</a:t>
            </a:r>
            <a:endParaRPr lang="en-US" sz="987" dirty="0"/>
          </a:p>
        </p:txBody>
      </p:sp>
      <p:sp>
        <p:nvSpPr>
          <p:cNvPr id="26" name="Text 20"/>
          <p:cNvSpPr/>
          <p:nvPr/>
        </p:nvSpPr>
        <p:spPr>
          <a:xfrm>
            <a:off x="0" y="4873823"/>
            <a:ext cx="9144000" cy="269677"/>
          </a:xfrm>
          <a:prstGeom prst="rect">
            <a:avLst/>
          </a:prstGeom>
          <a:noFill/>
          <a:ln/>
        </p:spPr>
        <p:txBody>
          <a:bodyPr wrap="square" lIns="510286" tIns="0" rIns="510286" bIns="170053" rtlCol="0" anchor="t">
            <a:spAutoFit/>
          </a:bodyPr>
          <a:lstStyle/>
          <a:p>
            <a:pPr algn="r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8E9EAB"/>
                </a:solidFill>
              </a:rPr>
              <a:t>引用元：日本年金機構「年金を受けている方が亡くなったとき」 / 日本年金機構FAQ（死亡届の扱い・注意点）</a:t>
            </a:r>
            <a:endParaRPr lang="en-US" sz="62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285750"/>
            <a:ext cx="6194580" cy="521494"/>
          </a:xfrm>
          <a:prstGeom prst="rect">
            <a:avLst/>
          </a:prstGeom>
          <a:noFill/>
          <a:ln/>
        </p:spPr>
        <p:txBody>
          <a:bodyPr wrap="none" lIns="0" tIns="0" rIns="0" bIns="8509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2C3E50"/>
                </a:solidFill>
              </a:rPr>
              <a:t>書くべき項目③：口座・証券・“休眠口座”の注意</a:t>
            </a:r>
            <a:endParaRPr lang="en-US" sz="2121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989409"/>
            <a:ext cx="171450" cy="1714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28638" y="950119"/>
            <a:ext cx="2223715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2C3E50"/>
                </a:solidFill>
              </a:rPr>
              <a:t>金融情報の整理（見える化）</a:t>
            </a:r>
            <a:endParaRPr lang="en-US" sz="1193" dirty="0"/>
          </a:p>
        </p:txBody>
      </p:sp>
      <p:sp>
        <p:nvSpPr>
          <p:cNvPr id="6" name="Shape 2"/>
          <p:cNvSpPr/>
          <p:nvPr/>
        </p:nvSpPr>
        <p:spPr>
          <a:xfrm>
            <a:off x="285750" y="1285875"/>
            <a:ext cx="5143500" cy="173436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7" name="Shape 3"/>
          <p:cNvSpPr/>
          <p:nvPr/>
        </p:nvSpPr>
        <p:spPr>
          <a:xfrm>
            <a:off x="414338" y="1485900"/>
            <a:ext cx="57150" cy="57150"/>
          </a:xfrm>
          <a:prstGeom prst="ellipse">
            <a:avLst/>
          </a:prstGeom>
          <a:solidFill>
            <a:srgbClr val="8E9EAB"/>
          </a:solidFill>
          <a:ln/>
        </p:spPr>
      </p:sp>
      <p:sp>
        <p:nvSpPr>
          <p:cNvPr id="8" name="Text 4"/>
          <p:cNvSpPr/>
          <p:nvPr/>
        </p:nvSpPr>
        <p:spPr>
          <a:xfrm>
            <a:off x="592931" y="1428750"/>
            <a:ext cx="51437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2C3E50"/>
                </a:solidFill>
              </a:rPr>
              <a:t>銀行口座</a:t>
            </a:r>
            <a:endParaRPr lang="en-US" sz="885" dirty="0"/>
          </a:p>
        </p:txBody>
      </p:sp>
      <p:sp>
        <p:nvSpPr>
          <p:cNvPr id="9" name="Text 5"/>
          <p:cNvSpPr/>
          <p:nvPr/>
        </p:nvSpPr>
        <p:spPr>
          <a:xfrm>
            <a:off x="592931" y="1634468"/>
            <a:ext cx="264377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4A4A4A"/>
                </a:solidFill>
              </a:rPr>
              <a:t>金融機関名 ／ 支店 ／ 口座種別 ／ 通帳の場所</a:t>
            </a:r>
            <a:endParaRPr lang="en-US" sz="942" dirty="0"/>
          </a:p>
        </p:txBody>
      </p:sp>
      <p:sp>
        <p:nvSpPr>
          <p:cNvPr id="10" name="Shape 6"/>
          <p:cNvSpPr/>
          <p:nvPr/>
        </p:nvSpPr>
        <p:spPr>
          <a:xfrm>
            <a:off x="414338" y="2018779"/>
            <a:ext cx="57150" cy="57150"/>
          </a:xfrm>
          <a:prstGeom prst="ellipse">
            <a:avLst/>
          </a:prstGeom>
          <a:solidFill>
            <a:srgbClr val="8E9EAB"/>
          </a:solidFill>
          <a:ln/>
        </p:spPr>
      </p:sp>
      <p:sp>
        <p:nvSpPr>
          <p:cNvPr id="11" name="Text 7"/>
          <p:cNvSpPr/>
          <p:nvPr/>
        </p:nvSpPr>
        <p:spPr>
          <a:xfrm>
            <a:off x="592931" y="1961629"/>
            <a:ext cx="51437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2C3E50"/>
                </a:solidFill>
              </a:rPr>
              <a:t>証券口座</a:t>
            </a:r>
            <a:endParaRPr lang="en-US" sz="885" dirty="0"/>
          </a:p>
        </p:txBody>
      </p:sp>
      <p:sp>
        <p:nvSpPr>
          <p:cNvPr id="12" name="Text 8"/>
          <p:cNvSpPr/>
          <p:nvPr/>
        </p:nvSpPr>
        <p:spPr>
          <a:xfrm>
            <a:off x="592931" y="2167347"/>
            <a:ext cx="2752939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4A4A4A"/>
                </a:solidFill>
              </a:rPr>
              <a:t>ネット証券を含む（ID・パスワードの管理場所）</a:t>
            </a:r>
            <a:endParaRPr lang="en-US" sz="942" dirty="0"/>
          </a:p>
        </p:txBody>
      </p:sp>
      <p:sp>
        <p:nvSpPr>
          <p:cNvPr id="13" name="Shape 9"/>
          <p:cNvSpPr/>
          <p:nvPr/>
        </p:nvSpPr>
        <p:spPr>
          <a:xfrm>
            <a:off x="414338" y="2551658"/>
            <a:ext cx="57150" cy="57150"/>
          </a:xfrm>
          <a:prstGeom prst="ellipse">
            <a:avLst/>
          </a:prstGeom>
          <a:solidFill>
            <a:srgbClr val="8E9EAB"/>
          </a:solidFill>
          <a:ln/>
        </p:spPr>
      </p:sp>
      <p:sp>
        <p:nvSpPr>
          <p:cNvPr id="14" name="Text 10"/>
          <p:cNvSpPr/>
          <p:nvPr/>
        </p:nvSpPr>
        <p:spPr>
          <a:xfrm>
            <a:off x="592931" y="2494508"/>
            <a:ext cx="642965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2C3E50"/>
                </a:solidFill>
              </a:rPr>
              <a:t>その他資産</a:t>
            </a:r>
            <a:endParaRPr lang="en-US" sz="885" dirty="0"/>
          </a:p>
        </p:txBody>
      </p:sp>
      <p:sp>
        <p:nvSpPr>
          <p:cNvPr id="15" name="Text 11"/>
          <p:cNvSpPr/>
          <p:nvPr/>
        </p:nvSpPr>
        <p:spPr>
          <a:xfrm>
            <a:off x="592931" y="2700226"/>
            <a:ext cx="256019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4A4A4A"/>
                </a:solidFill>
              </a:rPr>
              <a:t>貸金庫、積立、クレジットカード、ローン等</a:t>
            </a:r>
            <a:endParaRPr lang="en-US" sz="942" dirty="0"/>
          </a:p>
        </p:txBody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3202409"/>
            <a:ext cx="171450" cy="17145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528638" y="3163119"/>
            <a:ext cx="1537915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2C3E50"/>
                </a:solidFill>
              </a:rPr>
              <a:t>休眠預金等について</a:t>
            </a:r>
            <a:endParaRPr lang="en-US" sz="1193" dirty="0"/>
          </a:p>
        </p:txBody>
      </p:sp>
      <p:sp>
        <p:nvSpPr>
          <p:cNvPr id="18" name="Shape 13"/>
          <p:cNvSpPr/>
          <p:nvPr/>
        </p:nvSpPr>
        <p:spPr>
          <a:xfrm>
            <a:off x="285750" y="3498875"/>
            <a:ext cx="5143500" cy="980787"/>
          </a:xfrm>
          <a:prstGeom prst="rect">
            <a:avLst/>
          </a:prstGeom>
          <a:solidFill>
            <a:srgbClr val="8E9EAB">
              <a:alpha val="10000"/>
            </a:srgbClr>
          </a:solidFill>
          <a:ln w="9144">
            <a:solidFill>
              <a:srgbClr val="8E9EAB"/>
            </a:solidFill>
            <a:prstDash val="solid"/>
          </a:ln>
        </p:spPr>
      </p:sp>
      <p:sp>
        <p:nvSpPr>
          <p:cNvPr id="19" name="Text 14"/>
          <p:cNvSpPr/>
          <p:nvPr/>
        </p:nvSpPr>
        <p:spPr>
          <a:xfrm>
            <a:off x="371475" y="3584600"/>
            <a:ext cx="4972050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2C3E50"/>
                </a:solidFill>
              </a:rPr>
              <a:t>長期間取引のない預金等</a:t>
            </a:r>
            <a:endParaRPr lang="en-US" sz="885" dirty="0"/>
          </a:p>
        </p:txBody>
      </p:sp>
      <p:sp>
        <p:nvSpPr>
          <p:cNvPr id="20" name="Text 15"/>
          <p:cNvSpPr/>
          <p:nvPr/>
        </p:nvSpPr>
        <p:spPr>
          <a:xfrm>
            <a:off x="371475" y="3831059"/>
            <a:ext cx="4972050" cy="5485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4A4A4A"/>
                </a:solidFill>
              </a:rPr>
              <a:t>預金者が亡くなった場合、相続人は金融機関所定の手続きを経て引き出せます。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4A4A4A"/>
                </a:solidFill>
              </a:rPr>
              <a:t>
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4A4A4A"/>
                </a:solidFill>
              </a:rPr>
              <a:t> ※10年以上取引がない場合「休眠預金」として扱われる可能性がありますが、手続きにより払い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4A4A4A"/>
                </a:solidFill>
              </a:rPr>
              <a:t>戻しは可能です。</a:t>
            </a:r>
            <a:endParaRPr lang="en-US" sz="834" dirty="0"/>
          </a:p>
        </p:txBody>
      </p:sp>
      <p:sp>
        <p:nvSpPr>
          <p:cNvPr id="21" name="Shape 16"/>
          <p:cNvSpPr/>
          <p:nvPr/>
        </p:nvSpPr>
        <p:spPr>
          <a:xfrm>
            <a:off x="5572125" y="1893094"/>
            <a:ext cx="3429000" cy="2895005"/>
          </a:xfrm>
          <a:prstGeom prst="rect">
            <a:avLst/>
          </a:prstGeom>
          <a:solidFill>
            <a:srgbClr val="E8ECEF"/>
          </a:solidFill>
          <a:ln/>
        </p:spPr>
      </p:sp>
      <p:sp>
        <p:nvSpPr>
          <p:cNvPr id="22" name="Shape 17"/>
          <p:cNvSpPr/>
          <p:nvPr/>
        </p:nvSpPr>
        <p:spPr>
          <a:xfrm>
            <a:off x="5572125" y="1893094"/>
            <a:ext cx="42863" cy="2895005"/>
          </a:xfrm>
          <a:prstGeom prst="rect">
            <a:avLst/>
          </a:prstGeom>
          <a:solidFill>
            <a:srgbClr val="8E9EAB"/>
          </a:solidFill>
          <a:ln/>
        </p:spPr>
      </p:sp>
      <p:pic>
        <p:nvPicPr>
          <p:cNvPr id="2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9281" y="2501987"/>
            <a:ext cx="96441" cy="128588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5847159" y="2471626"/>
            <a:ext cx="771553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2C3E50"/>
                </a:solidFill>
              </a:rPr>
              <a:t>研修ポイント</a:t>
            </a:r>
            <a:endParaRPr lang="en-US" sz="885" dirty="0"/>
          </a:p>
        </p:txBody>
      </p:sp>
      <p:sp>
        <p:nvSpPr>
          <p:cNvPr id="25" name="Text 19"/>
          <p:cNvSpPr/>
          <p:nvPr/>
        </p:nvSpPr>
        <p:spPr>
          <a:xfrm>
            <a:off x="5679281" y="2746660"/>
            <a:ext cx="3214688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4A4A4A"/>
                </a:solidFill>
              </a:rPr>
              <a:t>● “番号を書く”のが不安なら</a:t>
            </a:r>
            <a:endParaRPr lang="en-US" sz="885" dirty="0"/>
          </a:p>
        </p:txBody>
      </p:sp>
      <p:sp>
        <p:nvSpPr>
          <p:cNvPr id="26" name="Text 20"/>
          <p:cNvSpPr/>
          <p:nvPr/>
        </p:nvSpPr>
        <p:spPr>
          <a:xfrm>
            <a:off x="5679281" y="3215246"/>
            <a:ext cx="3214688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4A4A4A"/>
                </a:solidFill>
              </a:rPr>
              <a:t>「保管場所・担当先」だけでも可</a:t>
            </a:r>
            <a:endParaRPr lang="en-US" sz="885" dirty="0"/>
          </a:p>
        </p:txBody>
      </p:sp>
      <p:sp>
        <p:nvSpPr>
          <p:cNvPr id="27" name="Text 21"/>
          <p:cNvSpPr/>
          <p:nvPr/>
        </p:nvSpPr>
        <p:spPr>
          <a:xfrm>
            <a:off x="5679281" y="3478113"/>
            <a:ext cx="3214688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4A4A4A"/>
                </a:solidFill>
              </a:rPr>
              <a:t>● まずは「存在を見える化」</a:t>
            </a:r>
            <a:endParaRPr lang="en-US" sz="885" dirty="0"/>
          </a:p>
        </p:txBody>
      </p:sp>
      <p:sp>
        <p:nvSpPr>
          <p:cNvPr id="28" name="Text 22"/>
          <p:cNvSpPr/>
          <p:nvPr/>
        </p:nvSpPr>
        <p:spPr>
          <a:xfrm>
            <a:off x="5679281" y="3946699"/>
            <a:ext cx="3214688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4A4A4A"/>
                </a:solidFill>
              </a:rPr>
              <a:t>→ 家族の探索コストを下げる</a:t>
            </a:r>
            <a:endParaRPr lang="en-US" sz="885" dirty="0"/>
          </a:p>
        </p:txBody>
      </p:sp>
      <p:sp>
        <p:nvSpPr>
          <p:cNvPr id="29" name="Text 23"/>
          <p:cNvSpPr/>
          <p:nvPr/>
        </p:nvSpPr>
        <p:spPr>
          <a:xfrm>
            <a:off x="0" y="4930973"/>
            <a:ext cx="9144000" cy="212527"/>
          </a:xfrm>
          <a:prstGeom prst="rect">
            <a:avLst/>
          </a:prstGeom>
          <a:noFill/>
          <a:ln/>
        </p:spPr>
        <p:txBody>
          <a:bodyPr wrap="square" lIns="340233" tIns="0" rIns="340233" bIns="102108" rtlCol="0" anchor="t">
            <a:spAutoFit/>
          </a:bodyPr>
          <a:lstStyle/>
          <a:p>
            <a:pPr algn="r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8E9EAB"/>
                </a:solidFill>
              </a:rPr>
              <a:t>引用元：金融庁「長い間、お取引のない預金等（休眠預金等）」</a:t>
            </a:r>
            <a:endParaRPr lang="en-US" sz="62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285750"/>
            <a:ext cx="7185915" cy="521494"/>
          </a:xfrm>
          <a:prstGeom prst="rect">
            <a:avLst/>
          </a:prstGeom>
          <a:noFill/>
          <a:ln/>
        </p:spPr>
        <p:txBody>
          <a:bodyPr wrap="none" lIns="0" tIns="0" rIns="0" bIns="8509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2C3E50"/>
                </a:solidFill>
              </a:rPr>
              <a:t>書くべき項目④：デジタル終活（スマホの中の契約）</a:t>
            </a:r>
            <a:endParaRPr lang="en-US" sz="2121" dirty="0"/>
          </a:p>
        </p:txBody>
      </p:sp>
      <p:sp>
        <p:nvSpPr>
          <p:cNvPr id="4" name="Shape 1"/>
          <p:cNvSpPr/>
          <p:nvPr/>
        </p:nvSpPr>
        <p:spPr>
          <a:xfrm>
            <a:off x="428625" y="1092994"/>
            <a:ext cx="4557713" cy="115293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2"/>
          <p:cNvSpPr/>
          <p:nvPr/>
        </p:nvSpPr>
        <p:spPr>
          <a:xfrm>
            <a:off x="428625" y="1092994"/>
            <a:ext cx="35719" cy="1152934"/>
          </a:xfrm>
          <a:prstGeom prst="rect">
            <a:avLst/>
          </a:prstGeom>
          <a:solidFill>
            <a:srgbClr val="E74C3C"/>
          </a:solidFill>
          <a:ln/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246584"/>
            <a:ext cx="171450" cy="1714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85813" y="1207294"/>
            <a:ext cx="8572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E74C3C"/>
                </a:solidFill>
              </a:rPr>
              <a:t>なぜ必要？</a:t>
            </a:r>
            <a:endParaRPr lang="en-US" sz="1193" dirty="0"/>
          </a:p>
        </p:txBody>
      </p:sp>
      <p:sp>
        <p:nvSpPr>
          <p:cNvPr id="8" name="Text 4"/>
          <p:cNvSpPr/>
          <p:nvPr/>
        </p:nvSpPr>
        <p:spPr>
          <a:xfrm>
            <a:off x="542925" y="1514475"/>
            <a:ext cx="4329113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4A4A4A"/>
                </a:solidFill>
              </a:rPr>
              <a:t>ネット上の契約（サブスク・EC・SNS等）は、通帳や証書がなく</a:t>
            </a:r>
            <a:pPr algn="l" indent="0" marL="0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E74C3C"/>
                </a:solidFill>
              </a:rPr>
              <a:t>“家族に見えない”</a:t>
            </a:r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4A4A4A"/>
                </a:solidFill>
              </a:rPr>
              <a:t>ため、ID・パスワードが分からず解約できないトラブルが多発して</a:t>
            </a:r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4A4A4A"/>
                </a:solidFill>
              </a:rPr>
              <a:t>います。</a:t>
            </a:r>
            <a:endParaRPr lang="en-US" sz="942" dirty="0"/>
          </a:p>
        </p:txBody>
      </p:sp>
      <p:sp>
        <p:nvSpPr>
          <p:cNvPr id="9" name="Shape 5"/>
          <p:cNvSpPr/>
          <p:nvPr/>
        </p:nvSpPr>
        <p:spPr>
          <a:xfrm>
            <a:off x="428625" y="2388803"/>
            <a:ext cx="4557713" cy="2413583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0" name="Shape 6"/>
          <p:cNvSpPr/>
          <p:nvPr/>
        </p:nvSpPr>
        <p:spPr>
          <a:xfrm>
            <a:off x="428625" y="2388803"/>
            <a:ext cx="35719" cy="2413583"/>
          </a:xfrm>
          <a:prstGeom prst="rect">
            <a:avLst/>
          </a:prstGeom>
          <a:solidFill>
            <a:srgbClr val="2C3E50"/>
          </a:solidFill>
          <a:ln/>
        </p:spPr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2542394"/>
            <a:ext cx="171450" cy="17145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85813" y="2503103"/>
            <a:ext cx="18859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2C3E50"/>
                </a:solidFill>
              </a:rPr>
              <a:t>最低限書くこと（推奨）</a:t>
            </a:r>
            <a:endParaRPr lang="en-US" sz="1193" dirty="0"/>
          </a:p>
        </p:txBody>
      </p:sp>
      <p:sp>
        <p:nvSpPr>
          <p:cNvPr id="13" name="Text 8"/>
          <p:cNvSpPr/>
          <p:nvPr/>
        </p:nvSpPr>
        <p:spPr>
          <a:xfrm>
            <a:off x="542925" y="2853147"/>
            <a:ext cx="14287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2C3E50"/>
                </a:solidFill>
              </a:rPr>
              <a:t></a:t>
            </a:r>
            <a:endParaRPr lang="en-US" sz="987" dirty="0"/>
          </a:p>
        </p:txBody>
      </p:sp>
      <p:sp>
        <p:nvSpPr>
          <p:cNvPr id="14" name="Text 9"/>
          <p:cNvSpPr/>
          <p:nvPr/>
        </p:nvSpPr>
        <p:spPr>
          <a:xfrm>
            <a:off x="742950" y="2838859"/>
            <a:ext cx="412908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666666"/>
                </a:solidFill>
              </a:rPr>
              <a:t>スマホのロック解除のヒント</a:t>
            </a:r>
            <a:endParaRPr lang="en-US" sz="834" dirty="0"/>
          </a:p>
        </p:txBody>
      </p:sp>
      <p:sp>
        <p:nvSpPr>
          <p:cNvPr id="15" name="Text 10"/>
          <p:cNvSpPr/>
          <p:nvPr/>
        </p:nvSpPr>
        <p:spPr>
          <a:xfrm>
            <a:off x="742950" y="3046028"/>
            <a:ext cx="412908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666666"/>
                </a:solidFill>
              </a:rPr>
              <a:t>※パスワードそのものではなく、解除できるヒントを残す</a:t>
            </a:r>
            <a:endParaRPr lang="en-US" sz="834" dirty="0"/>
          </a:p>
        </p:txBody>
      </p:sp>
      <p:sp>
        <p:nvSpPr>
          <p:cNvPr id="16" name="Text 11"/>
          <p:cNvSpPr/>
          <p:nvPr/>
        </p:nvSpPr>
        <p:spPr>
          <a:xfrm>
            <a:off x="542925" y="3367497"/>
            <a:ext cx="14287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2C3E50"/>
                </a:solidFill>
              </a:rPr>
              <a:t></a:t>
            </a:r>
            <a:endParaRPr lang="en-US" sz="987" dirty="0"/>
          </a:p>
        </p:txBody>
      </p:sp>
      <p:sp>
        <p:nvSpPr>
          <p:cNvPr id="17" name="Text 12"/>
          <p:cNvSpPr/>
          <p:nvPr/>
        </p:nvSpPr>
        <p:spPr>
          <a:xfrm>
            <a:off x="742950" y="3353209"/>
            <a:ext cx="412908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666666"/>
                </a:solidFill>
              </a:rPr>
              <a:t>利用サービス一覧</a:t>
            </a:r>
            <a:endParaRPr lang="en-US" sz="834" dirty="0"/>
          </a:p>
        </p:txBody>
      </p:sp>
      <p:sp>
        <p:nvSpPr>
          <p:cNvPr id="18" name="Text 13"/>
          <p:cNvSpPr/>
          <p:nvPr/>
        </p:nvSpPr>
        <p:spPr>
          <a:xfrm>
            <a:off x="742950" y="3560378"/>
            <a:ext cx="412908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666666"/>
                </a:solidFill>
              </a:rPr>
              <a:t>通信会社（格安SIM等）、主要サブスク、QR決済など</a:t>
            </a:r>
            <a:endParaRPr lang="en-US" sz="834" dirty="0"/>
          </a:p>
        </p:txBody>
      </p:sp>
      <p:sp>
        <p:nvSpPr>
          <p:cNvPr id="19" name="Text 14"/>
          <p:cNvSpPr/>
          <p:nvPr/>
        </p:nvSpPr>
        <p:spPr>
          <a:xfrm>
            <a:off x="542925" y="3881847"/>
            <a:ext cx="14287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2C3E50"/>
                </a:solidFill>
              </a:rPr>
              <a:t></a:t>
            </a:r>
            <a:endParaRPr lang="en-US" sz="987" dirty="0"/>
          </a:p>
        </p:txBody>
      </p:sp>
      <p:sp>
        <p:nvSpPr>
          <p:cNvPr id="20" name="Text 15"/>
          <p:cNvSpPr/>
          <p:nvPr/>
        </p:nvSpPr>
        <p:spPr>
          <a:xfrm>
            <a:off x="742950" y="3867559"/>
            <a:ext cx="412908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666666"/>
                </a:solidFill>
              </a:rPr>
              <a:t>データの取扱い方針</a:t>
            </a:r>
            <a:endParaRPr lang="en-US" sz="834" dirty="0"/>
          </a:p>
        </p:txBody>
      </p:sp>
      <p:sp>
        <p:nvSpPr>
          <p:cNvPr id="21" name="Text 16"/>
          <p:cNvSpPr/>
          <p:nvPr/>
        </p:nvSpPr>
        <p:spPr>
          <a:xfrm>
            <a:off x="742950" y="4074728"/>
            <a:ext cx="412908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666666"/>
                </a:solidFill>
              </a:rPr>
              <a:t>「解約してほしい」「写真は残してほしい」等の希望</a:t>
            </a:r>
            <a:endParaRPr lang="en-US" sz="834" dirty="0"/>
          </a:p>
        </p:txBody>
      </p:sp>
      <p:pic>
        <p:nvPicPr>
          <p:cNvPr id="2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363" y="1092994"/>
            <a:ext cx="1810941" cy="1285875"/>
          </a:xfrm>
          <a:prstGeom prst="rect">
            <a:avLst/>
          </a:prstGeom>
        </p:spPr>
      </p:pic>
      <p:sp>
        <p:nvSpPr>
          <p:cNvPr id="23" name="Shape 17"/>
          <p:cNvSpPr/>
          <p:nvPr/>
        </p:nvSpPr>
        <p:spPr>
          <a:xfrm>
            <a:off x="5186363" y="2166342"/>
            <a:ext cx="1810941" cy="212527"/>
          </a:xfrm>
          <a:prstGeom prst="rect">
            <a:avLst/>
          </a:prstGeom>
          <a:solidFill>
            <a:srgbClr val="2C3E50">
              <a:alpha val="80000"/>
            </a:srgbClr>
          </a:solidFill>
          <a:ln/>
        </p:spPr>
      </p:sp>
      <p:sp>
        <p:nvSpPr>
          <p:cNvPr id="24" name="Text 18"/>
          <p:cNvSpPr/>
          <p:nvPr/>
        </p:nvSpPr>
        <p:spPr>
          <a:xfrm>
            <a:off x="5186363" y="2166342"/>
            <a:ext cx="1810941" cy="212527"/>
          </a:xfrm>
          <a:prstGeom prst="rect">
            <a:avLst/>
          </a:prstGeom>
          <a:noFill/>
          <a:ln/>
        </p:spPr>
        <p:txBody>
          <a:bodyPr wrap="square" lIns="85090" tIns="51054" rIns="85090" bIns="51054" rtlCol="0" anchor="t">
            <a:spAutoFit/>
          </a:bodyPr>
          <a:lstStyle/>
          <a:p>
            <a:pPr algn="ctr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FFFFFF"/>
                </a:solidFill>
              </a:rPr>
              <a:t>サブスクリプション</a:t>
            </a:r>
            <a:endParaRPr lang="en-US" sz="621" dirty="0"/>
          </a:p>
        </p:txBody>
      </p:sp>
      <p:pic>
        <p:nvPicPr>
          <p:cNvPr id="25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459" y="1092994"/>
            <a:ext cx="1810941" cy="1285875"/>
          </a:xfrm>
          <a:prstGeom prst="rect">
            <a:avLst/>
          </a:prstGeom>
        </p:spPr>
      </p:pic>
      <p:sp>
        <p:nvSpPr>
          <p:cNvPr id="26" name="Shape 19"/>
          <p:cNvSpPr/>
          <p:nvPr/>
        </p:nvSpPr>
        <p:spPr>
          <a:xfrm>
            <a:off x="7104459" y="2166342"/>
            <a:ext cx="1810941" cy="212527"/>
          </a:xfrm>
          <a:prstGeom prst="rect">
            <a:avLst/>
          </a:prstGeom>
          <a:solidFill>
            <a:srgbClr val="2C3E50">
              <a:alpha val="80000"/>
            </a:srgbClr>
          </a:solidFill>
          <a:ln/>
        </p:spPr>
      </p:sp>
      <p:sp>
        <p:nvSpPr>
          <p:cNvPr id="27" name="Text 20"/>
          <p:cNvSpPr/>
          <p:nvPr/>
        </p:nvSpPr>
        <p:spPr>
          <a:xfrm>
            <a:off x="7104459" y="2166342"/>
            <a:ext cx="1810941" cy="212527"/>
          </a:xfrm>
          <a:prstGeom prst="rect">
            <a:avLst/>
          </a:prstGeom>
          <a:noFill/>
          <a:ln/>
        </p:spPr>
        <p:txBody>
          <a:bodyPr wrap="square" lIns="85090" tIns="51054" rIns="85090" bIns="51054" rtlCol="0" anchor="t">
            <a:spAutoFit/>
          </a:bodyPr>
          <a:lstStyle/>
          <a:p>
            <a:pPr algn="ctr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FFFFFF"/>
                </a:solidFill>
              </a:rPr>
              <a:t>デジタルコンテンツ</a:t>
            </a:r>
            <a:endParaRPr lang="en-US" sz="621" dirty="0"/>
          </a:p>
        </p:txBody>
      </p:sp>
      <p:sp>
        <p:nvSpPr>
          <p:cNvPr id="28" name="Shape 21"/>
          <p:cNvSpPr/>
          <p:nvPr/>
        </p:nvSpPr>
        <p:spPr>
          <a:xfrm>
            <a:off x="5186363" y="2464594"/>
            <a:ext cx="3729038" cy="2337792"/>
          </a:xfrm>
          <a:prstGeom prst="rect">
            <a:avLst/>
          </a:prstGeom>
          <a:solidFill>
            <a:srgbClr val="E8ECEF"/>
          </a:solidFill>
          <a:ln/>
        </p:spPr>
      </p:sp>
      <p:sp>
        <p:nvSpPr>
          <p:cNvPr id="29" name="Shape 22"/>
          <p:cNvSpPr/>
          <p:nvPr/>
        </p:nvSpPr>
        <p:spPr>
          <a:xfrm>
            <a:off x="5186363" y="2464594"/>
            <a:ext cx="42863" cy="2337792"/>
          </a:xfrm>
          <a:prstGeom prst="rect">
            <a:avLst/>
          </a:prstGeom>
          <a:solidFill>
            <a:srgbClr val="8E9EAB"/>
          </a:solidFill>
          <a:ln/>
        </p:spPr>
      </p:sp>
      <p:pic>
        <p:nvPicPr>
          <p:cNvPr id="30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0663" y="3239188"/>
            <a:ext cx="96441" cy="128588"/>
          </a:xfrm>
          <a:prstGeom prst="rect">
            <a:avLst/>
          </a:prstGeom>
        </p:spPr>
      </p:pic>
      <p:sp>
        <p:nvSpPr>
          <p:cNvPr id="31" name="Text 23"/>
          <p:cNvSpPr/>
          <p:nvPr/>
        </p:nvSpPr>
        <p:spPr>
          <a:xfrm>
            <a:off x="5397103" y="3215971"/>
            <a:ext cx="804983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2C3E50"/>
                </a:solidFill>
              </a:rPr>
              <a:t>研修ポイント</a:t>
            </a:r>
            <a:endParaRPr lang="en-US" sz="885" dirty="0"/>
          </a:p>
        </p:txBody>
      </p:sp>
      <p:sp>
        <p:nvSpPr>
          <p:cNvPr id="32" name="Text 24"/>
          <p:cNvSpPr/>
          <p:nvPr/>
        </p:nvSpPr>
        <p:spPr>
          <a:xfrm>
            <a:off x="5300663" y="3448143"/>
            <a:ext cx="3500438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4A4A4A"/>
                </a:solidFill>
              </a:rPr>
              <a:t>デジタル契約は「見えない」ため、まずは</a:t>
            </a:r>
            <a:pPr algn="l" indent="0" marL="0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4A4A4A"/>
                </a:solidFill>
              </a:rPr>
              <a:t>「存在を明示する」</a:t>
            </a:r>
            <a:pPr algn="l" indent="0" marL="0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4A4A4A"/>
                </a:solidFill>
              </a:rPr>
              <a:t>ことが重要です。</a:t>
            </a:r>
            <a:pPr algn="l" indent="0" marL="0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4A4A4A"/>
                </a:solidFill>
              </a:rPr>
              <a:t>
</a:t>
            </a:r>
            <a:pPr algn="l" indent="0" marL="0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4A4A4A"/>
                </a:solidFill>
              </a:rPr>
              <a:t> セキュリティと利便性のバランスを考慮しましょう。</a:t>
            </a:r>
            <a:endParaRPr lang="en-US" sz="885" dirty="0"/>
          </a:p>
        </p:txBody>
      </p:sp>
      <p:sp>
        <p:nvSpPr>
          <p:cNvPr id="33" name="Text 25"/>
          <p:cNvSpPr/>
          <p:nvPr/>
        </p:nvSpPr>
        <p:spPr>
          <a:xfrm>
            <a:off x="0" y="4873823"/>
            <a:ext cx="9144000" cy="269677"/>
          </a:xfrm>
          <a:prstGeom prst="rect">
            <a:avLst/>
          </a:prstGeom>
          <a:noFill/>
          <a:ln/>
        </p:spPr>
        <p:txBody>
          <a:bodyPr wrap="square" lIns="510286" tIns="0" rIns="510286" bIns="170053" rtlCol="0" anchor="t">
            <a:spAutoFit/>
          </a:bodyPr>
          <a:lstStyle/>
          <a:p>
            <a:pPr algn="r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8E9EAB"/>
                </a:solidFill>
              </a:rPr>
              <a:t>引用元：国民生活センター「デジタル終活（相談事例と注意点）」</a:t>
            </a:r>
            <a:endParaRPr lang="en-US" sz="62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25634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6867878" cy="521494"/>
          </a:xfrm>
          <a:prstGeom prst="rect">
            <a:avLst/>
          </a:prstGeom>
          <a:noFill/>
          <a:ln/>
        </p:spPr>
        <p:txBody>
          <a:bodyPr wrap="none" lIns="0" tIns="0" rIns="0" bIns="8509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2C3E50"/>
                </a:solidFill>
              </a:rPr>
              <a:t>書くべき項目⑤：相続手続きを軽くする“公式制度”</a:t>
            </a:r>
            <a:endParaRPr lang="en-US" sz="2121" dirty="0"/>
          </a:p>
        </p:txBody>
      </p:sp>
      <p:sp>
        <p:nvSpPr>
          <p:cNvPr id="4" name="Shape 1"/>
          <p:cNvSpPr/>
          <p:nvPr/>
        </p:nvSpPr>
        <p:spPr>
          <a:xfrm>
            <a:off x="285750" y="1035844"/>
            <a:ext cx="8572500" cy="1003697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2"/>
          <p:cNvSpPr/>
          <p:nvPr/>
        </p:nvSpPr>
        <p:spPr>
          <a:xfrm>
            <a:off x="285750" y="1035844"/>
            <a:ext cx="57150" cy="1003697"/>
          </a:xfrm>
          <a:prstGeom prst="rect">
            <a:avLst/>
          </a:prstGeom>
          <a:solidFill>
            <a:srgbClr val="2C3E50"/>
          </a:solidFill>
          <a:ln/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194792"/>
            <a:ext cx="200025" cy="20002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85800" y="1150144"/>
            <a:ext cx="3000375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2C3E50"/>
                </a:solidFill>
              </a:rPr>
              <a:t>法定相続情報証明制度（法務局）</a:t>
            </a:r>
            <a:endParaRPr lang="en-US" sz="1397" dirty="0"/>
          </a:p>
        </p:txBody>
      </p:sp>
      <p:sp>
        <p:nvSpPr>
          <p:cNvPr id="8" name="Text 4"/>
          <p:cNvSpPr/>
          <p:nvPr/>
        </p:nvSpPr>
        <p:spPr>
          <a:xfrm>
            <a:off x="400050" y="1496616"/>
            <a:ext cx="834390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4A4A4A"/>
                </a:solidFill>
              </a:rPr>
              <a:t>相続関係を一覧図（法定相続情報一覧図）にし、法務局が無料で証明してくれる制度。</a:t>
            </a:r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4A4A4A"/>
                </a:solidFill>
              </a:rPr>
              <a:t>
</a:t>
            </a:r>
            <a:pPr algn="l" indent="0" marL="0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4A4A4A"/>
                </a:solidFill>
              </a:rPr>
              <a:t>戸籍の束を何度も出し直す負担</a:t>
            </a:r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4A4A4A"/>
                </a:solidFill>
              </a:rPr>
              <a:t>を劇的に軽減できます。</a:t>
            </a:r>
            <a:endParaRPr lang="en-US" sz="1050" dirty="0"/>
          </a:p>
        </p:txBody>
      </p:sp>
      <p:sp>
        <p:nvSpPr>
          <p:cNvPr id="9" name="Shape 5"/>
          <p:cNvSpPr/>
          <p:nvPr/>
        </p:nvSpPr>
        <p:spPr>
          <a:xfrm>
            <a:off x="285750" y="2168128"/>
            <a:ext cx="4214813" cy="1957722"/>
          </a:xfrm>
          <a:prstGeom prst="rect">
            <a:avLst/>
          </a:prstGeom>
          <a:solidFill>
            <a:srgbClr val="F9F9F9"/>
          </a:solidFill>
          <a:ln w="18288">
            <a:solidFill>
              <a:srgbClr val="CCCCCC"/>
            </a:solidFill>
            <a:prstDash val="dash"/>
          </a:ln>
        </p:spPr>
      </p:sp>
      <p:sp>
        <p:nvSpPr>
          <p:cNvPr id="10" name="Text 6"/>
          <p:cNvSpPr/>
          <p:nvPr/>
        </p:nvSpPr>
        <p:spPr>
          <a:xfrm>
            <a:off x="371475" y="2253853"/>
            <a:ext cx="4029075" cy="291108"/>
          </a:xfrm>
          <a:prstGeom prst="rect">
            <a:avLst/>
          </a:prstGeom>
          <a:noFill/>
          <a:ln/>
        </p:spPr>
        <p:txBody>
          <a:bodyPr wrap="square" lIns="0" tIns="0" rIns="0" bIns="68072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4A4A4A"/>
                </a:solidFill>
              </a:rPr>
              <a:t>これまでの手続き（負担大）</a:t>
            </a:r>
            <a:endParaRPr lang="en-US" sz="1090" dirty="0"/>
          </a:p>
        </p:txBody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763543"/>
            <a:ext cx="200025" cy="200025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550138" y="3083226"/>
            <a:ext cx="1671721" cy="1800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942" dirty="0">
                <a:solidFill>
                  <a:srgbClr val="4A4A4A"/>
                </a:solidFill>
              </a:rPr>
              <a:t>戸籍謄本等の</a:t>
            </a:r>
            <a:pPr algn="ctr" indent="0" marL="0">
              <a:lnSpc>
                <a:spcPts val="1400"/>
              </a:lnSpc>
              <a:buNone/>
            </a:pPr>
            <a:r>
              <a:rPr lang="en-US" sz="885" b="1" dirty="0">
                <a:solidFill>
                  <a:srgbClr val="C0392B"/>
                </a:solidFill>
              </a:rPr>
              <a:t>分厚い束</a:t>
            </a:r>
            <a:pPr algn="ctr" indent="0" marL="0">
              <a:lnSpc>
                <a:spcPts val="1400"/>
              </a:lnSpc>
              <a:buNone/>
            </a:pPr>
            <a:r>
              <a:rPr lang="en-US" sz="942" dirty="0">
                <a:solidFill>
                  <a:srgbClr val="4A4A4A"/>
                </a:solidFill>
              </a:rPr>
              <a:t>を収集</a:t>
            </a:r>
            <a:endParaRPr lang="en-US" sz="942" dirty="0"/>
          </a:p>
        </p:txBody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434" y="3347182"/>
            <a:ext cx="107156" cy="142875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491537" y="3572210"/>
            <a:ext cx="1788923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942" dirty="0">
                <a:solidFill>
                  <a:srgbClr val="4A4A4A"/>
                </a:solidFill>
              </a:rPr>
              <a:t>銀行A → 銀行B → 法務局...</a:t>
            </a:r>
            <a:pPr algn="ctr" indent="0" marL="0">
              <a:lnSpc>
                <a:spcPts val="1400"/>
              </a:lnSpc>
              <a:buNone/>
            </a:pPr>
            <a:r>
              <a:rPr lang="en-US" sz="942" dirty="0">
                <a:solidFill>
                  <a:srgbClr val="4A4A4A"/>
                </a:solidFill>
              </a:rPr>
              <a:t>
</a:t>
            </a:r>
            <a:pPr algn="ctr" indent="0" marL="0">
              <a:lnSpc>
                <a:spcPts val="1400"/>
              </a:lnSpc>
              <a:buNone/>
            </a:pPr>
            <a:r>
              <a:rPr lang="en-US" sz="885" b="1" dirty="0">
                <a:solidFill>
                  <a:srgbClr val="C0392B"/>
                </a:solidFill>
              </a:rPr>
              <a:t>1ヶ所ずつ順番に</a:t>
            </a:r>
            <a:pPr algn="ctr" indent="0" marL="0">
              <a:lnSpc>
                <a:spcPts val="1400"/>
              </a:lnSpc>
              <a:buNone/>
            </a:pPr>
            <a:r>
              <a:rPr lang="en-US" sz="942" dirty="0">
                <a:solidFill>
                  <a:srgbClr val="4A4A4A"/>
                </a:solidFill>
              </a:rPr>
              <a:t>提出・返却待ち</a:t>
            </a:r>
            <a:endParaRPr lang="en-US" sz="942" dirty="0"/>
          </a:p>
        </p:txBody>
      </p:sp>
      <p:sp>
        <p:nvSpPr>
          <p:cNvPr id="15" name="Shape 9"/>
          <p:cNvSpPr/>
          <p:nvPr/>
        </p:nvSpPr>
        <p:spPr>
          <a:xfrm>
            <a:off x="4629150" y="2168128"/>
            <a:ext cx="4229100" cy="1957722"/>
          </a:xfrm>
          <a:prstGeom prst="rect">
            <a:avLst/>
          </a:prstGeom>
          <a:solidFill>
            <a:srgbClr val="FFFFFF"/>
          </a:solidFill>
          <a:ln w="18288">
            <a:solidFill>
              <a:srgbClr val="8E9EAB"/>
            </a:solidFill>
            <a:prstDash val="solid"/>
          </a:ln>
        </p:spPr>
      </p:sp>
      <p:sp>
        <p:nvSpPr>
          <p:cNvPr id="16" name="Text 10"/>
          <p:cNvSpPr/>
          <p:nvPr/>
        </p:nvSpPr>
        <p:spPr>
          <a:xfrm>
            <a:off x="4729163" y="2253853"/>
            <a:ext cx="4043363" cy="291108"/>
          </a:xfrm>
          <a:prstGeom prst="rect">
            <a:avLst/>
          </a:prstGeom>
          <a:noFill/>
          <a:ln/>
        </p:spPr>
        <p:txBody>
          <a:bodyPr wrap="square" lIns="0" tIns="0" rIns="0" bIns="68072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4A4A4A"/>
                </a:solidFill>
              </a:rPr>
              <a:t>制度を利用した場合（スムーズ）</a:t>
            </a:r>
            <a:endParaRPr lang="en-US" sz="1090" dirty="0"/>
          </a:p>
        </p:txBody>
      </p:sp>
      <p:pic>
        <p:nvPicPr>
          <p:cNvPr id="1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834" y="2655689"/>
            <a:ext cx="150019" cy="200025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5657794" y="2975372"/>
            <a:ext cx="2186071" cy="1800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942" dirty="0">
                <a:solidFill>
                  <a:srgbClr val="4A4A4A"/>
                </a:solidFill>
              </a:rPr>
              <a:t>法務局発行の</a:t>
            </a:r>
            <a:pPr algn="ctr" indent="0" marL="0">
              <a:lnSpc>
                <a:spcPts val="1400"/>
              </a:lnSpc>
              <a:buNone/>
            </a:pPr>
            <a:r>
              <a:rPr lang="en-US" sz="885" b="1" dirty="0">
                <a:solidFill>
                  <a:srgbClr val="2980B9"/>
                </a:solidFill>
              </a:rPr>
              <a:t>証明書（一覧図）</a:t>
            </a:r>
            <a:pPr algn="ctr" indent="0" marL="0">
              <a:lnSpc>
                <a:spcPts val="1400"/>
              </a:lnSpc>
              <a:buNone/>
            </a:pPr>
            <a:r>
              <a:rPr lang="en-US" sz="942" dirty="0">
                <a:solidFill>
                  <a:srgbClr val="4A4A4A"/>
                </a:solidFill>
              </a:rPr>
              <a:t>を取得</a:t>
            </a:r>
            <a:endParaRPr lang="en-US" sz="942" dirty="0"/>
          </a:p>
        </p:txBody>
      </p:sp>
      <p:sp>
        <p:nvSpPr>
          <p:cNvPr id="19" name="Text 12"/>
          <p:cNvSpPr/>
          <p:nvPr/>
        </p:nvSpPr>
        <p:spPr>
          <a:xfrm>
            <a:off x="6108325" y="3212539"/>
            <a:ext cx="1285038" cy="13001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000"/>
              </a:lnSpc>
              <a:buNone/>
            </a:pPr>
            <a:r>
              <a:rPr lang="en-US" sz="674" dirty="0">
                <a:solidFill>
                  <a:srgbClr val="64788A"/>
                </a:solidFill>
              </a:rPr>
              <a:t>※必要な枚数を無料で発行可能</a:t>
            </a:r>
            <a:endParaRPr lang="en-US" sz="674" dirty="0"/>
          </a:p>
        </p:txBody>
      </p:sp>
      <p:pic>
        <p:nvPicPr>
          <p:cNvPr id="20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7266" y="3426489"/>
            <a:ext cx="107156" cy="142875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5954985" y="3651517"/>
            <a:ext cx="1591689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942" dirty="0">
                <a:solidFill>
                  <a:srgbClr val="4A4A4A"/>
                </a:solidFill>
              </a:rPr>
              <a:t>複数の銀行・窓口へ</a:t>
            </a:r>
            <a:pPr algn="ctr" indent="0" marL="0">
              <a:lnSpc>
                <a:spcPts val="1400"/>
              </a:lnSpc>
              <a:buNone/>
            </a:pPr>
            <a:r>
              <a:rPr lang="en-US" sz="942" dirty="0">
                <a:solidFill>
                  <a:srgbClr val="4A4A4A"/>
                </a:solidFill>
              </a:rPr>
              <a:t>
</a:t>
            </a:r>
            <a:pPr algn="ctr" indent="0" marL="0">
              <a:lnSpc>
                <a:spcPts val="1400"/>
              </a:lnSpc>
              <a:buNone/>
            </a:pPr>
            <a:r>
              <a:rPr lang="en-US" sz="885" b="1" dirty="0">
                <a:solidFill>
                  <a:srgbClr val="2980B9"/>
                </a:solidFill>
              </a:rPr>
              <a:t>同時に提出・手続き</a:t>
            </a:r>
            <a:pPr algn="ctr" indent="0" marL="0">
              <a:lnSpc>
                <a:spcPts val="1400"/>
              </a:lnSpc>
              <a:buNone/>
            </a:pPr>
            <a:r>
              <a:rPr lang="en-US" sz="942" dirty="0">
                <a:solidFill>
                  <a:srgbClr val="4A4A4A"/>
                </a:solidFill>
              </a:rPr>
              <a:t>が可能！</a:t>
            </a:r>
            <a:endParaRPr lang="en-US" sz="942" dirty="0"/>
          </a:p>
        </p:txBody>
      </p:sp>
      <p:sp>
        <p:nvSpPr>
          <p:cNvPr id="22" name="Shape 14"/>
          <p:cNvSpPr/>
          <p:nvPr/>
        </p:nvSpPr>
        <p:spPr>
          <a:xfrm>
            <a:off x="285750" y="4225863"/>
            <a:ext cx="8572500" cy="789384"/>
          </a:xfrm>
          <a:prstGeom prst="rect">
            <a:avLst/>
          </a:prstGeom>
          <a:solidFill>
            <a:srgbClr val="E8ECEF"/>
          </a:solidFill>
          <a:ln/>
        </p:spPr>
      </p:sp>
      <p:sp>
        <p:nvSpPr>
          <p:cNvPr id="23" name="Shape 15"/>
          <p:cNvSpPr/>
          <p:nvPr/>
        </p:nvSpPr>
        <p:spPr>
          <a:xfrm>
            <a:off x="285750" y="4225863"/>
            <a:ext cx="42863" cy="789384"/>
          </a:xfrm>
          <a:prstGeom prst="rect">
            <a:avLst/>
          </a:prstGeom>
          <a:solidFill>
            <a:srgbClr val="8E9EAB"/>
          </a:solidFill>
          <a:ln/>
        </p:spPr>
      </p:sp>
      <p:pic>
        <p:nvPicPr>
          <p:cNvPr id="24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50" y="4341949"/>
            <a:ext cx="96441" cy="128588"/>
          </a:xfrm>
          <a:prstGeom prst="rect">
            <a:avLst/>
          </a:prstGeom>
        </p:spPr>
      </p:pic>
      <p:sp>
        <p:nvSpPr>
          <p:cNvPr id="25" name="Text 16"/>
          <p:cNvSpPr/>
          <p:nvPr/>
        </p:nvSpPr>
        <p:spPr>
          <a:xfrm>
            <a:off x="553641" y="4311588"/>
            <a:ext cx="771553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2C3E50"/>
                </a:solidFill>
              </a:rPr>
              <a:t>研修ポイント</a:t>
            </a:r>
            <a:endParaRPr lang="en-US" sz="885" dirty="0"/>
          </a:p>
        </p:txBody>
      </p:sp>
      <p:sp>
        <p:nvSpPr>
          <p:cNvPr id="26" name="Text 17"/>
          <p:cNvSpPr/>
          <p:nvPr/>
        </p:nvSpPr>
        <p:spPr>
          <a:xfrm>
            <a:off x="400050" y="4543760"/>
            <a:ext cx="8343900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4A4A4A"/>
                </a:solidFill>
              </a:rPr>
              <a:t>● “家族が動ける状態のうちに”制度を知っておくと後がラクになります。</a:t>
            </a:r>
            <a:pPr algn="l" indent="0" marL="0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4A4A4A"/>
                </a:solidFill>
              </a:rPr>
              <a:t>
</a:t>
            </a:r>
            <a:pPr algn="l" indent="0" marL="0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4A4A4A"/>
                </a:solidFill>
              </a:rPr>
              <a:t>● 相続の実務は個別性が高いので、案内は「制度の存在」を伝えるまでに留めましょう。</a:t>
            </a:r>
            <a:endParaRPr lang="en-US" sz="885" dirty="0"/>
          </a:p>
        </p:txBody>
      </p:sp>
      <p:sp>
        <p:nvSpPr>
          <p:cNvPr id="27" name="Text 18"/>
          <p:cNvSpPr/>
          <p:nvPr/>
        </p:nvSpPr>
        <p:spPr>
          <a:xfrm>
            <a:off x="0" y="5015247"/>
            <a:ext cx="9144000" cy="212527"/>
          </a:xfrm>
          <a:prstGeom prst="rect">
            <a:avLst/>
          </a:prstGeom>
          <a:noFill/>
          <a:ln/>
        </p:spPr>
        <p:txBody>
          <a:bodyPr wrap="square" lIns="340233" tIns="0" rIns="340233" bIns="102108" rtlCol="0" anchor="t">
            <a:spAutoFit/>
          </a:bodyPr>
          <a:lstStyle/>
          <a:p>
            <a:pPr algn="r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8E9EAB"/>
                </a:solidFill>
              </a:rPr>
              <a:t>引用元：法務省（法務局）「法定相続情報証明制度」</a:t>
            </a:r>
            <a:endParaRPr lang="en-US" sz="62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285750"/>
            <a:ext cx="6600825" cy="521494"/>
          </a:xfrm>
          <a:prstGeom prst="rect">
            <a:avLst/>
          </a:prstGeom>
          <a:noFill/>
          <a:ln/>
        </p:spPr>
        <p:txBody>
          <a:bodyPr wrap="none" lIns="0" tIns="0" rIns="0" bIns="8509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2C3E50"/>
                </a:solidFill>
              </a:rPr>
              <a:t>遺言の保管：自筆証書遺言書保管制度（法務省）</a:t>
            </a:r>
            <a:endParaRPr lang="en-US" sz="2121" dirty="0"/>
          </a:p>
        </p:txBody>
      </p:sp>
      <p:sp>
        <p:nvSpPr>
          <p:cNvPr id="4" name="Shape 1"/>
          <p:cNvSpPr/>
          <p:nvPr/>
        </p:nvSpPr>
        <p:spPr>
          <a:xfrm>
            <a:off x="428625" y="978694"/>
            <a:ext cx="2900363" cy="2934295"/>
          </a:xfrm>
          <a:prstGeom prst="rect">
            <a:avLst/>
          </a:prstGeom>
          <a:solidFill>
            <a:srgbClr val="EAECEE"/>
          </a:solidFill>
          <a:ln/>
        </p:spPr>
      </p:sp>
      <p:sp>
        <p:nvSpPr>
          <p:cNvPr id="5" name="Shape 2"/>
          <p:cNvSpPr/>
          <p:nvPr/>
        </p:nvSpPr>
        <p:spPr>
          <a:xfrm>
            <a:off x="428625" y="978694"/>
            <a:ext cx="2900363" cy="57150"/>
          </a:xfrm>
          <a:prstGeom prst="rect">
            <a:avLst/>
          </a:prstGeom>
          <a:solidFill>
            <a:srgbClr val="95A5A6"/>
          </a:solidFill>
          <a:ln/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132284"/>
            <a:ext cx="192881" cy="1714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42963" y="1092994"/>
            <a:ext cx="15430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555555"/>
                </a:solidFill>
              </a:rPr>
              <a:t>自宅保管の落とし穴</a:t>
            </a:r>
            <a:endParaRPr lang="en-US" sz="1193" dirty="0"/>
          </a:p>
        </p:txBody>
      </p:sp>
      <p:sp>
        <p:nvSpPr>
          <p:cNvPr id="8" name="Text 4"/>
          <p:cNvSpPr/>
          <p:nvPr/>
        </p:nvSpPr>
        <p:spPr>
          <a:xfrm>
            <a:off x="542925" y="1485900"/>
            <a:ext cx="171450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95A5A6"/>
                </a:solidFill>
              </a:rPr>
              <a:t></a:t>
            </a:r>
            <a:endParaRPr lang="en-US" sz="1193" dirty="0"/>
          </a:p>
        </p:txBody>
      </p:sp>
      <p:sp>
        <p:nvSpPr>
          <p:cNvPr id="9" name="Text 5"/>
          <p:cNvSpPr/>
          <p:nvPr/>
        </p:nvSpPr>
        <p:spPr>
          <a:xfrm>
            <a:off x="828675" y="1480542"/>
            <a:ext cx="62552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555555"/>
                </a:solidFill>
              </a:rPr>
              <a:t>紛失・亡失</a:t>
            </a:r>
            <a:endParaRPr lang="en-US" sz="987" dirty="0"/>
          </a:p>
        </p:txBody>
      </p:sp>
      <p:sp>
        <p:nvSpPr>
          <p:cNvPr id="10" name="Text 6"/>
          <p:cNvSpPr/>
          <p:nvPr/>
        </p:nvSpPr>
        <p:spPr>
          <a:xfrm>
            <a:off x="828675" y="1694855"/>
            <a:ext cx="156735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555555"/>
                </a:solidFill>
              </a:rPr>
              <a:t>（捨てられる、燃える）</a:t>
            </a:r>
            <a:endParaRPr lang="en-US" sz="1050" dirty="0"/>
          </a:p>
        </p:txBody>
      </p:sp>
      <p:sp>
        <p:nvSpPr>
          <p:cNvPr id="11" name="Text 7"/>
          <p:cNvSpPr/>
          <p:nvPr/>
        </p:nvSpPr>
        <p:spPr>
          <a:xfrm>
            <a:off x="542925" y="2000250"/>
            <a:ext cx="171450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95A5A6"/>
                </a:solidFill>
              </a:rPr>
              <a:t></a:t>
            </a:r>
            <a:endParaRPr lang="en-US" sz="1193" dirty="0"/>
          </a:p>
        </p:txBody>
      </p:sp>
      <p:sp>
        <p:nvSpPr>
          <p:cNvPr id="12" name="Text 8"/>
          <p:cNvSpPr/>
          <p:nvPr/>
        </p:nvSpPr>
        <p:spPr>
          <a:xfrm>
            <a:off x="828675" y="1994892"/>
            <a:ext cx="76840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555555"/>
                </a:solidFill>
              </a:rPr>
              <a:t>隠匿・改ざん</a:t>
            </a:r>
            <a:endParaRPr lang="en-US" sz="987" dirty="0"/>
          </a:p>
        </p:txBody>
      </p:sp>
      <p:sp>
        <p:nvSpPr>
          <p:cNvPr id="13" name="Text 9"/>
          <p:cNvSpPr/>
          <p:nvPr/>
        </p:nvSpPr>
        <p:spPr>
          <a:xfrm>
            <a:off x="828675" y="2209205"/>
            <a:ext cx="171450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555555"/>
                </a:solidFill>
              </a:rPr>
              <a:t>（誰かに書き換えられる）</a:t>
            </a:r>
            <a:endParaRPr lang="en-US" sz="1050" dirty="0"/>
          </a:p>
        </p:txBody>
      </p:sp>
      <p:sp>
        <p:nvSpPr>
          <p:cNvPr id="14" name="Text 10"/>
          <p:cNvSpPr/>
          <p:nvPr/>
        </p:nvSpPr>
        <p:spPr>
          <a:xfrm>
            <a:off x="542925" y="2514600"/>
            <a:ext cx="171450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95A5A6"/>
                </a:solidFill>
              </a:rPr>
              <a:t></a:t>
            </a:r>
            <a:endParaRPr lang="en-US" sz="1193" dirty="0"/>
          </a:p>
        </p:txBody>
      </p:sp>
      <p:sp>
        <p:nvSpPr>
          <p:cNvPr id="15" name="Text 11"/>
          <p:cNvSpPr/>
          <p:nvPr/>
        </p:nvSpPr>
        <p:spPr>
          <a:xfrm>
            <a:off x="828675" y="2509242"/>
            <a:ext cx="85725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555555"/>
                </a:solidFill>
              </a:rPr>
              <a:t>発見されない</a:t>
            </a:r>
            <a:endParaRPr lang="en-US" sz="987" dirty="0"/>
          </a:p>
        </p:txBody>
      </p:sp>
      <p:sp>
        <p:nvSpPr>
          <p:cNvPr id="16" name="Text 12"/>
          <p:cNvSpPr/>
          <p:nvPr/>
        </p:nvSpPr>
        <p:spPr>
          <a:xfrm>
            <a:off x="828675" y="2723555"/>
            <a:ext cx="200025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555555"/>
                </a:solidFill>
              </a:rPr>
              <a:t>（死後、誰にも気づかれない）</a:t>
            </a:r>
            <a:endParaRPr lang="en-US" sz="1050" dirty="0"/>
          </a:p>
        </p:txBody>
      </p:sp>
      <p:sp>
        <p:nvSpPr>
          <p:cNvPr id="17" name="Shape 13"/>
          <p:cNvSpPr/>
          <p:nvPr/>
        </p:nvSpPr>
        <p:spPr>
          <a:xfrm>
            <a:off x="3543300" y="978694"/>
            <a:ext cx="5386388" cy="293429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8" name="Shape 14"/>
          <p:cNvSpPr/>
          <p:nvPr/>
        </p:nvSpPr>
        <p:spPr>
          <a:xfrm>
            <a:off x="3543300" y="978694"/>
            <a:ext cx="5386388" cy="57150"/>
          </a:xfrm>
          <a:prstGeom prst="rect">
            <a:avLst/>
          </a:prstGeom>
          <a:solidFill>
            <a:srgbClr val="2C3E50"/>
          </a:solidFill>
          <a:ln/>
        </p:spPr>
      </p:sp>
      <p:sp>
        <p:nvSpPr>
          <p:cNvPr id="19" name="Text 15"/>
          <p:cNvSpPr/>
          <p:nvPr/>
        </p:nvSpPr>
        <p:spPr>
          <a:xfrm>
            <a:off x="3764756" y="1092994"/>
            <a:ext cx="2956954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95" b="1" dirty="0">
                <a:solidFill>
                  <a:srgbClr val="2C3E50"/>
                </a:solidFill>
              </a:rPr>
              <a:t>法務局が守ってくれる「保管制度」</a:t>
            </a:r>
            <a:endParaRPr lang="en-US" sz="1295" dirty="0"/>
          </a:p>
        </p:txBody>
      </p:sp>
      <p:sp>
        <p:nvSpPr>
          <p:cNvPr id="20" name="Text 16"/>
          <p:cNvSpPr/>
          <p:nvPr/>
        </p:nvSpPr>
        <p:spPr>
          <a:xfrm>
            <a:off x="3657600" y="1450181"/>
            <a:ext cx="5157788" cy="457200"/>
          </a:xfrm>
          <a:prstGeom prst="rect">
            <a:avLst/>
          </a:prstGeom>
          <a:noFill/>
          <a:ln/>
        </p:spPr>
        <p:txBody>
          <a:bodyPr wrap="square" lIns="0" tIns="0" rIns="0" bIns="8509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4A4A4A"/>
                </a:solidFill>
              </a:rPr>
              <a:t>自分で書いた遺言書（自筆証書遺言）を、法務局が責任を持って保管してくれる公的な制度です。</a:t>
            </a:r>
            <a:endParaRPr lang="en-US" sz="942" dirty="0"/>
          </a:p>
        </p:txBody>
      </p:sp>
      <p:sp>
        <p:nvSpPr>
          <p:cNvPr id="21" name="Shape 17"/>
          <p:cNvSpPr/>
          <p:nvPr/>
        </p:nvSpPr>
        <p:spPr>
          <a:xfrm>
            <a:off x="3657600" y="2035969"/>
            <a:ext cx="1662122" cy="1119420"/>
          </a:xfrm>
          <a:prstGeom prst="rect">
            <a:avLst/>
          </a:prstGeom>
          <a:solidFill>
            <a:srgbClr val="F8F9FA"/>
          </a:solidFill>
          <a:ln w="9144">
            <a:solidFill>
              <a:srgbClr val="E8ECE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3743325" y="2543175"/>
            <a:ext cx="1481128" cy="1800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885" b="1" dirty="0">
                <a:solidFill>
                  <a:srgbClr val="2C3E50"/>
                </a:solidFill>
              </a:rPr>
              <a:t>安全・確実</a:t>
            </a:r>
            <a:endParaRPr lang="en-US" sz="885" dirty="0"/>
          </a:p>
        </p:txBody>
      </p:sp>
      <p:sp>
        <p:nvSpPr>
          <p:cNvPr id="23" name="Text 19"/>
          <p:cNvSpPr/>
          <p:nvPr/>
        </p:nvSpPr>
        <p:spPr>
          <a:xfrm>
            <a:off x="3743325" y="2766054"/>
            <a:ext cx="1481128" cy="2893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紛失・改ざんの</a:t>
            </a:r>
            <a:pPr algn="ct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
</a:t>
            </a:r>
            <a:pPr algn="ct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恐れがない</a:t>
            </a:r>
            <a:endParaRPr lang="en-US" sz="727" dirty="0"/>
          </a:p>
        </p:txBody>
      </p:sp>
      <p:sp>
        <p:nvSpPr>
          <p:cNvPr id="24" name="Shape 20"/>
          <p:cNvSpPr/>
          <p:nvPr/>
        </p:nvSpPr>
        <p:spPr>
          <a:xfrm>
            <a:off x="5395903" y="2035969"/>
            <a:ext cx="1666866" cy="1119420"/>
          </a:xfrm>
          <a:prstGeom prst="rect">
            <a:avLst/>
          </a:prstGeom>
          <a:solidFill>
            <a:srgbClr val="F8F9FA"/>
          </a:solidFill>
          <a:ln w="9144">
            <a:solidFill>
              <a:srgbClr val="E8ECEF"/>
            </a:solidFill>
            <a:prstDash val="solid"/>
          </a:ln>
        </p:spPr>
      </p:sp>
      <p:pic>
        <p:nvPicPr>
          <p:cNvPr id="2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763" y="2169914"/>
            <a:ext cx="257175" cy="257175"/>
          </a:xfrm>
          <a:prstGeom prst="rect">
            <a:avLst/>
          </a:prstGeom>
        </p:spPr>
      </p:pic>
      <p:sp>
        <p:nvSpPr>
          <p:cNvPr id="26" name="Text 21"/>
          <p:cNvSpPr/>
          <p:nvPr/>
        </p:nvSpPr>
        <p:spPr>
          <a:xfrm>
            <a:off x="5486400" y="2543175"/>
            <a:ext cx="1485900" cy="1800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885" b="1" dirty="0">
                <a:solidFill>
                  <a:srgbClr val="2C3E50"/>
                </a:solidFill>
              </a:rPr>
              <a:t>検認が不要</a:t>
            </a:r>
            <a:endParaRPr lang="en-US" sz="885" dirty="0"/>
          </a:p>
        </p:txBody>
      </p:sp>
      <p:sp>
        <p:nvSpPr>
          <p:cNvPr id="27" name="Text 22"/>
          <p:cNvSpPr/>
          <p:nvPr/>
        </p:nvSpPr>
        <p:spPr>
          <a:xfrm>
            <a:off x="5486400" y="2766054"/>
            <a:ext cx="1485900" cy="2893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家庭裁判所の手続きなしで</a:t>
            </a:r>
            <a:pPr algn="ct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
</a:t>
            </a:r>
            <a:pPr algn="ct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すぐに使える</a:t>
            </a:r>
            <a:endParaRPr lang="en-US" sz="727" dirty="0"/>
          </a:p>
        </p:txBody>
      </p:sp>
      <p:sp>
        <p:nvSpPr>
          <p:cNvPr id="28" name="Shape 23"/>
          <p:cNvSpPr/>
          <p:nvPr/>
        </p:nvSpPr>
        <p:spPr>
          <a:xfrm>
            <a:off x="7143750" y="2035969"/>
            <a:ext cx="1671638" cy="1119420"/>
          </a:xfrm>
          <a:prstGeom prst="rect">
            <a:avLst/>
          </a:prstGeom>
          <a:solidFill>
            <a:srgbClr val="F8F9FA"/>
          </a:solidFill>
          <a:ln w="9144">
            <a:solidFill>
              <a:srgbClr val="E8ECEF"/>
            </a:solidFill>
            <a:prstDash val="solid"/>
          </a:ln>
        </p:spPr>
      </p:sp>
      <p:pic>
        <p:nvPicPr>
          <p:cNvPr id="2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1826" y="2169914"/>
            <a:ext cx="225028" cy="257175"/>
          </a:xfrm>
          <a:prstGeom prst="rect">
            <a:avLst/>
          </a:prstGeom>
        </p:spPr>
      </p:pic>
      <p:sp>
        <p:nvSpPr>
          <p:cNvPr id="30" name="Text 24"/>
          <p:cNvSpPr/>
          <p:nvPr/>
        </p:nvSpPr>
        <p:spPr>
          <a:xfrm>
            <a:off x="7239019" y="2543175"/>
            <a:ext cx="1490672" cy="1800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885" b="1" dirty="0">
                <a:solidFill>
                  <a:srgbClr val="2C3E50"/>
                </a:solidFill>
              </a:rPr>
              <a:t>通知機能</a:t>
            </a:r>
            <a:endParaRPr lang="en-US" sz="885" dirty="0"/>
          </a:p>
        </p:txBody>
      </p:sp>
      <p:sp>
        <p:nvSpPr>
          <p:cNvPr id="31" name="Text 25"/>
          <p:cNvSpPr/>
          <p:nvPr/>
        </p:nvSpPr>
        <p:spPr>
          <a:xfrm>
            <a:off x="7239019" y="2766054"/>
            <a:ext cx="1490672" cy="2893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死亡時に相続人へ</a:t>
            </a:r>
            <a:pPr algn="ct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
</a:t>
            </a:r>
            <a:pPr algn="ct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通知が可能</a:t>
            </a:r>
            <a:endParaRPr lang="en-US" sz="727" dirty="0"/>
          </a:p>
        </p:txBody>
      </p:sp>
      <p:sp>
        <p:nvSpPr>
          <p:cNvPr id="32" name="Shape 26"/>
          <p:cNvSpPr/>
          <p:nvPr/>
        </p:nvSpPr>
        <p:spPr>
          <a:xfrm>
            <a:off x="428625" y="3998714"/>
            <a:ext cx="8286750" cy="875109"/>
          </a:xfrm>
          <a:prstGeom prst="rect">
            <a:avLst/>
          </a:prstGeom>
          <a:solidFill>
            <a:srgbClr val="E8ECEF"/>
          </a:solidFill>
          <a:ln/>
        </p:spPr>
      </p:sp>
      <p:sp>
        <p:nvSpPr>
          <p:cNvPr id="33" name="Shape 27"/>
          <p:cNvSpPr/>
          <p:nvPr/>
        </p:nvSpPr>
        <p:spPr>
          <a:xfrm>
            <a:off x="428625" y="3998714"/>
            <a:ext cx="42863" cy="875109"/>
          </a:xfrm>
          <a:prstGeom prst="rect">
            <a:avLst/>
          </a:prstGeom>
          <a:solidFill>
            <a:srgbClr val="8E9EAB"/>
          </a:solidFill>
          <a:ln/>
        </p:spPr>
      </p:sp>
      <p:pic>
        <p:nvPicPr>
          <p:cNvPr id="34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" y="4114800"/>
            <a:ext cx="96441" cy="128588"/>
          </a:xfrm>
          <a:prstGeom prst="rect">
            <a:avLst/>
          </a:prstGeom>
        </p:spPr>
      </p:pic>
      <p:sp>
        <p:nvSpPr>
          <p:cNvPr id="35" name="Text 28"/>
          <p:cNvSpPr/>
          <p:nvPr/>
        </p:nvSpPr>
        <p:spPr>
          <a:xfrm>
            <a:off x="682228" y="4084439"/>
            <a:ext cx="771553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2C3E50"/>
                </a:solidFill>
              </a:rPr>
              <a:t>研修ポイント</a:t>
            </a:r>
            <a:endParaRPr lang="en-US" sz="885" dirty="0"/>
          </a:p>
        </p:txBody>
      </p:sp>
      <p:sp>
        <p:nvSpPr>
          <p:cNvPr id="36" name="Text 29"/>
          <p:cNvSpPr/>
          <p:nvPr/>
        </p:nvSpPr>
        <p:spPr>
          <a:xfrm>
            <a:off x="514350" y="4330898"/>
            <a:ext cx="81153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4A4A4A"/>
                </a:solidFill>
              </a:rPr>
              <a:t>「書いたのに見つからない」が最悪のパターンです。</a:t>
            </a:r>
            <a:pPr algn="l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4A4A4A"/>
                </a:solidFill>
              </a:rPr>
              <a:t>
</a:t>
            </a:r>
            <a:pPr algn="l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4A4A4A"/>
                </a:solidFill>
              </a:rPr>
              <a:t> “遺言の有無・保管場所”を家族が把握できる形にしましょう。</a:t>
            </a:r>
            <a:endParaRPr lang="en-US" sz="987" dirty="0"/>
          </a:p>
        </p:txBody>
      </p:sp>
      <p:sp>
        <p:nvSpPr>
          <p:cNvPr id="37" name="Text 30"/>
          <p:cNvSpPr/>
          <p:nvPr/>
        </p:nvSpPr>
        <p:spPr>
          <a:xfrm>
            <a:off x="0" y="4959548"/>
            <a:ext cx="9144000" cy="183952"/>
          </a:xfrm>
          <a:prstGeom prst="rect">
            <a:avLst/>
          </a:prstGeom>
          <a:noFill/>
          <a:ln/>
        </p:spPr>
        <p:txBody>
          <a:bodyPr wrap="square" lIns="510286" tIns="0" rIns="510286" bIns="68072" rtlCol="0" anchor="t">
            <a:spAutoFit/>
          </a:bodyPr>
          <a:lstStyle/>
          <a:p>
            <a:pPr algn="r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8E9EAB"/>
                </a:solidFill>
              </a:rPr>
              <a:t>引用元：法務省「自筆証書遺言書保管制度」</a:t>
            </a:r>
            <a:endParaRPr lang="en-US" sz="62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2026-01-21T01:02:02Z</dcterms:created>
  <dcterms:modified xsi:type="dcterms:W3CDTF">2026-01-21T01:02:02Z</dcterms:modified>
</cp:coreProperties>
</file>