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333981" cy="643531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326838" y="0"/>
            <a:ext cx="7144" cy="6435319"/>
          </a:xfrm>
          <a:prstGeom prst="rect">
            <a:avLst/>
          </a:prstGeom>
          <a:solidFill>
            <a:srgbClr val="E5E5E5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942975"/>
            <a:ext cx="4476731" cy="12887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5100"/>
              </a:lnSpc>
              <a:buNone/>
            </a:pPr>
            <a:r>
              <a:rPr lang="en-US" sz="4249" b="1" spc="-1" kern="0" dirty="0">
                <a:solidFill>
                  <a:srgbClr val="0047AB"/>
                </a:solidFill>
              </a:rPr>
              <a:t>税制優遇制度を</a:t>
            </a:r>
            <a:pPr algn="l" indent="0" marL="0">
              <a:lnSpc>
                <a:spcPts val="5100"/>
              </a:lnSpc>
              <a:buNone/>
            </a:pPr>
            <a:r>
              <a:rPr lang="en-US" sz="4249" b="1" spc="-1" kern="0" dirty="0">
                <a:solidFill>
                  <a:srgbClr val="0047AB"/>
                </a:solidFill>
              </a:rPr>
              <a:t>
</a:t>
            </a:r>
            <a:pPr algn="l" indent="0" marL="0">
              <a:lnSpc>
                <a:spcPts val="5100"/>
              </a:lnSpc>
              <a:buNone/>
            </a:pPr>
            <a:r>
              <a:rPr lang="en-US" sz="4249" b="1" spc="-1" kern="0" dirty="0">
                <a:solidFill>
                  <a:srgbClr val="0047AB"/>
                </a:solidFill>
              </a:rPr>
              <a:t>使いこなす</a:t>
            </a:r>
            <a:endParaRPr lang="en-US" sz="4249" dirty="0"/>
          </a:p>
        </p:txBody>
      </p:sp>
      <p:sp>
        <p:nvSpPr>
          <p:cNvPr id="6" name="Text 3"/>
          <p:cNvSpPr/>
          <p:nvPr/>
        </p:nvSpPr>
        <p:spPr>
          <a:xfrm>
            <a:off x="428625" y="2446009"/>
            <a:ext cx="4476731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NISA・iDeCo・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生命保険料控除の基礎知識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428625" y="5538778"/>
            <a:ext cx="4476731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666666"/>
                </a:solidFill>
              </a:rPr>
              <a:t>引用元（制度概要の入口）</a:t>
            </a:r>
            <a:endParaRPr lang="en-US" sz="683" dirty="0"/>
          </a:p>
        </p:txBody>
      </p:sp>
      <p:sp>
        <p:nvSpPr>
          <p:cNvPr id="8" name="Text 5"/>
          <p:cNvSpPr/>
          <p:nvPr/>
        </p:nvSpPr>
        <p:spPr>
          <a:xfrm>
            <a:off x="428625" y="5719158"/>
            <a:ext cx="105484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金融庁 NISA特設サイト</a:t>
            </a:r>
            <a:endParaRPr lang="en-US" sz="727" dirty="0"/>
          </a:p>
        </p:txBody>
      </p:sp>
      <p:sp>
        <p:nvSpPr>
          <p:cNvPr id="9" name="Text 6"/>
          <p:cNvSpPr/>
          <p:nvPr/>
        </p:nvSpPr>
        <p:spPr>
          <a:xfrm>
            <a:off x="1652355" y="5719158"/>
            <a:ext cx="1005036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厚生労働省 iDeCo概要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2826274" y="5719158"/>
            <a:ext cx="1026133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国税庁 生命保険料控除</a:t>
            </a:r>
            <a:endParaRPr lang="en-US" sz="727" dirty="0"/>
          </a:p>
        </p:txBody>
      </p:sp>
      <p:sp>
        <p:nvSpPr>
          <p:cNvPr id="11" name="Shape 8"/>
          <p:cNvSpPr/>
          <p:nvPr/>
        </p:nvSpPr>
        <p:spPr>
          <a:xfrm>
            <a:off x="5333981" y="0"/>
            <a:ext cx="3809991" cy="321764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1" y="0"/>
            <a:ext cx="3809991" cy="321764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5333981" y="3217645"/>
            <a:ext cx="3809991" cy="3217645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4" name="Text 10"/>
          <p:cNvSpPr/>
          <p:nvPr/>
        </p:nvSpPr>
        <p:spPr>
          <a:xfrm>
            <a:off x="5691169" y="3887958"/>
            <a:ext cx="3095616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E34234"/>
                </a:solidFill>
              </a:rPr>
              <a:t>Purpose</a:t>
            </a:r>
            <a:endParaRPr lang="en-US" sz="1193" dirty="0"/>
          </a:p>
        </p:txBody>
      </p:sp>
      <p:sp>
        <p:nvSpPr>
          <p:cNvPr id="15" name="Text 11"/>
          <p:cNvSpPr/>
          <p:nvPr/>
        </p:nvSpPr>
        <p:spPr>
          <a:xfrm>
            <a:off x="5691169" y="4300510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34234"/>
                </a:solidFill>
              </a:rPr>
              <a:t>→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5869763" y="4316583"/>
            <a:ext cx="2796360" cy="4232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3制度の「何が得なのか」を共通言語で説明できるようにする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5691169" y="4864866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34234"/>
                </a:solidFill>
              </a:rPr>
              <a:t>→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869763" y="4880939"/>
            <a:ext cx="2811791" cy="4232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向き不向き（目的・期限・使い勝手）を整理する</a:t>
            </a:r>
            <a:endParaRPr lang="en-US" sz="1050" dirty="0"/>
          </a:p>
        </p:txBody>
      </p:sp>
      <p:sp>
        <p:nvSpPr>
          <p:cNvPr id="19" name="Text 15"/>
          <p:cNvSpPr/>
          <p:nvPr/>
        </p:nvSpPr>
        <p:spPr>
          <a:xfrm>
            <a:off x="5691169" y="5429222"/>
            <a:ext cx="142875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E34234"/>
                </a:solidFill>
              </a:rPr>
              <a:t>→</a:t>
            </a:r>
            <a:endParaRPr lang="en-US" sz="1050" dirty="0"/>
          </a:p>
        </p:txBody>
      </p:sp>
      <p:sp>
        <p:nvSpPr>
          <p:cNvPr id="20" name="Text 16"/>
          <p:cNvSpPr/>
          <p:nvPr/>
        </p:nvSpPr>
        <p:spPr>
          <a:xfrm>
            <a:off x="5869763" y="5445296"/>
            <a:ext cx="281723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面談で“押し売り”にならない提案の型を作る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使い分け早見：目的別おすすめの考え方</a:t>
            </a:r>
            <a:endParaRPr lang="en-US" sz="2436" dirty="0"/>
          </a:p>
        </p:txBody>
      </p:sp>
      <p:sp>
        <p:nvSpPr>
          <p:cNvPr id="6" name="Shape 3"/>
          <p:cNvSpPr/>
          <p:nvPr/>
        </p:nvSpPr>
        <p:spPr>
          <a:xfrm>
            <a:off x="428625" y="1284089"/>
            <a:ext cx="2643188" cy="2857500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284089"/>
            <a:ext cx="2643188" cy="28575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8625" y="4284464"/>
            <a:ext cx="2643188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0047AB"/>
                </a:solidFill>
              </a:rPr>
              <a:t>目的と期間に合わせて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0047AB"/>
                </a:solidFill>
              </a:rPr>
              <a:t>
</a:t>
            </a:r>
            <a:pPr algn="l" indent="0" marL="0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0047AB"/>
                </a:solidFill>
              </a:rPr>
              <a:t>最適な制度を選ぶ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3664744" y="1284089"/>
            <a:ext cx="1703589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10年以内に使うお金</a:t>
            </a:r>
            <a:endParaRPr lang="en-US" sz="1295" dirty="0"/>
          </a:p>
        </p:txBody>
      </p:sp>
      <p:sp>
        <p:nvSpPr>
          <p:cNvPr id="10" name="Text 6"/>
          <p:cNvSpPr/>
          <p:nvPr/>
        </p:nvSpPr>
        <p:spPr>
          <a:xfrm>
            <a:off x="5469489" y="1348383"/>
            <a:ext cx="21431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（教育費の一部、住宅頭金など）</a:t>
            </a:r>
            <a:endParaRPr lang="en-US" sz="987" dirty="0"/>
          </a:p>
        </p:txBody>
      </p:sp>
      <p:sp>
        <p:nvSpPr>
          <p:cNvPr id="11" name="Shape 7"/>
          <p:cNvSpPr/>
          <p:nvPr/>
        </p:nvSpPr>
        <p:spPr>
          <a:xfrm>
            <a:off x="3664744" y="1626989"/>
            <a:ext cx="5050631" cy="392906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12" name="Text 8"/>
          <p:cNvSpPr/>
          <p:nvPr/>
        </p:nvSpPr>
        <p:spPr>
          <a:xfrm>
            <a:off x="3771900" y="1698427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34234"/>
                </a:solidFill>
              </a:rPr>
              <a:t>→</a:t>
            </a:r>
            <a:endParaRPr lang="en-US" sz="1193" dirty="0"/>
          </a:p>
        </p:txBody>
      </p:sp>
      <p:sp>
        <p:nvSpPr>
          <p:cNvPr id="13" name="Text 9"/>
          <p:cNvSpPr/>
          <p:nvPr/>
        </p:nvSpPr>
        <p:spPr>
          <a:xfrm>
            <a:off x="4050506" y="1710035"/>
            <a:ext cx="78584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流動性重視</a:t>
            </a:r>
            <a:endParaRPr lang="en-US" sz="1090" dirty="0"/>
          </a:p>
        </p:txBody>
      </p:sp>
      <p:sp>
        <p:nvSpPr>
          <p:cNvPr id="14" name="Text 10"/>
          <p:cNvSpPr/>
          <p:nvPr/>
        </p:nvSpPr>
        <p:spPr>
          <a:xfrm>
            <a:off x="4907784" y="1728788"/>
            <a:ext cx="2004296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（iDeCoは“引き出し制約”に注意）</a:t>
            </a:r>
            <a:endParaRPr lang="en-US" sz="885" dirty="0"/>
          </a:p>
        </p:txBody>
      </p:sp>
      <p:sp>
        <p:nvSpPr>
          <p:cNvPr id="15" name="Text 11"/>
          <p:cNvSpPr/>
          <p:nvPr/>
        </p:nvSpPr>
        <p:spPr>
          <a:xfrm>
            <a:off x="3664744" y="2253853"/>
            <a:ext cx="74297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老後資金</a:t>
            </a:r>
            <a:endParaRPr lang="en-US" sz="1295" dirty="0"/>
          </a:p>
        </p:txBody>
      </p:sp>
      <p:sp>
        <p:nvSpPr>
          <p:cNvPr id="16" name="Text 12"/>
          <p:cNvSpPr/>
          <p:nvPr/>
        </p:nvSpPr>
        <p:spPr>
          <a:xfrm>
            <a:off x="4508878" y="2318147"/>
            <a:ext cx="10001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（長期で積立）</a:t>
            </a:r>
            <a:endParaRPr lang="en-US" sz="987" dirty="0"/>
          </a:p>
        </p:txBody>
      </p:sp>
      <p:sp>
        <p:nvSpPr>
          <p:cNvPr id="17" name="Shape 13"/>
          <p:cNvSpPr/>
          <p:nvPr/>
        </p:nvSpPr>
        <p:spPr>
          <a:xfrm>
            <a:off x="3664744" y="2596753"/>
            <a:ext cx="5050631" cy="392906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18" name="Text 14"/>
          <p:cNvSpPr/>
          <p:nvPr/>
        </p:nvSpPr>
        <p:spPr>
          <a:xfrm>
            <a:off x="3771900" y="2668191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34234"/>
                </a:solidFill>
              </a:rPr>
              <a:t>→</a:t>
            </a:r>
            <a:endParaRPr lang="en-US" sz="1193" dirty="0"/>
          </a:p>
        </p:txBody>
      </p:sp>
      <p:sp>
        <p:nvSpPr>
          <p:cNvPr id="19" name="Text 15"/>
          <p:cNvSpPr/>
          <p:nvPr/>
        </p:nvSpPr>
        <p:spPr>
          <a:xfrm>
            <a:off x="4050506" y="2686050"/>
            <a:ext cx="454521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iDeCo</a:t>
            </a:r>
            <a:endParaRPr lang="en-US" sz="1090" dirty="0"/>
          </a:p>
        </p:txBody>
      </p:sp>
      <p:sp>
        <p:nvSpPr>
          <p:cNvPr id="20" name="Text 16"/>
          <p:cNvSpPr/>
          <p:nvPr/>
        </p:nvSpPr>
        <p:spPr>
          <a:xfrm>
            <a:off x="4576465" y="2698552"/>
            <a:ext cx="2057428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（所得控除メリットが効きやすい）</a:t>
            </a:r>
            <a:endParaRPr lang="en-US" sz="885" dirty="0"/>
          </a:p>
        </p:txBody>
      </p:sp>
      <p:sp>
        <p:nvSpPr>
          <p:cNvPr id="21" name="Text 17"/>
          <p:cNvSpPr/>
          <p:nvPr/>
        </p:nvSpPr>
        <p:spPr>
          <a:xfrm>
            <a:off x="3664744" y="3223617"/>
            <a:ext cx="130019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長期の資産形成</a:t>
            </a:r>
            <a:endParaRPr lang="en-US" sz="1295" dirty="0"/>
          </a:p>
        </p:txBody>
      </p:sp>
      <p:sp>
        <p:nvSpPr>
          <p:cNvPr id="22" name="Text 18"/>
          <p:cNvSpPr/>
          <p:nvPr/>
        </p:nvSpPr>
        <p:spPr>
          <a:xfrm>
            <a:off x="5066091" y="3287911"/>
            <a:ext cx="256890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（いつでも売却できる柔軟性も欲しい）</a:t>
            </a:r>
            <a:endParaRPr lang="en-US" sz="987" dirty="0"/>
          </a:p>
        </p:txBody>
      </p:sp>
      <p:sp>
        <p:nvSpPr>
          <p:cNvPr id="23" name="Shape 19"/>
          <p:cNvSpPr/>
          <p:nvPr/>
        </p:nvSpPr>
        <p:spPr>
          <a:xfrm>
            <a:off x="3664744" y="3566517"/>
            <a:ext cx="5050631" cy="392906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24" name="Text 20"/>
          <p:cNvSpPr/>
          <p:nvPr/>
        </p:nvSpPr>
        <p:spPr>
          <a:xfrm>
            <a:off x="3771900" y="3637955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34234"/>
                </a:solidFill>
              </a:rPr>
              <a:t>→</a:t>
            </a:r>
            <a:endParaRPr lang="en-US" sz="1193" dirty="0"/>
          </a:p>
        </p:txBody>
      </p:sp>
      <p:sp>
        <p:nvSpPr>
          <p:cNvPr id="25" name="Text 21"/>
          <p:cNvSpPr/>
          <p:nvPr/>
        </p:nvSpPr>
        <p:spPr>
          <a:xfrm>
            <a:off x="4050506" y="3655814"/>
            <a:ext cx="38394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NISA</a:t>
            </a:r>
            <a:endParaRPr lang="en-US" sz="1090" dirty="0"/>
          </a:p>
        </p:txBody>
      </p:sp>
      <p:sp>
        <p:nvSpPr>
          <p:cNvPr id="26" name="Text 22"/>
          <p:cNvSpPr/>
          <p:nvPr/>
        </p:nvSpPr>
        <p:spPr>
          <a:xfrm>
            <a:off x="4505892" y="3668316"/>
            <a:ext cx="244319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（非課税保有期間は無期限、生涯枠あり）</a:t>
            </a:r>
            <a:endParaRPr lang="en-US" sz="885" dirty="0"/>
          </a:p>
        </p:txBody>
      </p:sp>
      <p:sp>
        <p:nvSpPr>
          <p:cNvPr id="27" name="Text 23"/>
          <p:cNvSpPr/>
          <p:nvPr/>
        </p:nvSpPr>
        <p:spPr>
          <a:xfrm>
            <a:off x="3664744" y="4193381"/>
            <a:ext cx="2414615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295" b="1" dirty="0">
                <a:solidFill>
                  <a:srgbClr val="333333"/>
                </a:solidFill>
              </a:rPr>
              <a:t>保障を持ちながら税負担軽減</a:t>
            </a:r>
            <a:endParaRPr lang="en-US" sz="1295" dirty="0"/>
          </a:p>
        </p:txBody>
      </p:sp>
      <p:sp>
        <p:nvSpPr>
          <p:cNvPr id="28" name="Shape 24"/>
          <p:cNvSpPr/>
          <p:nvPr/>
        </p:nvSpPr>
        <p:spPr>
          <a:xfrm>
            <a:off x="3664744" y="4536281"/>
            <a:ext cx="5050631" cy="392906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29" name="Text 25"/>
          <p:cNvSpPr/>
          <p:nvPr/>
        </p:nvSpPr>
        <p:spPr>
          <a:xfrm>
            <a:off x="3771900" y="4607719"/>
            <a:ext cx="1714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E34234"/>
                </a:solidFill>
              </a:rPr>
              <a:t>→</a:t>
            </a:r>
            <a:endParaRPr lang="en-US" sz="1193" dirty="0"/>
          </a:p>
        </p:txBody>
      </p:sp>
      <p:sp>
        <p:nvSpPr>
          <p:cNvPr id="30" name="Text 26"/>
          <p:cNvSpPr/>
          <p:nvPr/>
        </p:nvSpPr>
        <p:spPr>
          <a:xfrm>
            <a:off x="4050506" y="4619327"/>
            <a:ext cx="11001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生命保険料控除</a:t>
            </a:r>
            <a:endParaRPr lang="en-US" sz="1090" dirty="0"/>
          </a:p>
        </p:txBody>
      </p:sp>
      <p:sp>
        <p:nvSpPr>
          <p:cNvPr id="31" name="Text 27"/>
          <p:cNvSpPr/>
          <p:nvPr/>
        </p:nvSpPr>
        <p:spPr>
          <a:xfrm>
            <a:off x="5222109" y="4638080"/>
            <a:ext cx="141449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（ただし控除には上限）</a:t>
            </a:r>
            <a:endParaRPr lang="en-US" sz="8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面談の型：3つの質問で“押し売り”を防ぐ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284089"/>
            <a:ext cx="4286250" cy="289322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333333"/>
                </a:solidFill>
              </a:rPr>
              <a:t>顧客ニーズを引き出す3つの質問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428625" y="1787723"/>
            <a:ext cx="4286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Q1</a:t>
            </a:r>
            <a:endParaRPr lang="en-US" sz="2016" dirty="0"/>
          </a:p>
        </p:txBody>
      </p:sp>
      <p:sp>
        <p:nvSpPr>
          <p:cNvPr id="8" name="Text 5"/>
          <p:cNvSpPr/>
          <p:nvPr/>
        </p:nvSpPr>
        <p:spPr>
          <a:xfrm>
            <a:off x="1000125" y="1787723"/>
            <a:ext cx="914428" cy="382191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目的は？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1000125" y="2227064"/>
            <a:ext cx="3714750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555555"/>
                </a:solidFill>
              </a:rPr>
              <a:t>いつ・何のために使うお金ですか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428625" y="2618519"/>
            <a:ext cx="4286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Q2</a:t>
            </a:r>
            <a:endParaRPr lang="en-US" sz="2016" dirty="0"/>
          </a:p>
        </p:txBody>
      </p:sp>
      <p:sp>
        <p:nvSpPr>
          <p:cNvPr id="11" name="Text 8"/>
          <p:cNvSpPr/>
          <p:nvPr/>
        </p:nvSpPr>
        <p:spPr>
          <a:xfrm>
            <a:off x="1000125" y="2618519"/>
            <a:ext cx="1371628" cy="382191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優先順位は？</a:t>
            </a:r>
            <a:endParaRPr lang="en-US" sz="1602" dirty="0"/>
          </a:p>
        </p:txBody>
      </p:sp>
      <p:sp>
        <p:nvSpPr>
          <p:cNvPr id="12" name="Text 9"/>
          <p:cNvSpPr/>
          <p:nvPr/>
        </p:nvSpPr>
        <p:spPr>
          <a:xfrm>
            <a:off x="1000125" y="3057860"/>
            <a:ext cx="3714750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555555"/>
                </a:solidFill>
              </a:rPr>
              <a:t>生活防衛資金は確保できていますか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428625" y="3449315"/>
            <a:ext cx="428625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Q3</a:t>
            </a:r>
            <a:endParaRPr lang="en-US" sz="2016" dirty="0"/>
          </a:p>
        </p:txBody>
      </p:sp>
      <p:sp>
        <p:nvSpPr>
          <p:cNvPr id="14" name="Text 11"/>
          <p:cNvSpPr/>
          <p:nvPr/>
        </p:nvSpPr>
        <p:spPr>
          <a:xfrm>
            <a:off x="1000125" y="3449315"/>
            <a:ext cx="914428" cy="382191"/>
          </a:xfrm>
          <a:prstGeom prst="rect">
            <a:avLst/>
          </a:prstGeom>
          <a:noFill/>
          <a:ln/>
        </p:spPr>
        <p:txBody>
          <a:bodyPr wrap="none" lIns="0" tIns="0" rIns="0" bIns="42545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制約は？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1000125" y="3888656"/>
            <a:ext cx="371475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555555"/>
                </a:solidFill>
              </a:rPr>
              <a:t>60歳まで引き出せない積立は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555555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555555"/>
                </a:solidFill>
              </a:rPr>
              <a:t>問題ありませんか</a:t>
            </a:r>
            <a:endParaRPr lang="en-US" sz="1090" dirty="0"/>
          </a:p>
        </p:txBody>
      </p:sp>
      <p:sp>
        <p:nvSpPr>
          <p:cNvPr id="16" name="Shape 13"/>
          <p:cNvSpPr/>
          <p:nvPr/>
        </p:nvSpPr>
        <p:spPr>
          <a:xfrm>
            <a:off x="5143500" y="1284089"/>
            <a:ext cx="3571875" cy="1428750"/>
          </a:xfrm>
          <a:prstGeom prst="rect">
            <a:avLst/>
          </a:prstGeom>
          <a:solidFill>
            <a:srgbClr val="F9F9F9"/>
          </a:solidFill>
          <a:ln/>
        </p:spPr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3" y="1284089"/>
            <a:ext cx="1428750" cy="142875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43500" y="2927152"/>
            <a:ext cx="3571875" cy="2144911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19" name="Text 15"/>
          <p:cNvSpPr/>
          <p:nvPr/>
        </p:nvSpPr>
        <p:spPr>
          <a:xfrm>
            <a:off x="5357813" y="3189517"/>
            <a:ext cx="3143250" cy="328613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トーク例（研修用）</a:t>
            </a:r>
            <a:endParaRPr lang="en-US" sz="1193" dirty="0"/>
          </a:p>
        </p:txBody>
      </p:sp>
      <p:sp>
        <p:nvSpPr>
          <p:cNvPr id="20" name="Text 16"/>
          <p:cNvSpPr/>
          <p:nvPr/>
        </p:nvSpPr>
        <p:spPr>
          <a:xfrm>
            <a:off x="5357813" y="3661004"/>
            <a:ext cx="3143250" cy="50290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制度の損得より、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目的に合うかが最優先です</a:t>
            </a:r>
            <a:endParaRPr lang="en-US" sz="1090" dirty="0"/>
          </a:p>
        </p:txBody>
      </p:sp>
      <p:sp>
        <p:nvSpPr>
          <p:cNvPr id="21" name="Text 17"/>
          <p:cNvSpPr/>
          <p:nvPr/>
        </p:nvSpPr>
        <p:spPr>
          <a:xfrm>
            <a:off x="5357813" y="4306788"/>
            <a:ext cx="3143250" cy="502909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NISAとiDeCoは、税の得ポイントと使い</a:t>
            </a:r>
            <a:pPr algn="l" indent="0" marL="0">
              <a:lnSpc>
                <a:spcPts val="20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勝手が違います</a:t>
            </a:r>
            <a:endParaRPr lang="en-US" sz="1090" dirty="0"/>
          </a:p>
        </p:txBody>
      </p:sp>
      <p:sp>
        <p:nvSpPr>
          <p:cNvPr id="22" name="Text 18"/>
          <p:cNvSpPr/>
          <p:nvPr/>
        </p:nvSpPr>
        <p:spPr>
          <a:xfrm>
            <a:off x="5286375" y="3589567"/>
            <a:ext cx="21431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3077" b="1" dirty="0">
                <a:solidFill>
                  <a:srgbClr val="FFFFFF">
                    <a:alpha val="30000"/>
                  </a:srgbClr>
                </a:solidFill>
              </a:rPr>
              <a:t>“</a:t>
            </a:r>
            <a:endParaRPr lang="en-US" sz="3077" dirty="0"/>
          </a:p>
        </p:txBody>
      </p:sp>
      <p:sp>
        <p:nvSpPr>
          <p:cNvPr id="23" name="Text 19"/>
          <p:cNvSpPr/>
          <p:nvPr/>
        </p:nvSpPr>
        <p:spPr>
          <a:xfrm>
            <a:off x="5286375" y="4235351"/>
            <a:ext cx="21431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3077" b="1" dirty="0">
                <a:solidFill>
                  <a:srgbClr val="FFFFFF">
                    <a:alpha val="30000"/>
                  </a:srgbClr>
                </a:solidFill>
              </a:rPr>
              <a:t>“</a:t>
            </a:r>
            <a:endParaRPr lang="en-US" sz="30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引用元一覧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355527"/>
            <a:ext cx="934269" cy="242888"/>
          </a:xfrm>
          <a:prstGeom prst="rect">
            <a:avLst/>
          </a:prstGeom>
          <a:noFill/>
          <a:ln/>
        </p:spPr>
        <p:txBody>
          <a:bodyPr wrap="none" lIns="0" tIns="0" rIns="0" bIns="25527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金融庁 / NISA</a:t>
            </a:r>
            <a:endParaRPr lang="en-US" sz="987" dirty="0"/>
          </a:p>
        </p:txBody>
      </p:sp>
      <p:sp>
        <p:nvSpPr>
          <p:cNvPr id="7" name="Shape 4"/>
          <p:cNvSpPr/>
          <p:nvPr/>
        </p:nvSpPr>
        <p:spPr>
          <a:xfrm>
            <a:off x="428625" y="1741289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8" name="Text 5"/>
          <p:cNvSpPr/>
          <p:nvPr/>
        </p:nvSpPr>
        <p:spPr>
          <a:xfrm>
            <a:off x="607219" y="1685925"/>
            <a:ext cx="25614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金融庁 NISA特設サイト「NISAを知る」</a:t>
            </a:r>
            <a:endParaRPr lang="en-US" sz="987" dirty="0"/>
          </a:p>
        </p:txBody>
      </p:sp>
      <p:sp>
        <p:nvSpPr>
          <p:cNvPr id="9" name="Shape 6"/>
          <p:cNvSpPr/>
          <p:nvPr/>
        </p:nvSpPr>
        <p:spPr>
          <a:xfrm>
            <a:off x="428625" y="2041327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0" name="Text 7"/>
          <p:cNvSpPr/>
          <p:nvPr/>
        </p:nvSpPr>
        <p:spPr>
          <a:xfrm>
            <a:off x="607219" y="1985963"/>
            <a:ext cx="295851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金融庁「早わかり（NISAガイドブックPDF）」</a:t>
            </a:r>
            <a:endParaRPr lang="en-US" sz="987" dirty="0"/>
          </a:p>
        </p:txBody>
      </p:sp>
      <p:sp>
        <p:nvSpPr>
          <p:cNvPr id="11" name="Shape 8"/>
          <p:cNvSpPr/>
          <p:nvPr/>
        </p:nvSpPr>
        <p:spPr>
          <a:xfrm>
            <a:off x="428625" y="2341364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2" name="Text 9"/>
          <p:cNvSpPr/>
          <p:nvPr/>
        </p:nvSpPr>
        <p:spPr>
          <a:xfrm>
            <a:off x="607219" y="2286000"/>
            <a:ext cx="33871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金融庁「NISAを利用する皆さまへ（スライドPDF）」</a:t>
            </a:r>
            <a:endParaRPr lang="en-US" sz="987" dirty="0"/>
          </a:p>
        </p:txBody>
      </p:sp>
      <p:sp>
        <p:nvSpPr>
          <p:cNvPr id="13" name="Text 10"/>
          <p:cNvSpPr/>
          <p:nvPr/>
        </p:nvSpPr>
        <p:spPr>
          <a:xfrm>
            <a:off x="428625" y="2784277"/>
            <a:ext cx="1903809" cy="242888"/>
          </a:xfrm>
          <a:prstGeom prst="rect">
            <a:avLst/>
          </a:prstGeom>
          <a:noFill/>
          <a:ln/>
        </p:spPr>
        <p:txBody>
          <a:bodyPr wrap="none" lIns="0" tIns="0" rIns="0" bIns="25527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厚生労働省・政府広報 / iDeCo</a:t>
            </a:r>
            <a:endParaRPr lang="en-US" sz="987" dirty="0"/>
          </a:p>
        </p:txBody>
      </p:sp>
      <p:sp>
        <p:nvSpPr>
          <p:cNvPr id="14" name="Shape 11"/>
          <p:cNvSpPr/>
          <p:nvPr/>
        </p:nvSpPr>
        <p:spPr>
          <a:xfrm>
            <a:off x="428625" y="3170039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5" name="Text 12"/>
          <p:cNvSpPr/>
          <p:nvPr/>
        </p:nvSpPr>
        <p:spPr>
          <a:xfrm>
            <a:off x="607219" y="3114675"/>
            <a:ext cx="3644903" cy="4232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政府広報オンライン「iDeCo 2024年12月法改正のポイント」</a:t>
            </a:r>
            <a:endParaRPr lang="en-US" sz="987" dirty="0"/>
          </a:p>
        </p:txBody>
      </p:sp>
      <p:sp>
        <p:nvSpPr>
          <p:cNvPr id="16" name="Shape 13"/>
          <p:cNvSpPr/>
          <p:nvPr/>
        </p:nvSpPr>
        <p:spPr>
          <a:xfrm>
            <a:off x="428625" y="3698677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7" name="Text 14"/>
          <p:cNvSpPr/>
          <p:nvPr/>
        </p:nvSpPr>
        <p:spPr>
          <a:xfrm>
            <a:off x="607219" y="3643313"/>
            <a:ext cx="3688910" cy="4232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厚生労働省「iDeCoの概要（税制：全額所得控除／受給時控除等）」</a:t>
            </a:r>
            <a:endParaRPr lang="en-US" sz="987" dirty="0"/>
          </a:p>
        </p:txBody>
      </p:sp>
      <p:sp>
        <p:nvSpPr>
          <p:cNvPr id="18" name="Text 15"/>
          <p:cNvSpPr/>
          <p:nvPr/>
        </p:nvSpPr>
        <p:spPr>
          <a:xfrm>
            <a:off x="4714875" y="1355527"/>
            <a:ext cx="1566211" cy="242888"/>
          </a:xfrm>
          <a:prstGeom prst="rect">
            <a:avLst/>
          </a:prstGeom>
          <a:noFill/>
          <a:ln/>
        </p:spPr>
        <p:txBody>
          <a:bodyPr wrap="none" lIns="0" tIns="0" rIns="0" bIns="25527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国税庁 / 生命保険料控除</a:t>
            </a:r>
            <a:endParaRPr lang="en-US" sz="987" dirty="0"/>
          </a:p>
        </p:txBody>
      </p:sp>
      <p:sp>
        <p:nvSpPr>
          <p:cNvPr id="19" name="Shape 16"/>
          <p:cNvSpPr/>
          <p:nvPr/>
        </p:nvSpPr>
        <p:spPr>
          <a:xfrm>
            <a:off x="4714875" y="1741289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20" name="Text 17"/>
          <p:cNvSpPr/>
          <p:nvPr/>
        </p:nvSpPr>
        <p:spPr>
          <a:xfrm>
            <a:off x="4893469" y="1685925"/>
            <a:ext cx="231544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国税庁「No.1140 生命保険料控除」</a:t>
            </a:r>
            <a:endParaRPr lang="en-US" sz="987" dirty="0"/>
          </a:p>
        </p:txBody>
      </p:sp>
      <p:sp>
        <p:nvSpPr>
          <p:cNvPr id="21" name="Shape 18"/>
          <p:cNvSpPr/>
          <p:nvPr/>
        </p:nvSpPr>
        <p:spPr>
          <a:xfrm>
            <a:off x="4714875" y="2041327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22" name="Text 19"/>
          <p:cNvSpPr/>
          <p:nvPr/>
        </p:nvSpPr>
        <p:spPr>
          <a:xfrm>
            <a:off x="4893469" y="1985963"/>
            <a:ext cx="34290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国税庁「保険と税（生命保険料控除額・12万円上限）」</a:t>
            </a:r>
            <a:endParaRPr lang="en-US" sz="987" dirty="0"/>
          </a:p>
        </p:txBody>
      </p:sp>
      <p:sp>
        <p:nvSpPr>
          <p:cNvPr id="23" name="Shape 20"/>
          <p:cNvSpPr/>
          <p:nvPr/>
        </p:nvSpPr>
        <p:spPr>
          <a:xfrm>
            <a:off x="4714875" y="2341364"/>
            <a:ext cx="57150" cy="57150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24" name="Text 21"/>
          <p:cNvSpPr/>
          <p:nvPr/>
        </p:nvSpPr>
        <p:spPr>
          <a:xfrm>
            <a:off x="4893469" y="2286000"/>
            <a:ext cx="37861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国税庁「生命保険料控除の限度額計算（制度改正の整理）」</a:t>
            </a:r>
            <a:endParaRPr lang="en-US" sz="987" dirty="0"/>
          </a:p>
        </p:txBody>
      </p:sp>
      <p:sp>
        <p:nvSpPr>
          <p:cNvPr id="25" name="Text 22"/>
          <p:cNvSpPr/>
          <p:nvPr/>
        </p:nvSpPr>
        <p:spPr>
          <a:xfrm>
            <a:off x="428625" y="4784527"/>
            <a:ext cx="8286750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999999"/>
                </a:solidFill>
              </a:rPr>
              <a:t>※各Webサイト・資料は2024年時点の情報を参照しています</a:t>
            </a:r>
            <a:endParaRPr lang="en-US" sz="7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結論：3制度は「得するポイント」が違う</a:t>
            </a:r>
            <a:endParaRPr lang="en-US" sz="2436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498402"/>
            <a:ext cx="514350" cy="5143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57275" y="1580555"/>
            <a:ext cx="6627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0000"/>
                </a:solidFill>
              </a:rPr>
              <a:t>NISA</a:t>
            </a:r>
            <a:endParaRPr lang="en-US" sz="1808" dirty="0"/>
          </a:p>
        </p:txBody>
      </p:sp>
      <p:sp>
        <p:nvSpPr>
          <p:cNvPr id="8" name="Shape 4"/>
          <p:cNvSpPr/>
          <p:nvPr/>
        </p:nvSpPr>
        <p:spPr>
          <a:xfrm>
            <a:off x="428625" y="2112764"/>
            <a:ext cx="2647931" cy="875109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9" name="Text 5"/>
          <p:cNvSpPr/>
          <p:nvPr/>
        </p:nvSpPr>
        <p:spPr>
          <a:xfrm>
            <a:off x="542925" y="2227064"/>
            <a:ext cx="2419331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メリット</a:t>
            </a:r>
            <a:endParaRPr lang="en-US" sz="885" dirty="0"/>
          </a:p>
        </p:txBody>
      </p:sp>
      <p:sp>
        <p:nvSpPr>
          <p:cNvPr id="10" name="Text 6"/>
          <p:cNvSpPr/>
          <p:nvPr/>
        </p:nvSpPr>
        <p:spPr>
          <a:xfrm>
            <a:off x="542925" y="2473523"/>
            <a:ext cx="241933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運用益（売却益・配当等）が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非課税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428625" y="3895130"/>
            <a:ext cx="2647931" cy="426839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34234"/>
                </a:solidFill>
              </a:rPr>
              <a:t>資産形成向き</a:t>
            </a:r>
            <a:endParaRPr lang="en-US" sz="109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06" y="1498402"/>
            <a:ext cx="514350" cy="5143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76656" y="1580555"/>
            <a:ext cx="762037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0000"/>
                </a:solidFill>
              </a:rPr>
              <a:t>iDeCo</a:t>
            </a:r>
            <a:endParaRPr lang="en-US" sz="1808" dirty="0"/>
          </a:p>
        </p:txBody>
      </p:sp>
      <p:sp>
        <p:nvSpPr>
          <p:cNvPr id="14" name="Shape 9"/>
          <p:cNvSpPr/>
          <p:nvPr/>
        </p:nvSpPr>
        <p:spPr>
          <a:xfrm>
            <a:off x="3248006" y="2112764"/>
            <a:ext cx="2647959" cy="875109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5" name="Text 10"/>
          <p:cNvSpPr/>
          <p:nvPr/>
        </p:nvSpPr>
        <p:spPr>
          <a:xfrm>
            <a:off x="3362306" y="2227064"/>
            <a:ext cx="2419359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メリット</a:t>
            </a:r>
            <a:endParaRPr lang="en-US" sz="885" dirty="0"/>
          </a:p>
        </p:txBody>
      </p:sp>
      <p:sp>
        <p:nvSpPr>
          <p:cNvPr id="16" name="Text 11"/>
          <p:cNvSpPr/>
          <p:nvPr/>
        </p:nvSpPr>
        <p:spPr>
          <a:xfrm>
            <a:off x="3362306" y="2473523"/>
            <a:ext cx="241935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掛金全額控除 ＋ 運用益非課税 ＋ 受取時控除</a:t>
            </a:r>
            <a:endParaRPr lang="en-US" sz="987" dirty="0"/>
          </a:p>
        </p:txBody>
      </p:sp>
      <p:sp>
        <p:nvSpPr>
          <p:cNvPr id="17" name="Text 12"/>
          <p:cNvSpPr/>
          <p:nvPr/>
        </p:nvSpPr>
        <p:spPr>
          <a:xfrm>
            <a:off x="3248006" y="3895130"/>
            <a:ext cx="2647959" cy="426839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34234"/>
                </a:solidFill>
              </a:rPr>
              <a:t>老後資金向き</a:t>
            </a:r>
            <a:endParaRPr lang="en-US" sz="1090" dirty="0"/>
          </a:p>
        </p:txBody>
      </p:sp>
      <p:sp>
        <p:nvSpPr>
          <p:cNvPr id="18" name="Text 13"/>
          <p:cNvSpPr/>
          <p:nvPr/>
        </p:nvSpPr>
        <p:spPr>
          <a:xfrm>
            <a:off x="6067416" y="1568946"/>
            <a:ext cx="1800253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0000"/>
                </a:solidFill>
              </a:rPr>
              <a:t>生命保険料控除</a:t>
            </a:r>
            <a:endParaRPr lang="en-US" sz="1808" dirty="0"/>
          </a:p>
        </p:txBody>
      </p:sp>
      <p:sp>
        <p:nvSpPr>
          <p:cNvPr id="19" name="Shape 14"/>
          <p:cNvSpPr/>
          <p:nvPr/>
        </p:nvSpPr>
        <p:spPr>
          <a:xfrm>
            <a:off x="6067416" y="2112764"/>
            <a:ext cx="2647931" cy="875109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0" name="Text 15"/>
          <p:cNvSpPr/>
          <p:nvPr/>
        </p:nvSpPr>
        <p:spPr>
          <a:xfrm>
            <a:off x="6181716" y="2227064"/>
            <a:ext cx="2419331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メリット</a:t>
            </a:r>
            <a:endParaRPr lang="en-US" sz="885" dirty="0"/>
          </a:p>
        </p:txBody>
      </p:sp>
      <p:sp>
        <p:nvSpPr>
          <p:cNvPr id="21" name="Text 16"/>
          <p:cNvSpPr/>
          <p:nvPr/>
        </p:nvSpPr>
        <p:spPr>
          <a:xfrm>
            <a:off x="6181716" y="2473523"/>
            <a:ext cx="2419331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支払保険料の一部を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
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所得控除</a:t>
            </a:r>
            <a:endParaRPr lang="en-US" sz="987" dirty="0"/>
          </a:p>
        </p:txBody>
      </p:sp>
      <p:sp>
        <p:nvSpPr>
          <p:cNvPr id="22" name="Text 17"/>
          <p:cNvSpPr/>
          <p:nvPr/>
        </p:nvSpPr>
        <p:spPr>
          <a:xfrm>
            <a:off x="6067416" y="3895130"/>
            <a:ext cx="2647931" cy="426839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E34234"/>
                </a:solidFill>
              </a:rPr>
              <a:t>保障 × 税負担軽減</a:t>
            </a:r>
            <a:endParaRPr lang="en-US" sz="1090" dirty="0"/>
          </a:p>
        </p:txBody>
      </p:sp>
      <p:sp>
        <p:nvSpPr>
          <p:cNvPr id="23" name="Shape 18"/>
          <p:cNvSpPr/>
          <p:nvPr/>
        </p:nvSpPr>
        <p:spPr>
          <a:xfrm>
            <a:off x="428625" y="4464844"/>
            <a:ext cx="8286750" cy="464344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24" name="Text 19"/>
          <p:cNvSpPr/>
          <p:nvPr/>
        </p:nvSpPr>
        <p:spPr>
          <a:xfrm>
            <a:off x="642938" y="4593431"/>
            <a:ext cx="8572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研修ポイント</a:t>
            </a:r>
            <a:endParaRPr lang="en-US" sz="987" dirty="0"/>
          </a:p>
        </p:txBody>
      </p:sp>
      <p:sp>
        <p:nvSpPr>
          <p:cNvPr id="25" name="Text 20"/>
          <p:cNvSpPr/>
          <p:nvPr/>
        </p:nvSpPr>
        <p:spPr>
          <a:xfrm>
            <a:off x="3054790" y="4602361"/>
            <a:ext cx="150490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「投資の非課税」＝ 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NISA</a:t>
            </a:r>
            <a:endParaRPr lang="en-US" sz="885" dirty="0"/>
          </a:p>
        </p:txBody>
      </p:sp>
      <p:sp>
        <p:nvSpPr>
          <p:cNvPr id="26" name="Text 21"/>
          <p:cNvSpPr/>
          <p:nvPr/>
        </p:nvSpPr>
        <p:spPr>
          <a:xfrm>
            <a:off x="4731144" y="4602361"/>
            <a:ext cx="1691227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「所得控除が強い」＝ 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iDeCo</a:t>
            </a:r>
            <a:endParaRPr lang="en-US" sz="885" dirty="0"/>
          </a:p>
        </p:txBody>
      </p:sp>
      <p:sp>
        <p:nvSpPr>
          <p:cNvPr id="27" name="Text 22"/>
          <p:cNvSpPr/>
          <p:nvPr/>
        </p:nvSpPr>
        <p:spPr>
          <a:xfrm>
            <a:off x="6593821" y="4602361"/>
            <a:ext cx="1907242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「保障×控除」＝ 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E34234"/>
                </a:solidFill>
              </a:rPr>
              <a:t>生命保険料控除</a:t>
            </a:r>
            <a:endParaRPr lang="en-US" sz="8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9886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NISAの基本（2024年～の新NISA）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355527"/>
            <a:ext cx="4714875" cy="27430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NISAの主なポイント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428625" y="1879867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●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642938" y="1845934"/>
            <a:ext cx="22002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制度（口座開設期間）が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2843213" y="1845934"/>
            <a:ext cx="6000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恒久化</a:t>
            </a:r>
            <a:endParaRPr lang="en-US" sz="1397" dirty="0"/>
          </a:p>
        </p:txBody>
      </p:sp>
      <p:sp>
        <p:nvSpPr>
          <p:cNvPr id="10" name="Text 7"/>
          <p:cNvSpPr/>
          <p:nvPr/>
        </p:nvSpPr>
        <p:spPr>
          <a:xfrm>
            <a:off x="428625" y="2338490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●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642938" y="2304557"/>
            <a:ext cx="16002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非課税保有期間が</a:t>
            </a:r>
            <a:endParaRPr lang="en-US" sz="1397" dirty="0"/>
          </a:p>
        </p:txBody>
      </p:sp>
      <p:sp>
        <p:nvSpPr>
          <p:cNvPr id="12" name="Text 9"/>
          <p:cNvSpPr/>
          <p:nvPr/>
        </p:nvSpPr>
        <p:spPr>
          <a:xfrm>
            <a:off x="2243138" y="2304557"/>
            <a:ext cx="6000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無期限</a:t>
            </a:r>
            <a:endParaRPr lang="en-US" sz="1397" dirty="0"/>
          </a:p>
        </p:txBody>
      </p:sp>
      <p:sp>
        <p:nvSpPr>
          <p:cNvPr id="13" name="Text 10"/>
          <p:cNvSpPr/>
          <p:nvPr/>
        </p:nvSpPr>
        <p:spPr>
          <a:xfrm>
            <a:off x="428625" y="2797113"/>
            <a:ext cx="142875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●</a:t>
            </a:r>
            <a:endParaRPr lang="en-US" sz="987" dirty="0"/>
          </a:p>
        </p:txBody>
      </p:sp>
      <p:sp>
        <p:nvSpPr>
          <p:cNvPr id="14" name="Text 11"/>
          <p:cNvSpPr/>
          <p:nvPr/>
        </p:nvSpPr>
        <p:spPr>
          <a:xfrm>
            <a:off x="642938" y="2763180"/>
            <a:ext cx="91454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枠は2つ：</a:t>
            </a:r>
            <a:endParaRPr lang="en-US" sz="1397" dirty="0"/>
          </a:p>
        </p:txBody>
      </p:sp>
      <p:sp>
        <p:nvSpPr>
          <p:cNvPr id="15" name="Text 12"/>
          <p:cNvSpPr/>
          <p:nvPr/>
        </p:nvSpPr>
        <p:spPr>
          <a:xfrm>
            <a:off x="642938" y="3043210"/>
            <a:ext cx="140017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つみたて投資枠</a:t>
            </a:r>
            <a:endParaRPr lang="en-US" sz="1397" dirty="0"/>
          </a:p>
        </p:txBody>
      </p:sp>
      <p:sp>
        <p:nvSpPr>
          <p:cNvPr id="16" name="Text 13"/>
          <p:cNvSpPr/>
          <p:nvPr/>
        </p:nvSpPr>
        <p:spPr>
          <a:xfrm>
            <a:off x="2043113" y="3043210"/>
            <a:ext cx="304056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／</a:t>
            </a:r>
            <a:endParaRPr lang="en-US" sz="1397" dirty="0"/>
          </a:p>
        </p:txBody>
      </p:sp>
      <p:sp>
        <p:nvSpPr>
          <p:cNvPr id="17" name="Text 14"/>
          <p:cNvSpPr/>
          <p:nvPr/>
        </p:nvSpPr>
        <p:spPr>
          <a:xfrm>
            <a:off x="2347168" y="3043210"/>
            <a:ext cx="1000125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成長投資枠</a:t>
            </a:r>
            <a:endParaRPr lang="en-US" sz="1397" dirty="0"/>
          </a:p>
        </p:txBody>
      </p:sp>
      <p:sp>
        <p:nvSpPr>
          <p:cNvPr id="18" name="Shape 15"/>
          <p:cNvSpPr/>
          <p:nvPr/>
        </p:nvSpPr>
        <p:spPr>
          <a:xfrm>
            <a:off x="5572125" y="1355527"/>
            <a:ext cx="3143250" cy="1285875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1355527"/>
            <a:ext cx="3143250" cy="1285875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5572125" y="2784277"/>
            <a:ext cx="3143250" cy="1957388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21" name="Text 17"/>
          <p:cNvSpPr/>
          <p:nvPr/>
        </p:nvSpPr>
        <p:spPr>
          <a:xfrm>
            <a:off x="5686425" y="2898577"/>
            <a:ext cx="2914650" cy="335756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研修ポイント</a:t>
            </a:r>
            <a:endParaRPr lang="en-US" sz="1193" dirty="0"/>
          </a:p>
        </p:txBody>
      </p:sp>
      <p:sp>
        <p:nvSpPr>
          <p:cNvPr id="22" name="Text 18"/>
          <p:cNvSpPr/>
          <p:nvPr/>
        </p:nvSpPr>
        <p:spPr>
          <a:xfrm>
            <a:off x="5686425" y="3377208"/>
            <a:ext cx="29146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「長期・積立・分散」の王道は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つみたて投資枠</a:t>
            </a:r>
            <a:endParaRPr lang="en-US" sz="1050" dirty="0"/>
          </a:p>
        </p:txBody>
      </p:sp>
      <p:sp>
        <p:nvSpPr>
          <p:cNvPr id="23" name="Text 19"/>
          <p:cNvSpPr/>
          <p:nvPr/>
        </p:nvSpPr>
        <p:spPr>
          <a:xfrm>
            <a:off x="5686425" y="3941564"/>
            <a:ext cx="29146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個別株等も含めて広く使うのが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成長投資枠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（対象外商品もある）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NISA：年間投資枠と生涯枠（重要数字）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284089"/>
            <a:ext cx="4036219" cy="240013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年間投資枠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428625" y="1850929"/>
            <a:ext cx="11001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つみたて投資枠</a:t>
            </a:r>
            <a:endParaRPr lang="en-US" sz="1090" dirty="0"/>
          </a:p>
        </p:txBody>
      </p:sp>
      <p:sp>
        <p:nvSpPr>
          <p:cNvPr id="8" name="Text 5"/>
          <p:cNvSpPr/>
          <p:nvPr/>
        </p:nvSpPr>
        <p:spPr>
          <a:xfrm>
            <a:off x="3756273" y="1666977"/>
            <a:ext cx="708571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120</a:t>
            </a:r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万円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428625" y="2452790"/>
            <a:ext cx="78584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成長投資枠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3756273" y="2268838"/>
            <a:ext cx="708571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240</a:t>
            </a:r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万円</a:t>
            </a:r>
            <a:endParaRPr lang="en-US" sz="1193" dirty="0"/>
          </a:p>
        </p:txBody>
      </p:sp>
      <p:sp>
        <p:nvSpPr>
          <p:cNvPr id="11" name="Shape 8"/>
          <p:cNvSpPr/>
          <p:nvPr/>
        </p:nvSpPr>
        <p:spPr>
          <a:xfrm>
            <a:off x="428625" y="2870699"/>
            <a:ext cx="4036219" cy="766167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12" name="Text 9"/>
          <p:cNvSpPr/>
          <p:nvPr/>
        </p:nvSpPr>
        <p:spPr>
          <a:xfrm>
            <a:off x="500063" y="3249318"/>
            <a:ext cx="3143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47AB"/>
                </a:solidFill>
              </a:rPr>
              <a:t>合計</a:t>
            </a:r>
            <a:endParaRPr lang="en-US" sz="1090" dirty="0"/>
          </a:p>
        </p:txBody>
      </p:sp>
      <p:sp>
        <p:nvSpPr>
          <p:cNvPr id="13" name="Text 10"/>
          <p:cNvSpPr/>
          <p:nvPr/>
        </p:nvSpPr>
        <p:spPr>
          <a:xfrm>
            <a:off x="3684836" y="2942137"/>
            <a:ext cx="708571" cy="623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360</a:t>
            </a:r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万円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4679156" y="1284089"/>
            <a:ext cx="4036219" cy="240013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0000"/>
                </a:solidFill>
              </a:rPr>
              <a:t>非課税保有限度額（生涯枠）</a:t>
            </a:r>
            <a:endParaRPr lang="en-US" sz="1397" dirty="0"/>
          </a:p>
        </p:txBody>
      </p:sp>
      <p:sp>
        <p:nvSpPr>
          <p:cNvPr id="15" name="Shape 12"/>
          <p:cNvSpPr/>
          <p:nvPr/>
        </p:nvSpPr>
        <p:spPr>
          <a:xfrm>
            <a:off x="4679156" y="1666977"/>
            <a:ext cx="4036219" cy="1710928"/>
          </a:xfrm>
          <a:prstGeom prst="rect">
            <a:avLst/>
          </a:prstGeom>
          <a:solidFill>
            <a:srgbClr val="0047AB"/>
          </a:solidFill>
          <a:ln/>
        </p:spPr>
      </p:sp>
      <p:sp>
        <p:nvSpPr>
          <p:cNvPr id="16" name="Text 13"/>
          <p:cNvSpPr/>
          <p:nvPr/>
        </p:nvSpPr>
        <p:spPr>
          <a:xfrm>
            <a:off x="4822031" y="1809852"/>
            <a:ext cx="3750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>
                    <a:alpha val="90000"/>
                  </a:srgbClr>
                </a:solidFill>
              </a:rPr>
              <a:t>合計（簿価残高）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4822031" y="2117034"/>
            <a:ext cx="375046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5400"/>
              </a:lnSpc>
              <a:buNone/>
            </a:pPr>
            <a:r>
              <a:rPr lang="en-US" sz="4974" b="1" dirty="0">
                <a:solidFill>
                  <a:srgbClr val="FFFFFF"/>
                </a:solidFill>
              </a:rPr>
              <a:t>1,800</a:t>
            </a:r>
            <a:pPr algn="ctr" indent="0" marL="0">
              <a:lnSpc>
                <a:spcPts val="54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万円</a:t>
            </a:r>
            <a:endParaRPr lang="en-US" sz="4974" dirty="0"/>
          </a:p>
        </p:txBody>
      </p:sp>
      <p:sp>
        <p:nvSpPr>
          <p:cNvPr id="18" name="Shape 15"/>
          <p:cNvSpPr/>
          <p:nvPr/>
        </p:nvSpPr>
        <p:spPr>
          <a:xfrm>
            <a:off x="4822031" y="2931421"/>
            <a:ext cx="3750469" cy="303609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sp>
        <p:nvSpPr>
          <p:cNvPr id="19" name="Text 16"/>
          <p:cNvSpPr/>
          <p:nvPr/>
        </p:nvSpPr>
        <p:spPr>
          <a:xfrm>
            <a:off x="4822031" y="2931421"/>
            <a:ext cx="3750469" cy="303609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うち成長投資枠：1,200万円</a:t>
            </a:r>
            <a:endParaRPr lang="en-US" sz="942" dirty="0"/>
          </a:p>
        </p:txBody>
      </p:sp>
      <p:sp>
        <p:nvSpPr>
          <p:cNvPr id="20" name="Shape 17"/>
          <p:cNvSpPr/>
          <p:nvPr/>
        </p:nvSpPr>
        <p:spPr>
          <a:xfrm>
            <a:off x="428625" y="4250531"/>
            <a:ext cx="8286750" cy="678656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1" name="Shape 18"/>
          <p:cNvSpPr/>
          <p:nvPr/>
        </p:nvSpPr>
        <p:spPr>
          <a:xfrm>
            <a:off x="428625" y="4250531"/>
            <a:ext cx="71438" cy="678656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22" name="Text 19"/>
          <p:cNvSpPr/>
          <p:nvPr/>
        </p:nvSpPr>
        <p:spPr>
          <a:xfrm>
            <a:off x="571500" y="4364831"/>
            <a:ext cx="80010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補足（誤解防止）</a:t>
            </a:r>
            <a:endParaRPr lang="en-US" sz="987" dirty="0"/>
          </a:p>
        </p:txBody>
      </p:sp>
      <p:sp>
        <p:nvSpPr>
          <p:cNvPr id="23" name="Text 20"/>
          <p:cNvSpPr/>
          <p:nvPr/>
        </p:nvSpPr>
        <p:spPr>
          <a:xfrm>
            <a:off x="571500" y="4607719"/>
            <a:ext cx="80010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売却すると、売却した簿価分の枠が翌年以降に復活します</a:t>
            </a:r>
            <a:endParaRPr lang="en-US" sz="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iDeCoの基本：何の制度？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449846"/>
            <a:ext cx="4800600" cy="27430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iDeCo（個人型確定拠出年金）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428625" y="1867030"/>
            <a:ext cx="4800600" cy="5943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老後資金を自分で積み立てて運用し、</a:t>
            </a:r>
            <a:pPr algn="l" indent="0" marL="0">
              <a:lnSpc>
                <a:spcPts val="23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
</a:t>
            </a:r>
            <a:pPr algn="l" indent="0" marL="0">
              <a:lnSpc>
                <a:spcPts val="23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原則60歳以降に受け取る</a:t>
            </a:r>
            <a:pPr algn="l" indent="0" marL="0">
              <a:lnSpc>
                <a:spcPts val="23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仕組み</a:t>
            </a:r>
            <a:endParaRPr lang="en-US" sz="1295" dirty="0"/>
          </a:p>
        </p:txBody>
      </p:sp>
      <p:sp>
        <p:nvSpPr>
          <p:cNvPr id="8" name="Shape 5"/>
          <p:cNvSpPr/>
          <p:nvPr/>
        </p:nvSpPr>
        <p:spPr>
          <a:xfrm>
            <a:off x="5514975" y="1241227"/>
            <a:ext cx="3200400" cy="1428750"/>
          </a:xfrm>
          <a:prstGeom prst="rect">
            <a:avLst/>
          </a:prstGeom>
          <a:solidFill>
            <a:srgbClr val="F5F5F5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1241227"/>
            <a:ext cx="3200400" cy="14287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625" y="2898577"/>
            <a:ext cx="82867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税制メリット（3段階）</a:t>
            </a:r>
            <a:endParaRPr lang="en-US" sz="1397" dirty="0"/>
          </a:p>
        </p:txBody>
      </p:sp>
      <p:sp>
        <p:nvSpPr>
          <p:cNvPr id="11" name="Shape 7"/>
          <p:cNvSpPr/>
          <p:nvPr/>
        </p:nvSpPr>
        <p:spPr>
          <a:xfrm>
            <a:off x="428625" y="3330773"/>
            <a:ext cx="2381213" cy="1454423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2" name="Shape 8"/>
          <p:cNvSpPr/>
          <p:nvPr/>
        </p:nvSpPr>
        <p:spPr>
          <a:xfrm>
            <a:off x="428625" y="3330773"/>
            <a:ext cx="2381213" cy="42863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13" name="Text 9"/>
          <p:cNvSpPr/>
          <p:nvPr/>
        </p:nvSpPr>
        <p:spPr>
          <a:xfrm>
            <a:off x="557213" y="3459361"/>
            <a:ext cx="212403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1. 拠出時</a:t>
            </a:r>
            <a:endParaRPr lang="en-US" sz="987" dirty="0"/>
          </a:p>
        </p:txBody>
      </p:sp>
      <p:sp>
        <p:nvSpPr>
          <p:cNvPr id="14" name="Text 10"/>
          <p:cNvSpPr/>
          <p:nvPr/>
        </p:nvSpPr>
        <p:spPr>
          <a:xfrm>
            <a:off x="557213" y="3773686"/>
            <a:ext cx="212403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掛金は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全額所得控除</a:t>
            </a:r>
            <a:endParaRPr lang="en-US" sz="1090" dirty="0"/>
          </a:p>
        </p:txBody>
      </p:sp>
      <p:sp>
        <p:nvSpPr>
          <p:cNvPr id="15" name="Text 11"/>
          <p:cNvSpPr/>
          <p:nvPr/>
        </p:nvSpPr>
        <p:spPr>
          <a:xfrm>
            <a:off x="557213" y="4285134"/>
            <a:ext cx="2124038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（小規模企業共済等掛金控除）</a:t>
            </a:r>
            <a:endParaRPr lang="en-US" sz="834" dirty="0"/>
          </a:p>
        </p:txBody>
      </p:sp>
      <p:sp>
        <p:nvSpPr>
          <p:cNvPr id="16" name="Text 12"/>
          <p:cNvSpPr/>
          <p:nvPr/>
        </p:nvSpPr>
        <p:spPr>
          <a:xfrm>
            <a:off x="2881275" y="3330773"/>
            <a:ext cx="428653" cy="1454423"/>
          </a:xfrm>
          <a:prstGeom prst="rect">
            <a:avLst/>
          </a:prstGeom>
          <a:noFill/>
          <a:ln/>
        </p:spPr>
        <p:txBody>
          <a:bodyPr wrap="square" lIns="85090" tIns="0" rIns="85090" bIns="0" rtlCol="0" anchor="ctr">
            <a:spAutoFit/>
          </a:bodyPr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▶</a:t>
            </a:r>
            <a:endParaRPr lang="en-US" sz="2016" dirty="0"/>
          </a:p>
        </p:txBody>
      </p:sp>
      <p:sp>
        <p:nvSpPr>
          <p:cNvPr id="17" name="Shape 13"/>
          <p:cNvSpPr/>
          <p:nvPr/>
        </p:nvSpPr>
        <p:spPr>
          <a:xfrm>
            <a:off x="3381366" y="3330773"/>
            <a:ext cx="2381241" cy="1454423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8" name="Shape 14"/>
          <p:cNvSpPr/>
          <p:nvPr/>
        </p:nvSpPr>
        <p:spPr>
          <a:xfrm>
            <a:off x="3381366" y="3330773"/>
            <a:ext cx="2381241" cy="42863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19" name="Text 15"/>
          <p:cNvSpPr/>
          <p:nvPr/>
        </p:nvSpPr>
        <p:spPr>
          <a:xfrm>
            <a:off x="3509953" y="3459361"/>
            <a:ext cx="2124066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2. 運用時</a:t>
            </a:r>
            <a:endParaRPr lang="en-US" sz="987" dirty="0"/>
          </a:p>
        </p:txBody>
      </p:sp>
      <p:sp>
        <p:nvSpPr>
          <p:cNvPr id="20" name="Text 16"/>
          <p:cNvSpPr/>
          <p:nvPr/>
        </p:nvSpPr>
        <p:spPr>
          <a:xfrm>
            <a:off x="3509953" y="3773686"/>
            <a:ext cx="2124066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運用益は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非課税</a:t>
            </a:r>
            <a:endParaRPr lang="en-US" sz="1090" dirty="0"/>
          </a:p>
        </p:txBody>
      </p:sp>
      <p:sp>
        <p:nvSpPr>
          <p:cNvPr id="21" name="Text 17"/>
          <p:cNvSpPr/>
          <p:nvPr/>
        </p:nvSpPr>
        <p:spPr>
          <a:xfrm>
            <a:off x="3509953" y="4285134"/>
            <a:ext cx="2124066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（通常は約20%課税が0に）</a:t>
            </a:r>
            <a:endParaRPr lang="en-US" sz="834" dirty="0"/>
          </a:p>
        </p:txBody>
      </p:sp>
      <p:sp>
        <p:nvSpPr>
          <p:cNvPr id="22" name="Text 18"/>
          <p:cNvSpPr/>
          <p:nvPr/>
        </p:nvSpPr>
        <p:spPr>
          <a:xfrm>
            <a:off x="5834044" y="3330773"/>
            <a:ext cx="428681" cy="1454423"/>
          </a:xfrm>
          <a:prstGeom prst="rect">
            <a:avLst/>
          </a:prstGeom>
          <a:noFill/>
          <a:ln/>
        </p:spPr>
        <p:txBody>
          <a:bodyPr wrap="square" lIns="85090" tIns="0" rIns="85090" bIns="0" rtlCol="0" anchor="ctr">
            <a:spAutoFit/>
          </a:bodyPr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▶</a:t>
            </a:r>
            <a:endParaRPr lang="en-US" sz="2016" dirty="0"/>
          </a:p>
        </p:txBody>
      </p:sp>
      <p:sp>
        <p:nvSpPr>
          <p:cNvPr id="23" name="Shape 19"/>
          <p:cNvSpPr/>
          <p:nvPr/>
        </p:nvSpPr>
        <p:spPr>
          <a:xfrm>
            <a:off x="6334162" y="3330773"/>
            <a:ext cx="2381213" cy="1454423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4" name="Shape 20"/>
          <p:cNvSpPr/>
          <p:nvPr/>
        </p:nvSpPr>
        <p:spPr>
          <a:xfrm>
            <a:off x="6334162" y="3330773"/>
            <a:ext cx="2381213" cy="42863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25" name="Text 21"/>
          <p:cNvSpPr/>
          <p:nvPr/>
        </p:nvSpPr>
        <p:spPr>
          <a:xfrm>
            <a:off x="6462750" y="3459361"/>
            <a:ext cx="212403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E34234"/>
                </a:solidFill>
              </a:rPr>
              <a:t>3. 給付時</a:t>
            </a:r>
            <a:endParaRPr lang="en-US" sz="987" dirty="0"/>
          </a:p>
        </p:txBody>
      </p:sp>
      <p:sp>
        <p:nvSpPr>
          <p:cNvPr id="26" name="Text 22"/>
          <p:cNvSpPr/>
          <p:nvPr/>
        </p:nvSpPr>
        <p:spPr>
          <a:xfrm>
            <a:off x="6462750" y="3773686"/>
            <a:ext cx="212403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受取時も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各種控除あり</a:t>
            </a:r>
            <a:endParaRPr lang="en-US" sz="1090" dirty="0"/>
          </a:p>
        </p:txBody>
      </p:sp>
      <p:sp>
        <p:nvSpPr>
          <p:cNvPr id="27" name="Text 23"/>
          <p:cNvSpPr/>
          <p:nvPr/>
        </p:nvSpPr>
        <p:spPr>
          <a:xfrm>
            <a:off x="6462750" y="4285134"/>
            <a:ext cx="2124038" cy="3286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年金：公的年金等控除</a:t>
            </a:r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
</a:t>
            </a:r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666666"/>
                </a:solidFill>
              </a:rPr>
              <a:t>一時金：退職所得控除</a:t>
            </a:r>
            <a:endParaRPr lang="en-US" sz="834" dirty="0"/>
          </a:p>
        </p:txBody>
      </p:sp>
      <p:pic>
        <p:nvPicPr>
          <p:cNvPr id="2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13" y="4242271"/>
            <a:ext cx="42862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428625"/>
            <a:ext cx="85725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285750" y="998339"/>
            <a:ext cx="857250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285750" y="428625"/>
            <a:ext cx="85725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iDeCo：掛金上限（2024年12月～の改正点）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285750" y="1069777"/>
            <a:ext cx="4114800" cy="640035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2024年12月からの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25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主なポイント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285750" y="1824112"/>
            <a:ext cx="411480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企業年金（DB・共済等）加入者の</a:t>
            </a:r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iDeCo掛金上限が大幅に引上げられました。</a:t>
            </a:r>
            <a:endParaRPr lang="en-US" sz="1269" dirty="0"/>
          </a:p>
        </p:txBody>
      </p:sp>
      <p:sp>
        <p:nvSpPr>
          <p:cNvPr id="8" name="Shape 5"/>
          <p:cNvSpPr/>
          <p:nvPr/>
        </p:nvSpPr>
        <p:spPr>
          <a:xfrm>
            <a:off x="4572000" y="1069777"/>
            <a:ext cx="4286250" cy="1380530"/>
          </a:xfrm>
          <a:prstGeom prst="rect">
            <a:avLst/>
          </a:prstGeom>
          <a:solidFill>
            <a:srgbClr val="F4F8FF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155502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871312" y="1865412"/>
            <a:ext cx="1186225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999999"/>
                </a:solidFill>
              </a:rPr>
              <a:t>月額 1.2</a:t>
            </a:r>
            <a:pPr algn="l" indent="0" marL="0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999999"/>
                </a:solidFill>
              </a:rPr>
              <a:t>万円</a:t>
            </a:r>
            <a:endParaRPr lang="en-US" sz="1602" dirty="0"/>
          </a:p>
        </p:txBody>
      </p:sp>
      <p:sp>
        <p:nvSpPr>
          <p:cNvPr id="11" name="Text 7"/>
          <p:cNvSpPr/>
          <p:nvPr/>
        </p:nvSpPr>
        <p:spPr>
          <a:xfrm>
            <a:off x="6143262" y="1824335"/>
            <a:ext cx="285778" cy="4143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0047AB"/>
                </a:solidFill>
              </a:rPr>
              <a:t>→</a:t>
            </a:r>
            <a:endParaRPr lang="en-US" sz="2145" dirty="0"/>
          </a:p>
        </p:txBody>
      </p:sp>
      <p:sp>
        <p:nvSpPr>
          <p:cNvPr id="12" name="Text 8"/>
          <p:cNvSpPr/>
          <p:nvPr/>
        </p:nvSpPr>
        <p:spPr>
          <a:xfrm>
            <a:off x="6514765" y="1698427"/>
            <a:ext cx="2044145" cy="6661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0047AB"/>
                </a:solidFill>
              </a:rPr>
              <a:t>月額 2.0</a:t>
            </a:r>
            <a:pPr algn="l" indent="0" marL="0">
              <a:lnSpc>
                <a:spcPts val="4300"/>
              </a:lnSpc>
              <a:buNone/>
            </a:pPr>
            <a:r>
              <a:rPr lang="en-US" sz="1193" b="1" dirty="0">
                <a:solidFill>
                  <a:srgbClr val="0047AB"/>
                </a:solidFill>
              </a:rPr>
              <a:t>万円</a:t>
            </a:r>
            <a:endParaRPr lang="en-US" sz="3294" dirty="0"/>
          </a:p>
        </p:txBody>
      </p:sp>
      <p:sp>
        <p:nvSpPr>
          <p:cNvPr id="13" name="Shape 9"/>
          <p:cNvSpPr/>
          <p:nvPr/>
        </p:nvSpPr>
        <p:spPr>
          <a:xfrm>
            <a:off x="285750" y="2593181"/>
            <a:ext cx="8572500" cy="1318022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14" name="Text 10"/>
          <p:cNvSpPr/>
          <p:nvPr/>
        </p:nvSpPr>
        <p:spPr>
          <a:xfrm>
            <a:off x="371475" y="2678906"/>
            <a:ext cx="84010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注意点（超重要）</a:t>
            </a:r>
            <a:endParaRPr lang="en-US" sz="1397" dirty="0"/>
          </a:p>
        </p:txBody>
      </p:sp>
      <p:sp>
        <p:nvSpPr>
          <p:cNvPr id="15" name="Text 11"/>
          <p:cNvSpPr/>
          <p:nvPr/>
        </p:nvSpPr>
        <p:spPr>
          <a:xfrm>
            <a:off x="371475" y="3053953"/>
            <a:ext cx="84010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iDeCo掛金と企業年金等の掛金相当額の合計が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月額5.5万円を超えない範囲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で決まるため、</a:t>
            </a:r>
            <a:pPr algn="l" indent="0" marL="0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2000"/>
              </a:lnSpc>
              <a:buNone/>
            </a:pPr>
            <a:r>
              <a:rPr lang="en-US" sz="1193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「いつでも2万円にできる」とは限りません。</a:t>
            </a:r>
            <a:endParaRPr lang="en-US" sz="11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85750" y="428625"/>
            <a:ext cx="857250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285750" y="998339"/>
            <a:ext cx="857250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285750" y="428625"/>
            <a:ext cx="857250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iDeCoの注意点：使い勝手（NISAとの違い）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285750" y="1141214"/>
            <a:ext cx="4171950" cy="274309"/>
          </a:xfrm>
          <a:prstGeom prst="rect">
            <a:avLst/>
          </a:prstGeom>
          <a:noFill/>
          <a:ln/>
        </p:spPr>
        <p:txBody>
          <a:bodyPr wrap="none" lIns="170053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E34234"/>
                </a:solidFill>
              </a:rPr>
              <a:t>NISAと比べたときの注意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285750" y="1501248"/>
            <a:ext cx="41719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499" b="1" dirty="0">
                <a:solidFill>
                  <a:srgbClr val="E34234"/>
                </a:solidFill>
              </a:rPr>
              <a:t>原則60歳まで引き出し不可</a:t>
            </a:r>
            <a:endParaRPr lang="en-US" sz="1499" dirty="0"/>
          </a:p>
        </p:txBody>
      </p:sp>
      <p:sp>
        <p:nvSpPr>
          <p:cNvPr id="8" name="Text 5"/>
          <p:cNvSpPr/>
          <p:nvPr/>
        </p:nvSpPr>
        <p:spPr>
          <a:xfrm>
            <a:off x="285750" y="1892368"/>
            <a:ext cx="3343303" cy="2518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流動性が低く、急な出費に対応できない</a:t>
            </a:r>
            <a:endParaRPr lang="en-US" sz="1295" dirty="0"/>
          </a:p>
        </p:txBody>
      </p:sp>
      <p:sp>
        <p:nvSpPr>
          <p:cNvPr id="9" name="Text 6"/>
          <p:cNvSpPr/>
          <p:nvPr/>
        </p:nvSpPr>
        <p:spPr>
          <a:xfrm>
            <a:off x="285750" y="2287060"/>
            <a:ext cx="41719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499" b="1" dirty="0">
                <a:solidFill>
                  <a:srgbClr val="E34234"/>
                </a:solidFill>
              </a:rPr>
              <a:t>生活防衛資金が薄い人には不向き</a:t>
            </a:r>
            <a:endParaRPr lang="en-US" sz="1499" dirty="0"/>
          </a:p>
        </p:txBody>
      </p:sp>
      <p:sp>
        <p:nvSpPr>
          <p:cNvPr id="10" name="Text 7"/>
          <p:cNvSpPr/>
          <p:nvPr/>
        </p:nvSpPr>
        <p:spPr>
          <a:xfrm>
            <a:off x="285750" y="2678181"/>
            <a:ext cx="4086253" cy="5304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295" b="1" dirty="0">
                <a:solidFill>
                  <a:srgbClr val="000000"/>
                </a:solidFill>
              </a:rPr>
              <a:t>老後資金の目的に合う一方、手元の資金が不足するリスクがある</a:t>
            </a:r>
            <a:endParaRPr lang="en-US" sz="1295" dirty="0"/>
          </a:p>
        </p:txBody>
      </p:sp>
      <p:sp>
        <p:nvSpPr>
          <p:cNvPr id="11" name="Shape 8"/>
          <p:cNvSpPr/>
          <p:nvPr/>
        </p:nvSpPr>
        <p:spPr>
          <a:xfrm>
            <a:off x="285750" y="4611291"/>
            <a:ext cx="4171950" cy="389334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12" name="Text 9"/>
          <p:cNvSpPr/>
          <p:nvPr/>
        </p:nvSpPr>
        <p:spPr>
          <a:xfrm>
            <a:off x="285750" y="4611291"/>
            <a:ext cx="4171950" cy="389334"/>
          </a:xfrm>
          <a:prstGeom prst="rect">
            <a:avLst/>
          </a:prstGeom>
          <a:noFill/>
          <a:ln/>
        </p:spPr>
        <p:txBody>
          <a:bodyPr wrap="square" lIns="119126" tIns="119126" rIns="119126" bIns="119126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引用元：厚生労働省 iDeCo概要（拠出時・給付時の扱い）</a:t>
            </a:r>
            <a:endParaRPr lang="en-US" sz="942" dirty="0"/>
          </a:p>
        </p:txBody>
      </p:sp>
      <p:sp>
        <p:nvSpPr>
          <p:cNvPr id="13" name="Shape 10"/>
          <p:cNvSpPr/>
          <p:nvPr/>
        </p:nvSpPr>
        <p:spPr>
          <a:xfrm>
            <a:off x="4686300" y="1141214"/>
            <a:ext cx="4171950" cy="1000125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14" name="Shape 11"/>
          <p:cNvSpPr/>
          <p:nvPr/>
        </p:nvSpPr>
        <p:spPr>
          <a:xfrm>
            <a:off x="4686300" y="2112764"/>
            <a:ext cx="4171950" cy="28575"/>
          </a:xfrm>
          <a:prstGeom prst="rect">
            <a:avLst/>
          </a:prstGeom>
          <a:solidFill>
            <a:srgbClr val="0047AB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141214"/>
            <a:ext cx="4171950" cy="1000125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4686300" y="2269927"/>
            <a:ext cx="41719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47AB"/>
                </a:solidFill>
              </a:rPr>
              <a:t>研修での言い回し例</a:t>
            </a:r>
            <a:endParaRPr lang="en-US" sz="1397" dirty="0"/>
          </a:p>
        </p:txBody>
      </p:sp>
      <p:sp>
        <p:nvSpPr>
          <p:cNvPr id="17" name="Text 13"/>
          <p:cNvSpPr/>
          <p:nvPr/>
        </p:nvSpPr>
        <p:spPr>
          <a:xfrm>
            <a:off x="4829175" y="3015555"/>
            <a:ext cx="38862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まず生活費〇か月分の備え</a:t>
            </a:r>
            <a:endParaRPr lang="en-US" sz="1193" dirty="0"/>
          </a:p>
        </p:txBody>
      </p:sp>
      <p:sp>
        <p:nvSpPr>
          <p:cNvPr id="18" name="Text 14"/>
          <p:cNvSpPr/>
          <p:nvPr/>
        </p:nvSpPr>
        <p:spPr>
          <a:xfrm>
            <a:off x="4900613" y="3344168"/>
            <a:ext cx="381476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595" dirty="0">
                <a:solidFill>
                  <a:srgbClr val="999999"/>
                </a:solidFill>
              </a:rPr>
              <a:t>↓</a:t>
            </a:r>
            <a:endParaRPr lang="en-US" sz="1595" dirty="0"/>
          </a:p>
        </p:txBody>
      </p:sp>
      <p:sp>
        <p:nvSpPr>
          <p:cNvPr id="19" name="Text 15"/>
          <p:cNvSpPr/>
          <p:nvPr/>
        </p:nvSpPr>
        <p:spPr>
          <a:xfrm>
            <a:off x="4829175" y="3629918"/>
            <a:ext cx="3886200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その上で長期の積立</a:t>
            </a:r>
            <a:endParaRPr lang="en-US" sz="1193" dirty="0"/>
          </a:p>
        </p:txBody>
      </p:sp>
      <p:sp>
        <p:nvSpPr>
          <p:cNvPr id="20" name="Shape 16"/>
          <p:cNvSpPr/>
          <p:nvPr/>
        </p:nvSpPr>
        <p:spPr>
          <a:xfrm>
            <a:off x="4829175" y="4044255"/>
            <a:ext cx="3886200" cy="585788"/>
          </a:xfrm>
          <a:prstGeom prst="rect">
            <a:avLst/>
          </a:prstGeom>
          <a:solidFill>
            <a:srgbClr val="E6F0FA"/>
          </a:solidFill>
          <a:ln/>
        </p:spPr>
      </p:sp>
      <p:sp>
        <p:nvSpPr>
          <p:cNvPr id="21" name="Text 17"/>
          <p:cNvSpPr/>
          <p:nvPr/>
        </p:nvSpPr>
        <p:spPr>
          <a:xfrm>
            <a:off x="4829175" y="4044255"/>
            <a:ext cx="3886200" cy="585788"/>
          </a:xfrm>
          <a:prstGeom prst="rect">
            <a:avLst/>
          </a:prstGeom>
          <a:noFill/>
          <a:ln/>
        </p:spPr>
        <p:txBody>
          <a:bodyPr wrap="square" lIns="102108" tIns="102108" rIns="102108" bIns="102108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制度の優劣ではなく</a:t>
            </a:r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
</a:t>
            </a:r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“順番”の話にする</a:t>
            </a:r>
            <a:endParaRPr lang="en-US" sz="9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59828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998339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生命保険料控除：3区分と控除の考え方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141214"/>
            <a:ext cx="4325206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333333"/>
                </a:solidFill>
              </a:rPr>
              <a:t>生命保険料控除（所得税）は3区分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428625" y="1787723"/>
            <a:ext cx="428625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01</a:t>
            </a:r>
            <a:endParaRPr lang="en-US" sz="2016" dirty="0"/>
          </a:p>
        </p:txBody>
      </p:sp>
      <p:sp>
        <p:nvSpPr>
          <p:cNvPr id="8" name="Text 5"/>
          <p:cNvSpPr/>
          <p:nvPr/>
        </p:nvSpPr>
        <p:spPr>
          <a:xfrm>
            <a:off x="1000125" y="1828800"/>
            <a:ext cx="20574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一般生命保険料控除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428625" y="2362795"/>
            <a:ext cx="428625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02</a:t>
            </a:r>
            <a:endParaRPr lang="en-US" sz="2016" dirty="0"/>
          </a:p>
        </p:txBody>
      </p:sp>
      <p:sp>
        <p:nvSpPr>
          <p:cNvPr id="10" name="Text 7"/>
          <p:cNvSpPr/>
          <p:nvPr/>
        </p:nvSpPr>
        <p:spPr>
          <a:xfrm>
            <a:off x="1000125" y="2403872"/>
            <a:ext cx="20574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介護医療保険料控除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428625" y="2937867"/>
            <a:ext cx="428625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0047AB"/>
                </a:solidFill>
              </a:rPr>
              <a:t>03</a:t>
            </a:r>
            <a:endParaRPr lang="en-US" sz="2016" dirty="0"/>
          </a:p>
        </p:txBody>
      </p:sp>
      <p:sp>
        <p:nvSpPr>
          <p:cNvPr id="12" name="Text 9"/>
          <p:cNvSpPr/>
          <p:nvPr/>
        </p:nvSpPr>
        <p:spPr>
          <a:xfrm>
            <a:off x="1000125" y="2978944"/>
            <a:ext cx="2057428" cy="3321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0000"/>
                </a:solidFill>
              </a:rPr>
              <a:t>個人年金保険料控除</a:t>
            </a:r>
            <a:endParaRPr lang="en-US" sz="1602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134" y="1141214"/>
            <a:ext cx="1000125" cy="1000125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5111018" y="2355652"/>
            <a:ext cx="3604357" cy="2573536"/>
          </a:xfrm>
          <a:prstGeom prst="rect">
            <a:avLst/>
          </a:prstGeom>
          <a:solidFill>
            <a:srgbClr val="E34234"/>
          </a:solidFill>
          <a:ln/>
        </p:spPr>
      </p:sp>
      <p:sp>
        <p:nvSpPr>
          <p:cNvPr id="15" name="Text 11"/>
          <p:cNvSpPr/>
          <p:nvPr/>
        </p:nvSpPr>
        <p:spPr>
          <a:xfrm>
            <a:off x="5239606" y="2568178"/>
            <a:ext cx="3347182" cy="285750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新契約（平成24年1月1日以後）の控除額</a:t>
            </a:r>
            <a:endParaRPr lang="en-US" sz="987" dirty="0"/>
          </a:p>
        </p:txBody>
      </p:sp>
      <p:sp>
        <p:nvSpPr>
          <p:cNvPr id="16" name="Text 12"/>
          <p:cNvSpPr/>
          <p:nvPr/>
        </p:nvSpPr>
        <p:spPr>
          <a:xfrm>
            <a:off x="5239606" y="2996803"/>
            <a:ext cx="3347182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年間払込 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8万円超</a:t>
            </a:r>
            <a:pPr algn="ctr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 なら</a:t>
            </a:r>
            <a:endParaRPr lang="en-US" sz="1193" dirty="0"/>
          </a:p>
        </p:txBody>
      </p:sp>
      <p:sp>
        <p:nvSpPr>
          <p:cNvPr id="17" name="Text 13"/>
          <p:cNvSpPr/>
          <p:nvPr/>
        </p:nvSpPr>
        <p:spPr>
          <a:xfrm>
            <a:off x="5239606" y="3353991"/>
            <a:ext cx="334718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499" b="1" dirty="0">
                <a:solidFill>
                  <a:srgbClr val="FFFFFF"/>
                </a:solidFill>
              </a:rPr>
              <a:t>▼</a:t>
            </a:r>
            <a:endParaRPr lang="en-US" sz="1499" dirty="0"/>
          </a:p>
        </p:txBody>
      </p:sp>
      <p:sp>
        <p:nvSpPr>
          <p:cNvPr id="18" name="Text 14"/>
          <p:cNvSpPr/>
          <p:nvPr/>
        </p:nvSpPr>
        <p:spPr>
          <a:xfrm>
            <a:off x="5239606" y="3737967"/>
            <a:ext cx="334718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控除額は一律</a:t>
            </a:r>
            <a:endParaRPr lang="en-US" sz="834" dirty="0"/>
          </a:p>
        </p:txBody>
      </p:sp>
      <p:sp>
        <p:nvSpPr>
          <p:cNvPr id="19" name="Shape 15"/>
          <p:cNvSpPr/>
          <p:nvPr/>
        </p:nvSpPr>
        <p:spPr>
          <a:xfrm>
            <a:off x="6418073" y="3973711"/>
            <a:ext cx="990219" cy="50720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Text 16"/>
          <p:cNvSpPr/>
          <p:nvPr/>
        </p:nvSpPr>
        <p:spPr>
          <a:xfrm>
            <a:off x="6418073" y="3973711"/>
            <a:ext cx="990219" cy="507206"/>
          </a:xfrm>
          <a:prstGeom prst="rect">
            <a:avLst/>
          </a:prstGeom>
          <a:noFill/>
          <a:ln/>
        </p:spPr>
        <p:txBody>
          <a:bodyPr wrap="none" lIns="127508" tIns="42545" rIns="127508" bIns="42545" rtlCol="0" anchor="t">
            <a:spAutoFit/>
          </a:bodyPr>
          <a:lstStyle/>
          <a:p>
            <a:pPr algn="ctr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E34234"/>
                </a:solidFill>
              </a:rPr>
              <a:t>4万円</a:t>
            </a:r>
            <a:endParaRPr lang="en-US" sz="2121" dirty="0"/>
          </a:p>
        </p:txBody>
      </p:sp>
      <p:sp>
        <p:nvSpPr>
          <p:cNvPr id="21" name="Text 17"/>
          <p:cNvSpPr/>
          <p:nvPr/>
        </p:nvSpPr>
        <p:spPr>
          <a:xfrm>
            <a:off x="5239606" y="4552355"/>
            <a:ext cx="3347182" cy="16430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90000"/>
                  </a:srgbClr>
                </a:solidFill>
              </a:rPr>
              <a:t>（その区分の上限）</a:t>
            </a:r>
            <a:endParaRPr lang="en-US" sz="8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428625"/>
            <a:ext cx="8286750" cy="669727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1069777"/>
            <a:ext cx="8286750" cy="2857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428625" y="428625"/>
            <a:ext cx="8286750" cy="4982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spc="-1" kern="0" dirty="0">
                <a:solidFill>
                  <a:srgbClr val="0047AB"/>
                </a:solidFill>
              </a:rPr>
              <a:t>生命保険料控除：全体の上限（所得税）</a:t>
            </a:r>
            <a:endParaRPr lang="en-US" sz="2436" dirty="0"/>
          </a:p>
        </p:txBody>
      </p:sp>
      <p:sp>
        <p:nvSpPr>
          <p:cNvPr id="6" name="Text 3"/>
          <p:cNvSpPr/>
          <p:nvPr/>
        </p:nvSpPr>
        <p:spPr>
          <a:xfrm>
            <a:off x="428625" y="1355527"/>
            <a:ext cx="2378869" cy="250031"/>
          </a:xfrm>
          <a:prstGeom prst="rect">
            <a:avLst/>
          </a:prstGeom>
          <a:noFill/>
          <a:ln/>
        </p:spPr>
        <p:txBody>
          <a:bodyPr wrap="none" lIns="127508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控除額の合計上限（所得税）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428625" y="1748433"/>
            <a:ext cx="8286750" cy="1117997"/>
          </a:xfrm>
          <a:prstGeom prst="rect">
            <a:avLst/>
          </a:prstGeom>
          <a:solidFill>
            <a:srgbClr val="F4F8FF"/>
          </a:solidFill>
          <a:ln/>
        </p:spPr>
      </p:sp>
      <p:sp>
        <p:nvSpPr>
          <p:cNvPr id="8" name="Text 5"/>
          <p:cNvSpPr/>
          <p:nvPr/>
        </p:nvSpPr>
        <p:spPr>
          <a:xfrm>
            <a:off x="2614333" y="2042220"/>
            <a:ext cx="432867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666666"/>
                </a:solidFill>
              </a:rPr>
              <a:t>4</a:t>
            </a:r>
            <a:pPr algn="ctr" indent="0" marL="0">
              <a:lnSpc>
                <a:spcPts val="2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万円</a:t>
            </a:r>
            <a:endParaRPr lang="en-US" sz="1808" dirty="0"/>
          </a:p>
        </p:txBody>
      </p:sp>
      <p:sp>
        <p:nvSpPr>
          <p:cNvPr id="9" name="Text 6"/>
          <p:cNvSpPr/>
          <p:nvPr/>
        </p:nvSpPr>
        <p:spPr>
          <a:xfrm>
            <a:off x="2614333" y="2427982"/>
            <a:ext cx="43286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一般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3190075" y="2112764"/>
            <a:ext cx="16319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999999"/>
                </a:solidFill>
              </a:rPr>
              <a:t>+</a:t>
            </a:r>
            <a:endParaRPr lang="en-US" sz="2145" dirty="0"/>
          </a:p>
        </p:txBody>
      </p:sp>
      <p:sp>
        <p:nvSpPr>
          <p:cNvPr id="11" name="Text 8"/>
          <p:cNvSpPr/>
          <p:nvPr/>
        </p:nvSpPr>
        <p:spPr>
          <a:xfrm>
            <a:off x="3496140" y="2042220"/>
            <a:ext cx="432867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666666"/>
                </a:solidFill>
              </a:rPr>
              <a:t>4</a:t>
            </a:r>
            <a:pPr algn="ctr" indent="0" marL="0">
              <a:lnSpc>
                <a:spcPts val="2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万円</a:t>
            </a:r>
            <a:endParaRPr lang="en-US" sz="1808" dirty="0"/>
          </a:p>
        </p:txBody>
      </p:sp>
      <p:sp>
        <p:nvSpPr>
          <p:cNvPr id="12" name="Text 9"/>
          <p:cNvSpPr/>
          <p:nvPr/>
        </p:nvSpPr>
        <p:spPr>
          <a:xfrm>
            <a:off x="3496140" y="2427982"/>
            <a:ext cx="43286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介護医療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4071882" y="2112764"/>
            <a:ext cx="16319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999999"/>
                </a:solidFill>
              </a:rPr>
              <a:t>+</a:t>
            </a:r>
            <a:endParaRPr lang="en-US" sz="2145" dirty="0"/>
          </a:p>
        </p:txBody>
      </p:sp>
      <p:sp>
        <p:nvSpPr>
          <p:cNvPr id="14" name="Text 11"/>
          <p:cNvSpPr/>
          <p:nvPr/>
        </p:nvSpPr>
        <p:spPr>
          <a:xfrm>
            <a:off x="4377947" y="2042220"/>
            <a:ext cx="432867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666666"/>
                </a:solidFill>
              </a:rPr>
              <a:t>4</a:t>
            </a:r>
            <a:pPr algn="ctr" indent="0" marL="0">
              <a:lnSpc>
                <a:spcPts val="2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万円</a:t>
            </a:r>
            <a:endParaRPr lang="en-US" sz="1808" dirty="0"/>
          </a:p>
        </p:txBody>
      </p:sp>
      <p:sp>
        <p:nvSpPr>
          <p:cNvPr id="15" name="Text 12"/>
          <p:cNvSpPr/>
          <p:nvPr/>
        </p:nvSpPr>
        <p:spPr>
          <a:xfrm>
            <a:off x="4377947" y="2427982"/>
            <a:ext cx="432867" cy="1446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666666"/>
                </a:solidFill>
              </a:rPr>
              <a:t>個人年金</a:t>
            </a:r>
            <a:endParaRPr lang="en-US" sz="727" dirty="0"/>
          </a:p>
        </p:txBody>
      </p:sp>
      <p:sp>
        <p:nvSpPr>
          <p:cNvPr id="16" name="Text 13"/>
          <p:cNvSpPr/>
          <p:nvPr/>
        </p:nvSpPr>
        <p:spPr>
          <a:xfrm>
            <a:off x="4953688" y="2112764"/>
            <a:ext cx="163190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999999"/>
                </a:solidFill>
              </a:rPr>
              <a:t>=</a:t>
            </a:r>
            <a:endParaRPr lang="en-US" sz="2145" dirty="0"/>
          </a:p>
        </p:txBody>
      </p:sp>
      <p:sp>
        <p:nvSpPr>
          <p:cNvPr id="17" name="Text 14"/>
          <p:cNvSpPr/>
          <p:nvPr/>
        </p:nvSpPr>
        <p:spPr>
          <a:xfrm>
            <a:off x="5402628" y="1891308"/>
            <a:ext cx="1127038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47AB"/>
                </a:solidFill>
              </a:rPr>
              <a:t>12</a:t>
            </a:r>
            <a:pPr algn="ctr" indent="0" marL="0">
              <a:lnSpc>
                <a:spcPts val="4500"/>
              </a:lnSpc>
              <a:buNone/>
            </a:pPr>
            <a:r>
              <a:rPr lang="en-US" sz="1602" b="1" dirty="0">
                <a:solidFill>
                  <a:srgbClr val="0047AB"/>
                </a:solidFill>
              </a:rPr>
              <a:t>万円</a:t>
            </a:r>
            <a:endParaRPr lang="en-US" sz="4145" dirty="0"/>
          </a:p>
        </p:txBody>
      </p:sp>
      <p:sp>
        <p:nvSpPr>
          <p:cNvPr id="18" name="Text 15"/>
          <p:cNvSpPr/>
          <p:nvPr/>
        </p:nvSpPr>
        <p:spPr>
          <a:xfrm>
            <a:off x="5402628" y="2534245"/>
            <a:ext cx="1127038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47AB"/>
                </a:solidFill>
              </a:rPr>
              <a:t>最大控除額</a:t>
            </a:r>
            <a:endParaRPr lang="en-US" sz="885" dirty="0"/>
          </a:p>
        </p:txBody>
      </p:sp>
      <p:sp>
        <p:nvSpPr>
          <p:cNvPr id="19" name="Text 16"/>
          <p:cNvSpPr/>
          <p:nvPr/>
        </p:nvSpPr>
        <p:spPr>
          <a:xfrm>
            <a:off x="585788" y="3431344"/>
            <a:ext cx="4554838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E34234"/>
                </a:solidFill>
              </a:rPr>
              <a:t>研修ポイント</a:t>
            </a:r>
            <a:endParaRPr lang="en-US" sz="987" dirty="0"/>
          </a:p>
        </p:txBody>
      </p:sp>
      <p:sp>
        <p:nvSpPr>
          <p:cNvPr id="20" name="Text 17"/>
          <p:cNvSpPr/>
          <p:nvPr/>
        </p:nvSpPr>
        <p:spPr>
          <a:xfrm>
            <a:off x="785059" y="3781388"/>
            <a:ext cx="1100165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999999"/>
                </a:solidFill>
              </a:rPr>
              <a:t>払った保険料が</a:t>
            </a:r>
            <a:endParaRPr lang="en-US" sz="1159" dirty="0"/>
          </a:p>
        </p:txBody>
      </p:sp>
      <p:sp>
        <p:nvSpPr>
          <p:cNvPr id="21" name="Text 18"/>
          <p:cNvSpPr/>
          <p:nvPr/>
        </p:nvSpPr>
        <p:spPr>
          <a:xfrm>
            <a:off x="1885224" y="3781388"/>
            <a:ext cx="1908609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999999"/>
                </a:solidFill>
              </a:rPr>
              <a:t>そのまま12万円控除される</a:t>
            </a:r>
            <a:endParaRPr lang="en-US" sz="1159" dirty="0"/>
          </a:p>
        </p:txBody>
      </p:sp>
      <p:sp>
        <p:nvSpPr>
          <p:cNvPr id="22" name="Text 19"/>
          <p:cNvSpPr/>
          <p:nvPr/>
        </p:nvSpPr>
        <p:spPr>
          <a:xfrm>
            <a:off x="850134" y="4144268"/>
            <a:ext cx="94300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計算式で出た</a:t>
            </a:r>
            <a:endParaRPr lang="en-US" sz="1090" dirty="0"/>
          </a:p>
        </p:txBody>
      </p:sp>
      <p:sp>
        <p:nvSpPr>
          <p:cNvPr id="23" name="Text 20"/>
          <p:cNvSpPr/>
          <p:nvPr/>
        </p:nvSpPr>
        <p:spPr>
          <a:xfrm>
            <a:off x="1793137" y="4144268"/>
            <a:ext cx="943003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控除額の合計</a:t>
            </a:r>
            <a:endParaRPr lang="en-US" sz="1090" dirty="0"/>
          </a:p>
        </p:txBody>
      </p:sp>
      <p:sp>
        <p:nvSpPr>
          <p:cNvPr id="24" name="Text 21"/>
          <p:cNvSpPr/>
          <p:nvPr/>
        </p:nvSpPr>
        <p:spPr>
          <a:xfrm>
            <a:off x="2736140" y="4144268"/>
            <a:ext cx="965634" cy="22000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が最大12万円</a:t>
            </a:r>
            <a:endParaRPr lang="en-US" sz="1090" dirty="0"/>
          </a:p>
        </p:txBody>
      </p:sp>
      <p:sp>
        <p:nvSpPr>
          <p:cNvPr id="25" name="Shape 22"/>
          <p:cNvSpPr/>
          <p:nvPr/>
        </p:nvSpPr>
        <p:spPr>
          <a:xfrm>
            <a:off x="5469238" y="2937867"/>
            <a:ext cx="3246109" cy="2062758"/>
          </a:xfrm>
          <a:prstGeom prst="rect">
            <a:avLst/>
          </a:prstGeom>
          <a:solidFill>
            <a:srgbClr val="F4F4F4"/>
          </a:solidFill>
          <a:ln/>
        </p:spPr>
      </p:sp>
      <p:sp>
        <p:nvSpPr>
          <p:cNvPr id="26" name="Text 23"/>
          <p:cNvSpPr/>
          <p:nvPr/>
        </p:nvSpPr>
        <p:spPr>
          <a:xfrm>
            <a:off x="5612113" y="3222724"/>
            <a:ext cx="5715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実務導線</a:t>
            </a:r>
            <a:endParaRPr lang="en-US" sz="987" dirty="0"/>
          </a:p>
        </p:txBody>
      </p:sp>
      <p:pic>
        <p:nvPicPr>
          <p:cNvPr id="2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43" y="3572768"/>
            <a:ext cx="571500" cy="571500"/>
          </a:xfrm>
          <a:prstGeom prst="rect">
            <a:avLst/>
          </a:prstGeom>
        </p:spPr>
      </p:pic>
      <p:sp>
        <p:nvSpPr>
          <p:cNvPr id="28" name="Text 24"/>
          <p:cNvSpPr/>
          <p:nvPr/>
        </p:nvSpPr>
        <p:spPr>
          <a:xfrm>
            <a:off x="6306480" y="4287143"/>
            <a:ext cx="15716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年末調整／確定申告での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
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47AB"/>
                </a:solidFill>
              </a:rPr>
              <a:t>「控除証明書」</a:t>
            </a:r>
            <a:pPr algn="ctr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000000"/>
                </a:solidFill>
              </a:rPr>
              <a:t>が必須</a:t>
            </a:r>
            <a:endParaRPr lang="en-US" sz="9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2026-01-21T00:39:06Z</dcterms:created>
  <dcterms:modified xsi:type="dcterms:W3CDTF">2026-01-21T00:39:06Z</dcterms:modified>
</cp:coreProperties>
</file>