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5333981" cy="5143500"/>
          </a:xfrm>
          <a:prstGeom prst="rect">
            <a:avLst/>
          </a:prstGeom>
          <a:solidFill>
            <a:srgbClr val="2A4B7C"/>
          </a:solidFill>
          <a:ln/>
        </p:spPr>
      </p:sp>
      <p:sp>
        <p:nvSpPr>
          <p:cNvPr id="4" name="Text 1"/>
          <p:cNvSpPr/>
          <p:nvPr/>
        </p:nvSpPr>
        <p:spPr>
          <a:xfrm>
            <a:off x="428625" y="1503062"/>
            <a:ext cx="4476731" cy="169733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4500"/>
              </a:lnSpc>
              <a:buNone/>
            </a:pPr>
            <a:r>
              <a:rPr lang="en-US" sz="3731" b="1" spc="-1" kern="0" dirty="0">
                <a:solidFill>
                  <a:srgbClr val="FFFFFF"/>
                </a:solidFill>
              </a:rPr>
              <a:t>シングル世帯の</a:t>
            </a:r>
            <a:pPr algn="l" indent="0" marL="0">
              <a:lnSpc>
                <a:spcPts val="4500"/>
              </a:lnSpc>
              <a:buNone/>
            </a:pPr>
            <a:r>
              <a:rPr lang="en-US" sz="3731" b="1" spc="-1" kern="0" dirty="0">
                <a:solidFill>
                  <a:srgbClr val="FFFFFF"/>
                </a:solidFill>
              </a:rPr>
              <a:t>
</a:t>
            </a:r>
            <a:pPr algn="l" indent="0" marL="0">
              <a:lnSpc>
                <a:spcPts val="4500"/>
              </a:lnSpc>
              <a:buNone/>
            </a:pPr>
            <a:r>
              <a:rPr lang="en-US" sz="3731" b="1" spc="-1" kern="0" dirty="0">
                <a:solidFill>
                  <a:srgbClr val="FFFFFF"/>
                </a:solidFill>
              </a:rPr>
              <a:t>リスクマネジメン</a:t>
            </a:r>
            <a:pPr algn="l" indent="0" marL="0">
              <a:lnSpc>
                <a:spcPts val="4500"/>
              </a:lnSpc>
              <a:buNone/>
            </a:pPr>
            <a:r>
              <a:rPr lang="en-US" sz="3731" b="1" spc="-1" kern="0" dirty="0">
                <a:solidFill>
                  <a:srgbClr val="FFFFFF"/>
                </a:solidFill>
              </a:rPr>
              <a:t>ト</a:t>
            </a:r>
            <a:endParaRPr lang="en-US" sz="3731" dirty="0"/>
          </a:p>
        </p:txBody>
      </p:sp>
      <p:sp>
        <p:nvSpPr>
          <p:cNvPr id="5" name="Text 2"/>
          <p:cNvSpPr/>
          <p:nvPr/>
        </p:nvSpPr>
        <p:spPr>
          <a:xfrm>
            <a:off x="428625" y="3371850"/>
            <a:ext cx="4476731" cy="6400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602" b="1" dirty="0">
                <a:solidFill>
                  <a:srgbClr val="FFFFFF">
                    <a:alpha val="90000"/>
                  </a:srgbClr>
                </a:solidFill>
              </a:rPr>
              <a:t>― 一人暮らし・独身者こそ</a:t>
            </a:r>
            <a:pPr algn="l" indent="0" marL="0">
              <a:lnSpc>
                <a:spcPts val="2500"/>
              </a:lnSpc>
              <a:buNone/>
            </a:pPr>
            <a:r>
              <a:rPr lang="en-US" sz="1602" b="1" dirty="0">
                <a:solidFill>
                  <a:srgbClr val="FFFFFF">
                    <a:alpha val="90000"/>
                  </a:srgbClr>
                </a:solidFill>
              </a:rPr>
              <a:t>
</a:t>
            </a:r>
            <a:pPr algn="l" indent="0" marL="0">
              <a:lnSpc>
                <a:spcPts val="2500"/>
              </a:lnSpc>
              <a:buNone/>
            </a:pPr>
            <a:r>
              <a:rPr lang="en-US" sz="1602" b="1" dirty="0">
                <a:solidFill>
                  <a:srgbClr val="FFFFFF">
                    <a:alpha val="90000"/>
                  </a:srgbClr>
                </a:solidFill>
              </a:rPr>
              <a:t>備えが必要な理由 ―</a:t>
            </a:r>
            <a:endParaRPr lang="en-US" sz="1602" dirty="0"/>
          </a:p>
        </p:txBody>
      </p:sp>
      <p:sp>
        <p:nvSpPr>
          <p:cNvPr id="6" name="Text 3"/>
          <p:cNvSpPr/>
          <p:nvPr/>
        </p:nvSpPr>
        <p:spPr>
          <a:xfrm>
            <a:off x="428625" y="4713089"/>
            <a:ext cx="2307515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FFFFFF">
                    <a:alpha val="70000"/>
                  </a:srgbClr>
                </a:solidFill>
              </a:rPr>
              <a:t>引用元：総務省統計局「令和2年国勢調査（概要）」</a:t>
            </a:r>
            <a:endParaRPr lang="en-US" sz="727" dirty="0"/>
          </a:p>
        </p:txBody>
      </p:sp>
      <p:sp>
        <p:nvSpPr>
          <p:cNvPr id="7" name="Shape 4"/>
          <p:cNvSpPr/>
          <p:nvPr/>
        </p:nvSpPr>
        <p:spPr>
          <a:xfrm>
            <a:off x="5333981" y="0"/>
            <a:ext cx="3809991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Text 5"/>
          <p:cNvSpPr/>
          <p:nvPr/>
        </p:nvSpPr>
        <p:spPr>
          <a:xfrm>
            <a:off x="5762606" y="1278034"/>
            <a:ext cx="900113" cy="350044"/>
          </a:xfrm>
          <a:prstGeom prst="rect">
            <a:avLst/>
          </a:prstGeom>
          <a:noFill/>
          <a:ln/>
        </p:spPr>
        <p:txBody>
          <a:bodyPr wrap="square" lIns="0" tIns="0" rIns="0" bIns="8509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spc="1" kern="0" dirty="0">
                <a:solidFill>
                  <a:srgbClr val="2A4B7C"/>
                </a:solidFill>
              </a:rPr>
              <a:t>本日の目的</a:t>
            </a:r>
            <a:endParaRPr lang="en-US" sz="1193" dirty="0"/>
          </a:p>
        </p:txBody>
      </p:sp>
      <p:sp>
        <p:nvSpPr>
          <p:cNvPr id="9" name="Text 6"/>
          <p:cNvSpPr/>
          <p:nvPr/>
        </p:nvSpPr>
        <p:spPr>
          <a:xfrm>
            <a:off x="5762606" y="1870965"/>
            <a:ext cx="157163" cy="25142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FF6B35"/>
                </a:solidFill>
              </a:rPr>
              <a:t></a:t>
            </a:r>
            <a:endParaRPr lang="en-US" sz="1090" dirty="0"/>
          </a:p>
        </p:txBody>
      </p:sp>
      <p:sp>
        <p:nvSpPr>
          <p:cNvPr id="10" name="Text 7"/>
          <p:cNvSpPr/>
          <p:nvPr/>
        </p:nvSpPr>
        <p:spPr>
          <a:xfrm>
            <a:off x="5976919" y="1860249"/>
            <a:ext cx="2514628" cy="4657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121212"/>
                </a:solidFill>
              </a:rPr>
              <a:t>「一人だからこそ起きやすい困りごと」を体系化する</a:t>
            </a:r>
            <a:endParaRPr lang="en-US" sz="1090" dirty="0"/>
          </a:p>
        </p:txBody>
      </p:sp>
      <p:sp>
        <p:nvSpPr>
          <p:cNvPr id="11" name="Text 8"/>
          <p:cNvSpPr/>
          <p:nvPr/>
        </p:nvSpPr>
        <p:spPr>
          <a:xfrm>
            <a:off x="5762606" y="2545324"/>
            <a:ext cx="157163" cy="25142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FF6B35"/>
                </a:solidFill>
              </a:rPr>
              <a:t></a:t>
            </a:r>
            <a:endParaRPr lang="en-US" sz="1090" dirty="0"/>
          </a:p>
        </p:txBody>
      </p:sp>
      <p:sp>
        <p:nvSpPr>
          <p:cNvPr id="12" name="Text 9"/>
          <p:cNvSpPr/>
          <p:nvPr/>
        </p:nvSpPr>
        <p:spPr>
          <a:xfrm>
            <a:off x="5976919" y="2534608"/>
            <a:ext cx="2671790" cy="4657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121212"/>
                </a:solidFill>
              </a:rPr>
              <a:t>公的制度の要点を押さえ、実務で案内できるようにする</a:t>
            </a:r>
            <a:endParaRPr lang="en-US" sz="1090" dirty="0"/>
          </a:p>
        </p:txBody>
      </p:sp>
      <p:sp>
        <p:nvSpPr>
          <p:cNvPr id="13" name="Text 10"/>
          <p:cNvSpPr/>
          <p:nvPr/>
        </p:nvSpPr>
        <p:spPr>
          <a:xfrm>
            <a:off x="5762606" y="3219683"/>
            <a:ext cx="157163" cy="25142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FF6B35"/>
                </a:solidFill>
              </a:rPr>
              <a:t></a:t>
            </a:r>
            <a:endParaRPr lang="en-US" sz="1090" dirty="0"/>
          </a:p>
        </p:txBody>
      </p:sp>
      <p:sp>
        <p:nvSpPr>
          <p:cNvPr id="14" name="Text 11"/>
          <p:cNvSpPr/>
          <p:nvPr/>
        </p:nvSpPr>
        <p:spPr>
          <a:xfrm>
            <a:off x="5976919" y="3208967"/>
            <a:ext cx="2627449" cy="4657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121212"/>
                </a:solidFill>
              </a:rPr>
              <a:t>今日からできる“備えの手順”を持ち帰る</a:t>
            </a:r>
            <a:endParaRPr lang="en-US" sz="109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A4B7C"/>
          </a:solidFill>
          <a:ln/>
        </p:spPr>
      </p:sp>
      <p:sp>
        <p:nvSpPr>
          <p:cNvPr id="4" name="Text 1"/>
          <p:cNvSpPr/>
          <p:nvPr/>
        </p:nvSpPr>
        <p:spPr>
          <a:xfrm>
            <a:off x="428625" y="192881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>
                    <a:alpha val="90000"/>
                  </a:srgbClr>
                </a:solidFill>
              </a:rPr>
              <a:t>金融機関の一覧化が遺族の負担を減らす</a:t>
            </a:r>
            <a:endParaRPr lang="en-US" sz="1193" dirty="0"/>
          </a:p>
        </p:txBody>
      </p:sp>
      <p:sp>
        <p:nvSpPr>
          <p:cNvPr id="5" name="Text 2"/>
          <p:cNvSpPr/>
          <p:nvPr/>
        </p:nvSpPr>
        <p:spPr>
          <a:xfrm>
            <a:off x="428625" y="442913"/>
            <a:ext cx="8286750" cy="4357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口座：休眠預金・相続手続きで“探索コスト”が跳ね上がる</a:t>
            </a:r>
            <a:endParaRPr lang="en-US" sz="2121" dirty="0"/>
          </a:p>
        </p:txBody>
      </p:sp>
      <p:sp>
        <p:nvSpPr>
          <p:cNvPr id="6" name="Shape 3"/>
          <p:cNvSpPr/>
          <p:nvPr/>
        </p:nvSpPr>
        <p:spPr>
          <a:xfrm>
            <a:off x="0" y="1143000"/>
            <a:ext cx="3657600" cy="4000500"/>
          </a:xfrm>
          <a:prstGeom prst="rect">
            <a:avLst/>
          </a:prstGeom>
          <a:solidFill>
            <a:srgbClr val="2A4B7C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1582341"/>
            <a:ext cx="428625" cy="428625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285750" y="2298502"/>
            <a:ext cx="3086100" cy="401473"/>
          </a:xfrm>
          <a:prstGeom prst="rect">
            <a:avLst/>
          </a:prstGeom>
          <a:noFill/>
          <a:ln/>
        </p:spPr>
        <p:txBody>
          <a:bodyPr wrap="none" lIns="0" tIns="0" rIns="0" bIns="127508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397" b="1" dirty="0">
                <a:solidFill>
                  <a:srgbClr val="FFFFFF"/>
                </a:solidFill>
              </a:rPr>
              <a:t>探索コストの増大</a:t>
            </a:r>
            <a:endParaRPr lang="en-US" sz="1397" dirty="0"/>
          </a:p>
        </p:txBody>
      </p:sp>
      <p:sp>
        <p:nvSpPr>
          <p:cNvPr id="9" name="Text 5"/>
          <p:cNvSpPr/>
          <p:nvPr/>
        </p:nvSpPr>
        <p:spPr>
          <a:xfrm>
            <a:off x="285750" y="2842850"/>
            <a:ext cx="3086100" cy="12858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050" dirty="0">
                <a:solidFill>
                  <a:srgbClr val="FFFFFF">
                    <a:alpha val="90000"/>
                  </a:srgbClr>
                </a:solidFill>
              </a:rPr>
              <a:t>金融庁は「長い間お取引のない預金等」につい</a:t>
            </a:r>
            <a:pPr algn="l" indent="0" marL="0">
              <a:lnSpc>
                <a:spcPts val="2000"/>
              </a:lnSpc>
              <a:buNone/>
            </a:pPr>
            <a:r>
              <a:rPr lang="en-US" sz="1050" dirty="0">
                <a:solidFill>
                  <a:srgbClr val="FFFFFF">
                    <a:alpha val="90000"/>
                  </a:srgbClr>
                </a:solidFill>
              </a:rPr>
              <a:t>て、相続人が手続きで引き出せる旨を案内して</a:t>
            </a:r>
            <a:pPr algn="l" indent="0" marL="0">
              <a:lnSpc>
                <a:spcPts val="2000"/>
              </a:lnSpc>
              <a:buNone/>
            </a:pPr>
            <a:r>
              <a:rPr lang="en-US" sz="1050" dirty="0">
                <a:solidFill>
                  <a:srgbClr val="FFFFFF">
                    <a:alpha val="90000"/>
                  </a:srgbClr>
                </a:solidFill>
              </a:rPr>
              <a:t>いますが、</a:t>
            </a:r>
            <a:pPr algn="l" indent="0" marL="0">
              <a:lnSpc>
                <a:spcPts val="2000"/>
              </a:lnSpc>
              <a:buNone/>
            </a:pPr>
            <a:r>
              <a:rPr lang="en-US" sz="1050" dirty="0">
                <a:solidFill>
                  <a:srgbClr val="FFFFFF">
                    <a:alpha val="90000"/>
                  </a:srgbClr>
                </a:solidFill>
              </a:rPr>
              <a:t>
</a:t>
            </a:r>
            <a:pPr algn="l" indent="0" marL="0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FFFFFF">
                    <a:alpha val="90000"/>
                  </a:srgbClr>
                </a:solidFill>
              </a:rPr>
              <a:t>「どこにあるか」が分からなければ、手続きすら始まりません。</a:t>
            </a:r>
            <a:endParaRPr lang="en-US" sz="1050" dirty="0"/>
          </a:p>
        </p:txBody>
      </p:sp>
      <p:sp>
        <p:nvSpPr>
          <p:cNvPr id="10" name="Shape 6"/>
          <p:cNvSpPr/>
          <p:nvPr/>
        </p:nvSpPr>
        <p:spPr>
          <a:xfrm>
            <a:off x="285750" y="4343037"/>
            <a:ext cx="3086100" cy="778669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1" name="Shape 7"/>
          <p:cNvSpPr/>
          <p:nvPr/>
        </p:nvSpPr>
        <p:spPr>
          <a:xfrm>
            <a:off x="285750" y="4343037"/>
            <a:ext cx="28575" cy="778669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12" name="Text 8"/>
          <p:cNvSpPr/>
          <p:nvPr/>
        </p:nvSpPr>
        <p:spPr>
          <a:xfrm>
            <a:off x="285750" y="4343037"/>
            <a:ext cx="3086100" cy="778669"/>
          </a:xfrm>
          <a:prstGeom prst="rect">
            <a:avLst/>
          </a:prstGeom>
          <a:noFill/>
          <a:ln/>
        </p:spPr>
        <p:txBody>
          <a:bodyPr wrap="square" lIns="170053" tIns="170053" rIns="170053" bIns="170053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FFFFFF"/>
                </a:solidFill>
              </a:rPr>
              <a:t>特に通帳のない</a:t>
            </a:r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FFFFFF"/>
                </a:solidFill>
              </a:rPr>
              <a:t>
</a:t>
            </a:r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FFFFF"/>
                </a:solidFill>
              </a:rPr>
              <a:t>ネット銀行・ネット証券</a:t>
            </a:r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FFFFFF"/>
                </a:solidFill>
              </a:rPr>
              <a:t>は</a:t>
            </a:r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FFFFFF"/>
                </a:solidFill>
              </a:rPr>
              <a:t>
</a:t>
            </a:r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FFFFFF"/>
                </a:solidFill>
              </a:rPr>
              <a:t> 発見が極めて困難です。</a:t>
            </a:r>
            <a:endParaRPr lang="en-US" sz="834" dirty="0"/>
          </a:p>
        </p:txBody>
      </p:sp>
      <p:sp>
        <p:nvSpPr>
          <p:cNvPr id="13" name="Shape 9"/>
          <p:cNvSpPr/>
          <p:nvPr/>
        </p:nvSpPr>
        <p:spPr>
          <a:xfrm>
            <a:off x="3657600" y="1143000"/>
            <a:ext cx="5486400" cy="4000500"/>
          </a:xfrm>
          <a:prstGeom prst="rect">
            <a:avLst/>
          </a:prstGeom>
          <a:solidFill>
            <a:srgbClr val="F4F6F9"/>
          </a:solidFill>
          <a:ln/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6225" y="1539478"/>
            <a:ext cx="128588" cy="17145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4321969" y="1500188"/>
            <a:ext cx="15430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A4B7C"/>
                </a:solidFill>
              </a:rPr>
              <a:t>シングル世帯の備え</a:t>
            </a:r>
            <a:endParaRPr lang="en-US" sz="1193" dirty="0"/>
          </a:p>
        </p:txBody>
      </p:sp>
      <p:sp>
        <p:nvSpPr>
          <p:cNvPr id="16" name="Shape 11"/>
          <p:cNvSpPr/>
          <p:nvPr/>
        </p:nvSpPr>
        <p:spPr>
          <a:xfrm>
            <a:off x="4086225" y="1964531"/>
            <a:ext cx="4629150" cy="1112639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7" name="Shape 12"/>
          <p:cNvSpPr/>
          <p:nvPr/>
        </p:nvSpPr>
        <p:spPr>
          <a:xfrm>
            <a:off x="4086225" y="1964531"/>
            <a:ext cx="57150" cy="1112639"/>
          </a:xfrm>
          <a:prstGeom prst="rect">
            <a:avLst/>
          </a:prstGeom>
          <a:solidFill>
            <a:srgbClr val="2A4B7C"/>
          </a:solidFill>
          <a:ln/>
        </p:spPr>
      </p:sp>
      <p:sp>
        <p:nvSpPr>
          <p:cNvPr id="18" name="Text 13"/>
          <p:cNvSpPr/>
          <p:nvPr/>
        </p:nvSpPr>
        <p:spPr>
          <a:xfrm>
            <a:off x="4300538" y="2178844"/>
            <a:ext cx="4200525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21212"/>
                </a:solidFill>
              </a:rPr>
              <a:t>1. 金融機関名の一覧化</a:t>
            </a:r>
            <a:endParaRPr lang="en-US" sz="1090" dirty="0"/>
          </a:p>
        </p:txBody>
      </p:sp>
      <p:sp>
        <p:nvSpPr>
          <p:cNvPr id="19" name="Text 14"/>
          <p:cNvSpPr/>
          <p:nvPr/>
        </p:nvSpPr>
        <p:spPr>
          <a:xfrm>
            <a:off x="4300538" y="2477095"/>
            <a:ext cx="4200525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555555"/>
                </a:solidFill>
              </a:rPr>
              <a:t>「銀行名・支店名」だけでもリストに残す。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555555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555555"/>
                </a:solidFill>
              </a:rPr>
              <a:t> 残高や暗証番号までは書かなくても、場所さえ分かれば照会が可能。</a:t>
            </a:r>
            <a:endParaRPr lang="en-US" sz="942" dirty="0"/>
          </a:p>
        </p:txBody>
      </p:sp>
      <p:sp>
        <p:nvSpPr>
          <p:cNvPr id="20" name="Shape 15"/>
          <p:cNvSpPr/>
          <p:nvPr/>
        </p:nvSpPr>
        <p:spPr>
          <a:xfrm>
            <a:off x="4086225" y="3220045"/>
            <a:ext cx="4629150" cy="1112639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1" name="Shape 16"/>
          <p:cNvSpPr/>
          <p:nvPr/>
        </p:nvSpPr>
        <p:spPr>
          <a:xfrm>
            <a:off x="4086225" y="3220045"/>
            <a:ext cx="57150" cy="1112639"/>
          </a:xfrm>
          <a:prstGeom prst="rect">
            <a:avLst/>
          </a:prstGeom>
          <a:solidFill>
            <a:srgbClr val="2A4B7C"/>
          </a:solidFill>
          <a:ln/>
        </p:spPr>
      </p:sp>
      <p:sp>
        <p:nvSpPr>
          <p:cNvPr id="22" name="Text 17"/>
          <p:cNvSpPr/>
          <p:nvPr/>
        </p:nvSpPr>
        <p:spPr>
          <a:xfrm>
            <a:off x="4300538" y="3434358"/>
            <a:ext cx="4200525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21212"/>
                </a:solidFill>
              </a:rPr>
              <a:t>2. 通帳・カードの保管場所</a:t>
            </a:r>
            <a:endParaRPr lang="en-US" sz="1090" dirty="0"/>
          </a:p>
        </p:txBody>
      </p:sp>
      <p:sp>
        <p:nvSpPr>
          <p:cNvPr id="23" name="Text 18"/>
          <p:cNvSpPr/>
          <p:nvPr/>
        </p:nvSpPr>
        <p:spPr>
          <a:xfrm>
            <a:off x="4300538" y="3732609"/>
            <a:ext cx="4200525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555555"/>
                </a:solidFill>
              </a:rPr>
              <a:t>物理的な手がかり（キャッシュカード、トークン、通帳）を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555555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555555"/>
                </a:solidFill>
              </a:rPr>
              <a:t> 一箇所にまとめるか、保管場所を明記する。</a:t>
            </a:r>
            <a:endParaRPr lang="en-US" sz="942" dirty="0"/>
          </a:p>
        </p:txBody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86225" y="4605933"/>
            <a:ext cx="171450" cy="171450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4329113" y="4597003"/>
            <a:ext cx="2491773" cy="1893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6B35"/>
                </a:solidFill>
              </a:rPr>
              <a:t>ネット銀行・証券は「一覧化」が必須対策！</a:t>
            </a:r>
            <a:endParaRPr lang="en-US" sz="885" dirty="0"/>
          </a:p>
        </p:txBody>
      </p:sp>
      <p:sp>
        <p:nvSpPr>
          <p:cNvPr id="26" name="Text 20"/>
          <p:cNvSpPr/>
          <p:nvPr/>
        </p:nvSpPr>
        <p:spPr>
          <a:xfrm>
            <a:off x="6515100" y="4855964"/>
            <a:ext cx="2200275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888888"/>
                </a:solidFill>
              </a:rPr>
              <a:t>引用元：金融庁「長い間、お取引のない預金等」</a:t>
            </a:r>
            <a:endParaRPr lang="en-US" sz="72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A4B7C"/>
          </a:solidFill>
          <a:ln/>
        </p:spPr>
      </p:sp>
      <p:sp>
        <p:nvSpPr>
          <p:cNvPr id="4" name="Text 1"/>
          <p:cNvSpPr/>
          <p:nvPr/>
        </p:nvSpPr>
        <p:spPr>
          <a:xfrm>
            <a:off x="428625" y="247910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>
                    <a:alpha val="90000"/>
                  </a:srgbClr>
                </a:solidFill>
              </a:rPr>
              <a:t>デジタル資産の可視化が急務</a:t>
            </a:r>
            <a:endParaRPr lang="en-US" sz="1193" dirty="0"/>
          </a:p>
        </p:txBody>
      </p:sp>
      <p:sp>
        <p:nvSpPr>
          <p:cNvPr id="5" name="Text 2"/>
          <p:cNvSpPr/>
          <p:nvPr/>
        </p:nvSpPr>
        <p:spPr>
          <a:xfrm>
            <a:off x="428625" y="497942"/>
            <a:ext cx="8286750" cy="32573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600"/>
              </a:lnSpc>
              <a:buNone/>
            </a:pPr>
            <a:r>
              <a:rPr lang="en-US" sz="1912" b="1" dirty="0">
                <a:solidFill>
                  <a:srgbClr val="FFFFFF"/>
                </a:solidFill>
              </a:rPr>
              <a:t>デジタル終活：スマホが開けないと“資産も契約も分からない”</a:t>
            </a:r>
            <a:endParaRPr lang="en-US" sz="1912" dirty="0"/>
          </a:p>
        </p:txBody>
      </p:sp>
      <p:sp>
        <p:nvSpPr>
          <p:cNvPr id="6" name="Shape 3"/>
          <p:cNvSpPr/>
          <p:nvPr/>
        </p:nvSpPr>
        <p:spPr>
          <a:xfrm>
            <a:off x="0" y="1143000"/>
            <a:ext cx="3657600" cy="4000500"/>
          </a:xfrm>
          <a:prstGeom prst="rect">
            <a:avLst/>
          </a:prstGeom>
          <a:solidFill>
            <a:srgbClr val="121212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7331" y="2032397"/>
            <a:ext cx="642938" cy="857250"/>
          </a:xfrm>
          <a:prstGeom prst="rect">
            <a:avLst/>
          </a:prstGeom>
        </p:spPr>
      </p:pic>
      <p:pic>
        <p:nvPicPr>
          <p:cNvPr id="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1277" y="2246709"/>
            <a:ext cx="375047" cy="428625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1228725" y="3175397"/>
            <a:ext cx="12001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6B35"/>
                </a:solidFill>
              </a:rPr>
              <a:t>実際の相談事例</a:t>
            </a:r>
            <a:endParaRPr lang="en-US" sz="1193" dirty="0"/>
          </a:p>
        </p:txBody>
      </p:sp>
      <p:sp>
        <p:nvSpPr>
          <p:cNvPr id="10" name="Text 5"/>
          <p:cNvSpPr/>
          <p:nvPr/>
        </p:nvSpPr>
        <p:spPr>
          <a:xfrm>
            <a:off x="1042988" y="3568303"/>
            <a:ext cx="157162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FFFFFF">
                    <a:alpha val="90000"/>
                  </a:srgbClr>
                </a:solidFill>
              </a:rPr>
              <a:t>故人のスマホが開けず、</a:t>
            </a:r>
            <a:pPr algn="ctr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FFFFFF">
                    <a:alpha val="90000"/>
                  </a:srgbClr>
                </a:solidFill>
              </a:rPr>
              <a:t>
</a:t>
            </a:r>
            <a:pPr algn="ctr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FFFFFF">
                    <a:alpha val="90000"/>
                  </a:srgbClr>
                </a:solidFill>
              </a:rPr>
              <a:t> ネット銀行の契約先すら</a:t>
            </a:r>
            <a:pPr algn="ctr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FFFFFF">
                    <a:alpha val="90000"/>
                  </a:srgbClr>
                </a:solidFill>
              </a:rPr>
              <a:t>
</a:t>
            </a:r>
            <a:pPr algn="ctr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FFFFFF">
                    <a:alpha val="90000"/>
                  </a:srgbClr>
                </a:solidFill>
              </a:rPr>
              <a:t> 分からない…</a:t>
            </a:r>
            <a:endParaRPr lang="en-US" sz="1050" dirty="0"/>
          </a:p>
        </p:txBody>
      </p:sp>
      <p:sp>
        <p:nvSpPr>
          <p:cNvPr id="11" name="Shape 6"/>
          <p:cNvSpPr/>
          <p:nvPr/>
        </p:nvSpPr>
        <p:spPr>
          <a:xfrm>
            <a:off x="3657600" y="1143000"/>
            <a:ext cx="5486400" cy="40005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1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86225" y="1535013"/>
            <a:ext cx="157163" cy="157163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314825" y="1500188"/>
            <a:ext cx="1571653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2A4B7C"/>
                </a:solidFill>
              </a:rPr>
              <a:t>備え（研修用の推奨）</a:t>
            </a:r>
            <a:endParaRPr lang="en-US" sz="1090" dirty="0"/>
          </a:p>
        </p:txBody>
      </p:sp>
      <p:sp>
        <p:nvSpPr>
          <p:cNvPr id="14" name="Shape 8"/>
          <p:cNvSpPr/>
          <p:nvPr/>
        </p:nvSpPr>
        <p:spPr>
          <a:xfrm>
            <a:off x="4086225" y="2027039"/>
            <a:ext cx="428625" cy="428625"/>
          </a:xfrm>
          <a:prstGeom prst="rect">
            <a:avLst/>
          </a:prstGeom>
          <a:solidFill>
            <a:srgbClr val="F4F6F9"/>
          </a:solidFill>
          <a:ln/>
        </p:spPr>
      </p:sp>
      <p:pic>
        <p:nvPicPr>
          <p:cNvPr id="1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4813" y="2155627"/>
            <a:ext cx="171450" cy="17145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4657725" y="2027039"/>
            <a:ext cx="4057650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21212"/>
                </a:solidFill>
              </a:rPr>
              <a:t>サービス一覧を作る</a:t>
            </a:r>
            <a:endParaRPr lang="en-US" sz="1090" dirty="0"/>
          </a:p>
        </p:txBody>
      </p:sp>
      <p:sp>
        <p:nvSpPr>
          <p:cNvPr id="17" name="Text 10"/>
          <p:cNvSpPr/>
          <p:nvPr/>
        </p:nvSpPr>
        <p:spPr>
          <a:xfrm>
            <a:off x="4657725" y="2311003"/>
            <a:ext cx="4057650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555555"/>
                </a:solidFill>
              </a:rPr>
              <a:t>通信会社、主要サブスク、決済アプリなど、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555555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555555"/>
                </a:solidFill>
              </a:rPr>
              <a:t>「何を使っているか」をリスト化する。</a:t>
            </a:r>
            <a:endParaRPr lang="en-US" sz="942" dirty="0"/>
          </a:p>
        </p:txBody>
      </p:sp>
      <p:sp>
        <p:nvSpPr>
          <p:cNvPr id="18" name="Shape 11"/>
          <p:cNvSpPr/>
          <p:nvPr/>
        </p:nvSpPr>
        <p:spPr>
          <a:xfrm>
            <a:off x="4086225" y="2911078"/>
            <a:ext cx="428625" cy="428625"/>
          </a:xfrm>
          <a:prstGeom prst="rect">
            <a:avLst/>
          </a:prstGeom>
          <a:solidFill>
            <a:srgbClr val="F4F6F9"/>
          </a:solidFill>
          <a:ln/>
        </p:spPr>
      </p:sp>
      <p:pic>
        <p:nvPicPr>
          <p:cNvPr id="19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14813" y="3039666"/>
            <a:ext cx="171450" cy="171450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4657725" y="2911078"/>
            <a:ext cx="4057650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21212"/>
                </a:solidFill>
              </a:rPr>
              <a:t>“スマホのスペアキー”を用意</a:t>
            </a:r>
            <a:endParaRPr lang="en-US" sz="1090" dirty="0"/>
          </a:p>
        </p:txBody>
      </p:sp>
      <p:sp>
        <p:nvSpPr>
          <p:cNvPr id="21" name="Text 13"/>
          <p:cNvSpPr/>
          <p:nvPr/>
        </p:nvSpPr>
        <p:spPr>
          <a:xfrm>
            <a:off x="4657725" y="3195042"/>
            <a:ext cx="4057650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555555"/>
                </a:solidFill>
              </a:rPr>
              <a:t>パスコードそのものではなく、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555555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555555"/>
                </a:solidFill>
              </a:rPr>
              <a:t>「家族が見つけられる場所」へのヒントを残す。</a:t>
            </a:r>
            <a:endParaRPr lang="en-US" sz="942" dirty="0"/>
          </a:p>
        </p:txBody>
      </p:sp>
      <p:sp>
        <p:nvSpPr>
          <p:cNvPr id="22" name="Shape 14"/>
          <p:cNvSpPr/>
          <p:nvPr/>
        </p:nvSpPr>
        <p:spPr>
          <a:xfrm>
            <a:off x="4086225" y="3950494"/>
            <a:ext cx="4629150" cy="835819"/>
          </a:xfrm>
          <a:prstGeom prst="rect">
            <a:avLst/>
          </a:prstGeom>
          <a:solidFill>
            <a:srgbClr val="FFF0EB"/>
          </a:solidFill>
          <a:ln/>
        </p:spPr>
      </p:sp>
      <p:sp>
        <p:nvSpPr>
          <p:cNvPr id="23" name="Shape 15"/>
          <p:cNvSpPr/>
          <p:nvPr/>
        </p:nvSpPr>
        <p:spPr>
          <a:xfrm>
            <a:off x="4086225" y="3950494"/>
            <a:ext cx="28575" cy="835819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24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29100" y="4121944"/>
            <a:ext cx="114300" cy="114300"/>
          </a:xfrm>
          <a:prstGeom prst="rect">
            <a:avLst/>
          </a:prstGeom>
        </p:spPr>
      </p:pic>
      <p:sp>
        <p:nvSpPr>
          <p:cNvPr id="25" name="Text 16"/>
          <p:cNvSpPr/>
          <p:nvPr/>
        </p:nvSpPr>
        <p:spPr>
          <a:xfrm>
            <a:off x="4400550" y="4093369"/>
            <a:ext cx="228600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FF6B35"/>
                </a:solidFill>
              </a:rPr>
              <a:t>注意</a:t>
            </a:r>
            <a:endParaRPr lang="en-US" sz="784" dirty="0"/>
          </a:p>
        </p:txBody>
      </p:sp>
      <p:sp>
        <p:nvSpPr>
          <p:cNvPr id="26" name="Text 17"/>
          <p:cNvSpPr/>
          <p:nvPr/>
        </p:nvSpPr>
        <p:spPr>
          <a:xfrm>
            <a:off x="4229100" y="4307681"/>
            <a:ext cx="3864490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333333"/>
                </a:solidFill>
              </a:rPr>
              <a:t>パスワードをそのまま紙に書いて渡すのはセキュリティリスクがあります。</a:t>
            </a:r>
            <a:endParaRPr lang="en-US" sz="834" dirty="0"/>
          </a:p>
        </p:txBody>
      </p:sp>
      <p:sp>
        <p:nvSpPr>
          <p:cNvPr id="27" name="Text 18"/>
          <p:cNvSpPr/>
          <p:nvPr/>
        </p:nvSpPr>
        <p:spPr>
          <a:xfrm>
            <a:off x="4229100" y="4479131"/>
            <a:ext cx="2388887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333333"/>
                </a:solidFill>
              </a:rPr>
              <a:t>保管場所や伝え方には十分な配慮が必要です。</a:t>
            </a:r>
            <a:endParaRPr lang="en-US" sz="834" dirty="0"/>
          </a:p>
        </p:txBody>
      </p:sp>
      <p:sp>
        <p:nvSpPr>
          <p:cNvPr id="28" name="Text 19"/>
          <p:cNvSpPr/>
          <p:nvPr/>
        </p:nvSpPr>
        <p:spPr>
          <a:xfrm>
            <a:off x="6717106" y="4855964"/>
            <a:ext cx="1998269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888888"/>
                </a:solidFill>
              </a:rPr>
              <a:t>引用元：国民生活センター「デジタル終活」</a:t>
            </a:r>
            <a:endParaRPr lang="en-US" sz="72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A4B7C"/>
          </a:solidFill>
          <a:ln/>
        </p:spPr>
      </p:sp>
      <p:sp>
        <p:nvSpPr>
          <p:cNvPr id="4" name="Text 1"/>
          <p:cNvSpPr/>
          <p:nvPr/>
        </p:nvSpPr>
        <p:spPr>
          <a:xfrm>
            <a:off x="428625" y="192881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>
                    <a:alpha val="90000"/>
                  </a:srgbClr>
                </a:solidFill>
              </a:rPr>
              <a:t>今日から始める3つのアクション</a:t>
            </a:r>
            <a:endParaRPr lang="en-US" sz="1193" dirty="0"/>
          </a:p>
        </p:txBody>
      </p:sp>
      <p:sp>
        <p:nvSpPr>
          <p:cNvPr id="5" name="Text 2"/>
          <p:cNvSpPr/>
          <p:nvPr/>
        </p:nvSpPr>
        <p:spPr>
          <a:xfrm>
            <a:off x="428625" y="442913"/>
            <a:ext cx="8286750" cy="4357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まとめ：シングル世帯の“最短ルート”チェックリスト</a:t>
            </a:r>
            <a:endParaRPr lang="en-US" sz="2121" dirty="0"/>
          </a:p>
        </p:txBody>
      </p:sp>
      <p:sp>
        <p:nvSpPr>
          <p:cNvPr id="6" name="Shape 3"/>
          <p:cNvSpPr/>
          <p:nvPr/>
        </p:nvSpPr>
        <p:spPr>
          <a:xfrm>
            <a:off x="535781" y="1428750"/>
            <a:ext cx="809951" cy="221456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7" name="Text 4"/>
          <p:cNvSpPr/>
          <p:nvPr/>
        </p:nvSpPr>
        <p:spPr>
          <a:xfrm>
            <a:off x="535781" y="1428750"/>
            <a:ext cx="809951" cy="221456"/>
          </a:xfrm>
          <a:prstGeom prst="rect">
            <a:avLst/>
          </a:prstGeom>
          <a:noFill/>
          <a:ln/>
        </p:spPr>
        <p:txBody>
          <a:bodyPr wrap="square" lIns="102108" tIns="34036" rIns="102108" bIns="34036" rtlCol="0" anchor="ctr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FFFFF"/>
                </a:solidFill>
              </a:rPr>
              <a:t>今日やる3つ</a:t>
            </a:r>
            <a:endParaRPr lang="en-US" sz="784" dirty="0"/>
          </a:p>
        </p:txBody>
      </p:sp>
      <p:sp>
        <p:nvSpPr>
          <p:cNvPr id="8" name="Shape 5"/>
          <p:cNvSpPr/>
          <p:nvPr/>
        </p:nvSpPr>
        <p:spPr>
          <a:xfrm>
            <a:off x="1452888" y="1428750"/>
            <a:ext cx="703631" cy="221456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9" name="Text 6"/>
          <p:cNvSpPr/>
          <p:nvPr/>
        </p:nvSpPr>
        <p:spPr>
          <a:xfrm>
            <a:off x="1452888" y="1428750"/>
            <a:ext cx="703631" cy="221456"/>
          </a:xfrm>
          <a:prstGeom prst="rect">
            <a:avLst/>
          </a:prstGeom>
          <a:noFill/>
          <a:ln/>
        </p:spPr>
        <p:txBody>
          <a:bodyPr wrap="square" lIns="102108" tIns="34036" rIns="102108" bIns="34036" rtlCol="0" anchor="ctr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FFFFF"/>
                </a:solidFill>
              </a:rPr>
              <a:t>15分でOK</a:t>
            </a:r>
            <a:endParaRPr lang="en-US" sz="784" dirty="0"/>
          </a:p>
        </p:txBody>
      </p:sp>
      <p:sp>
        <p:nvSpPr>
          <p:cNvPr id="10" name="Shape 7"/>
          <p:cNvSpPr/>
          <p:nvPr/>
        </p:nvSpPr>
        <p:spPr>
          <a:xfrm>
            <a:off x="428625" y="1864519"/>
            <a:ext cx="4622006" cy="730058"/>
          </a:xfrm>
          <a:prstGeom prst="rect">
            <a:avLst/>
          </a:prstGeom>
          <a:solidFill>
            <a:srgbClr val="FFFFFF"/>
          </a:solidFill>
          <a:ln w="18288">
            <a:solidFill>
              <a:srgbClr val="EEEEE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71500" y="2043810"/>
            <a:ext cx="428625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FF6B35"/>
                </a:solidFill>
              </a:rPr>
              <a:t>01</a:t>
            </a:r>
            <a:endParaRPr lang="en-US" sz="2436" dirty="0"/>
          </a:p>
        </p:txBody>
      </p:sp>
      <p:sp>
        <p:nvSpPr>
          <p:cNvPr id="12" name="Text 9"/>
          <p:cNvSpPr/>
          <p:nvPr/>
        </p:nvSpPr>
        <p:spPr>
          <a:xfrm>
            <a:off x="1178719" y="2009180"/>
            <a:ext cx="1257328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090" b="1" dirty="0">
                <a:solidFill>
                  <a:srgbClr val="121212"/>
                </a:solidFill>
              </a:rPr>
              <a:t>緊急カードを作る</a:t>
            </a:r>
            <a:endParaRPr lang="en-US" sz="1090" dirty="0"/>
          </a:p>
        </p:txBody>
      </p:sp>
      <p:sp>
        <p:nvSpPr>
          <p:cNvPr id="13" name="Text 10"/>
          <p:cNvSpPr/>
          <p:nvPr/>
        </p:nvSpPr>
        <p:spPr>
          <a:xfrm>
            <a:off x="1178719" y="2263118"/>
            <a:ext cx="1788812" cy="1600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834" dirty="0">
                <a:solidFill>
                  <a:srgbClr val="666666"/>
                </a:solidFill>
              </a:rPr>
              <a:t>連絡先・服薬・持病を書いて冷蔵庫へ</a:t>
            </a:r>
            <a:endParaRPr lang="en-US" sz="834" dirty="0"/>
          </a:p>
        </p:txBody>
      </p:sp>
      <p:sp>
        <p:nvSpPr>
          <p:cNvPr id="14" name="Shape 11"/>
          <p:cNvSpPr/>
          <p:nvPr/>
        </p:nvSpPr>
        <p:spPr>
          <a:xfrm>
            <a:off x="428625" y="2744595"/>
            <a:ext cx="4622006" cy="730058"/>
          </a:xfrm>
          <a:prstGeom prst="rect">
            <a:avLst/>
          </a:prstGeom>
          <a:solidFill>
            <a:srgbClr val="FFFFFF"/>
          </a:solidFill>
          <a:ln w="18288">
            <a:solidFill>
              <a:srgbClr val="EEEEE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71500" y="2923887"/>
            <a:ext cx="428625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FF6B35"/>
                </a:solidFill>
              </a:rPr>
              <a:t>02</a:t>
            </a:r>
            <a:endParaRPr lang="en-US" sz="2436" dirty="0"/>
          </a:p>
        </p:txBody>
      </p:sp>
      <p:sp>
        <p:nvSpPr>
          <p:cNvPr id="16" name="Text 13"/>
          <p:cNvSpPr/>
          <p:nvPr/>
        </p:nvSpPr>
        <p:spPr>
          <a:xfrm>
            <a:off x="1178719" y="2889256"/>
            <a:ext cx="1975861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090" b="1" dirty="0">
                <a:solidFill>
                  <a:srgbClr val="121212"/>
                </a:solidFill>
              </a:rPr>
              <a:t>書類の場所を1枚にまとめる</a:t>
            </a:r>
            <a:endParaRPr lang="en-US" sz="1090" dirty="0"/>
          </a:p>
        </p:txBody>
      </p:sp>
      <p:sp>
        <p:nvSpPr>
          <p:cNvPr id="17" name="Text 14"/>
          <p:cNvSpPr/>
          <p:nvPr/>
        </p:nvSpPr>
        <p:spPr>
          <a:xfrm>
            <a:off x="1178719" y="3143194"/>
            <a:ext cx="1975861" cy="1600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834" dirty="0">
                <a:solidFill>
                  <a:srgbClr val="666666"/>
                </a:solidFill>
              </a:rPr>
              <a:t>年金・口座・保険・身分証の保管場所</a:t>
            </a:r>
            <a:endParaRPr lang="en-US" sz="834" dirty="0"/>
          </a:p>
        </p:txBody>
      </p:sp>
      <p:sp>
        <p:nvSpPr>
          <p:cNvPr id="18" name="Shape 15"/>
          <p:cNvSpPr/>
          <p:nvPr/>
        </p:nvSpPr>
        <p:spPr>
          <a:xfrm>
            <a:off x="428625" y="3624672"/>
            <a:ext cx="4622006" cy="730058"/>
          </a:xfrm>
          <a:prstGeom prst="rect">
            <a:avLst/>
          </a:prstGeom>
          <a:solidFill>
            <a:srgbClr val="FFFFFF"/>
          </a:solidFill>
          <a:ln w="18288">
            <a:solidFill>
              <a:srgbClr val="EEEEEE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71500" y="3803963"/>
            <a:ext cx="428625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FF6B35"/>
                </a:solidFill>
              </a:rPr>
              <a:t>03</a:t>
            </a:r>
            <a:endParaRPr lang="en-US" sz="2436" dirty="0"/>
          </a:p>
        </p:txBody>
      </p:sp>
      <p:sp>
        <p:nvSpPr>
          <p:cNvPr id="20" name="Text 17"/>
          <p:cNvSpPr/>
          <p:nvPr/>
        </p:nvSpPr>
        <p:spPr>
          <a:xfrm>
            <a:off x="1178719" y="3769333"/>
            <a:ext cx="1882825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090" b="1" dirty="0">
                <a:solidFill>
                  <a:srgbClr val="121212"/>
                </a:solidFill>
              </a:rPr>
              <a:t>デジタル契約の一覧を作る</a:t>
            </a:r>
            <a:endParaRPr lang="en-US" sz="1090" dirty="0"/>
          </a:p>
        </p:txBody>
      </p:sp>
      <p:sp>
        <p:nvSpPr>
          <p:cNvPr id="21" name="Text 18"/>
          <p:cNvSpPr/>
          <p:nvPr/>
        </p:nvSpPr>
        <p:spPr>
          <a:xfrm>
            <a:off x="1178719" y="4023271"/>
            <a:ext cx="1882825" cy="1600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834" dirty="0">
                <a:solidFill>
                  <a:srgbClr val="666666"/>
                </a:solidFill>
              </a:rPr>
              <a:t>通信・決済・サブスクの解約用リスト</a:t>
            </a:r>
            <a:endParaRPr lang="en-US" sz="834" dirty="0"/>
          </a:p>
        </p:txBody>
      </p:sp>
      <p:sp>
        <p:nvSpPr>
          <p:cNvPr id="22" name="Text 19"/>
          <p:cNvSpPr/>
          <p:nvPr/>
        </p:nvSpPr>
        <p:spPr>
          <a:xfrm>
            <a:off x="428625" y="4747022"/>
            <a:ext cx="4572000" cy="2536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800"/>
              </a:lnSpc>
              <a:buNone/>
            </a:pPr>
            <a:r>
              <a:rPr lang="en-US" sz="621" dirty="0">
                <a:solidFill>
                  <a:srgbClr val="888888"/>
                </a:solidFill>
              </a:rPr>
              <a:t>引用元：日本年金機構（死亡時の手続き）、金融庁（休眠預金等）、国民生活センター（デジタル終活）、内閣府（被災者生活再建支援）</a:t>
            </a:r>
            <a:endParaRPr lang="en-US" sz="621" dirty="0"/>
          </a:p>
        </p:txBody>
      </p:sp>
      <p:sp>
        <p:nvSpPr>
          <p:cNvPr id="23" name="Shape 20"/>
          <p:cNvSpPr/>
          <p:nvPr/>
        </p:nvSpPr>
        <p:spPr>
          <a:xfrm>
            <a:off x="5486400" y="1143000"/>
            <a:ext cx="3657600" cy="4000500"/>
          </a:xfrm>
          <a:prstGeom prst="rect">
            <a:avLst/>
          </a:prstGeom>
          <a:solidFill>
            <a:srgbClr val="F4F6F9"/>
          </a:solidFill>
          <a:ln/>
        </p:spPr>
      </p:sp>
      <p:sp>
        <p:nvSpPr>
          <p:cNvPr id="24" name="Text 21"/>
          <p:cNvSpPr/>
          <p:nvPr/>
        </p:nvSpPr>
        <p:spPr>
          <a:xfrm>
            <a:off x="5843588" y="1428750"/>
            <a:ext cx="2943225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A4B7C"/>
                </a:solidFill>
              </a:rPr>
              <a:t>月1で見直す</a:t>
            </a:r>
            <a:endParaRPr lang="en-US" sz="987" dirty="0"/>
          </a:p>
        </p:txBody>
      </p:sp>
      <p:sp>
        <p:nvSpPr>
          <p:cNvPr id="25" name="Text 22"/>
          <p:cNvSpPr/>
          <p:nvPr/>
        </p:nvSpPr>
        <p:spPr>
          <a:xfrm>
            <a:off x="5843588" y="1878806"/>
            <a:ext cx="114300" cy="1143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2A4B7C"/>
                </a:solidFill>
              </a:rPr>
              <a:t></a:t>
            </a:r>
            <a:endParaRPr lang="en-US" sz="784" dirty="0"/>
          </a:p>
        </p:txBody>
      </p:sp>
      <p:sp>
        <p:nvSpPr>
          <p:cNvPr id="26" name="Text 23"/>
          <p:cNvSpPr/>
          <p:nvPr/>
        </p:nvSpPr>
        <p:spPr>
          <a:xfrm>
            <a:off x="6022181" y="1864519"/>
            <a:ext cx="94590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21212"/>
                </a:solidFill>
              </a:rPr>
              <a:t>固定費・貯蓄状況</a:t>
            </a:r>
            <a:endParaRPr lang="en-US" sz="885" dirty="0"/>
          </a:p>
        </p:txBody>
      </p:sp>
      <p:sp>
        <p:nvSpPr>
          <p:cNvPr id="27" name="Text 24"/>
          <p:cNvSpPr/>
          <p:nvPr/>
        </p:nvSpPr>
        <p:spPr>
          <a:xfrm>
            <a:off x="5843588" y="2175272"/>
            <a:ext cx="114300" cy="1143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2A4B7C"/>
                </a:solidFill>
              </a:rPr>
              <a:t></a:t>
            </a:r>
            <a:endParaRPr lang="en-US" sz="784" dirty="0"/>
          </a:p>
        </p:txBody>
      </p:sp>
      <p:sp>
        <p:nvSpPr>
          <p:cNvPr id="28" name="Text 25"/>
          <p:cNvSpPr/>
          <p:nvPr/>
        </p:nvSpPr>
        <p:spPr>
          <a:xfrm>
            <a:off x="6022181" y="2160984"/>
            <a:ext cx="1028728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21212"/>
                </a:solidFill>
              </a:rPr>
              <a:t>緊急連絡先の更新</a:t>
            </a:r>
            <a:endParaRPr lang="en-US" sz="885" dirty="0"/>
          </a:p>
        </p:txBody>
      </p:sp>
      <p:sp>
        <p:nvSpPr>
          <p:cNvPr id="29" name="Text 26"/>
          <p:cNvSpPr/>
          <p:nvPr/>
        </p:nvSpPr>
        <p:spPr>
          <a:xfrm>
            <a:off x="5843588" y="2471738"/>
            <a:ext cx="114300" cy="1143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2A4B7C"/>
                </a:solidFill>
              </a:rPr>
              <a:t></a:t>
            </a:r>
            <a:endParaRPr lang="en-US" sz="784" dirty="0"/>
          </a:p>
        </p:txBody>
      </p:sp>
      <p:sp>
        <p:nvSpPr>
          <p:cNvPr id="30" name="Text 27"/>
          <p:cNvSpPr/>
          <p:nvPr/>
        </p:nvSpPr>
        <p:spPr>
          <a:xfrm>
            <a:off x="6022181" y="2457450"/>
            <a:ext cx="115731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21212"/>
                </a:solidFill>
              </a:rPr>
              <a:t>親の介護状況の変化</a:t>
            </a:r>
            <a:endParaRPr lang="en-US" sz="885" dirty="0"/>
          </a:p>
        </p:txBody>
      </p:sp>
      <p:sp>
        <p:nvSpPr>
          <p:cNvPr id="31" name="Text 28"/>
          <p:cNvSpPr/>
          <p:nvPr/>
        </p:nvSpPr>
        <p:spPr>
          <a:xfrm>
            <a:off x="5843588" y="2768203"/>
            <a:ext cx="114300" cy="1143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2A4B7C"/>
                </a:solidFill>
              </a:rPr>
              <a:t></a:t>
            </a:r>
            <a:endParaRPr lang="en-US" sz="784" dirty="0"/>
          </a:p>
        </p:txBody>
      </p:sp>
      <p:sp>
        <p:nvSpPr>
          <p:cNvPr id="32" name="Text 29"/>
          <p:cNvSpPr/>
          <p:nvPr/>
        </p:nvSpPr>
        <p:spPr>
          <a:xfrm>
            <a:off x="6022181" y="2753916"/>
            <a:ext cx="115731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21212"/>
                </a:solidFill>
              </a:rPr>
              <a:t>災害備蓄の賞味期限</a:t>
            </a:r>
            <a:endParaRPr lang="en-US" sz="885" dirty="0"/>
          </a:p>
        </p:txBody>
      </p:sp>
      <p:sp>
        <p:nvSpPr>
          <p:cNvPr id="33" name="Shape 30"/>
          <p:cNvSpPr/>
          <p:nvPr/>
        </p:nvSpPr>
        <p:spPr>
          <a:xfrm>
            <a:off x="5843588" y="3377654"/>
            <a:ext cx="2943225" cy="1480096"/>
          </a:xfrm>
          <a:prstGeom prst="rect">
            <a:avLst/>
          </a:prstGeom>
          <a:solidFill>
            <a:srgbClr val="2A4B7C"/>
          </a:solidFill>
          <a:ln/>
        </p:spPr>
      </p:sp>
      <p:sp>
        <p:nvSpPr>
          <p:cNvPr id="34" name="Text 31"/>
          <p:cNvSpPr/>
          <p:nvPr/>
        </p:nvSpPr>
        <p:spPr>
          <a:xfrm>
            <a:off x="6057900" y="3591967"/>
            <a:ext cx="2514600" cy="10514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備えは「不安のため」ではなく、</a:t>
            </a: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
</a:t>
            </a:r>
            <a:pPr algn="l" indent="0" marL="0">
              <a:lnSpc>
                <a:spcPts val="1600"/>
              </a:lnSpc>
              <a:buNone/>
            </a:pPr>
            <a:r>
              <a:rPr lang="en-US" sz="987" b="1" dirty="0">
                <a:solidFill>
                  <a:srgbClr val="FF6B35"/>
                </a:solidFill>
              </a:rPr>
              <a:t>自分と周囲の負担を減らすため</a:t>
            </a: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。</a:t>
            </a: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
</a:t>
            </a: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
</a:t>
            </a: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 公的制度は“知っている人”が得をする。</a:t>
            </a: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
</a:t>
            </a: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 まずは導線を作りましょう。</a:t>
            </a:r>
            <a:endParaRPr lang="en-US" sz="88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A4B7C"/>
          </a:solidFill>
          <a:ln/>
        </p:spPr>
      </p:sp>
      <p:sp>
        <p:nvSpPr>
          <p:cNvPr id="4" name="Text 1"/>
          <p:cNvSpPr/>
          <p:nvPr/>
        </p:nvSpPr>
        <p:spPr>
          <a:xfrm>
            <a:off x="428625" y="192881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>
                    <a:alpha val="90000"/>
                  </a:srgbClr>
                </a:solidFill>
              </a:rPr>
              <a:t>日本の世帯構造の変化</a:t>
            </a:r>
            <a:endParaRPr lang="en-US" sz="1193" dirty="0"/>
          </a:p>
        </p:txBody>
      </p:sp>
      <p:sp>
        <p:nvSpPr>
          <p:cNvPr id="5" name="Text 2"/>
          <p:cNvSpPr/>
          <p:nvPr/>
        </p:nvSpPr>
        <p:spPr>
          <a:xfrm>
            <a:off x="428625" y="442913"/>
            <a:ext cx="8286750" cy="4357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いま“単独世帯”は社会の中心になりつつある</a:t>
            </a:r>
            <a:endParaRPr lang="en-US" sz="2121" dirty="0"/>
          </a:p>
        </p:txBody>
      </p:sp>
      <p:sp>
        <p:nvSpPr>
          <p:cNvPr id="6" name="Text 3"/>
          <p:cNvSpPr/>
          <p:nvPr/>
        </p:nvSpPr>
        <p:spPr>
          <a:xfrm>
            <a:off x="428625" y="1500188"/>
            <a:ext cx="3929063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2A4B7C"/>
                </a:solidFill>
              </a:rPr>
              <a:t>事実（日本の世帯構造）</a:t>
            </a:r>
            <a:endParaRPr lang="en-US" sz="987" dirty="0"/>
          </a:p>
        </p:txBody>
      </p:sp>
      <p:sp>
        <p:nvSpPr>
          <p:cNvPr id="7" name="Shape 4"/>
          <p:cNvSpPr/>
          <p:nvPr/>
        </p:nvSpPr>
        <p:spPr>
          <a:xfrm>
            <a:off x="428625" y="1850231"/>
            <a:ext cx="3929063" cy="2848570"/>
          </a:xfrm>
          <a:prstGeom prst="rect">
            <a:avLst/>
          </a:prstGeom>
          <a:solidFill>
            <a:srgbClr val="F4F6F9"/>
          </a:solidFill>
          <a:ln/>
        </p:spPr>
      </p:sp>
      <p:sp>
        <p:nvSpPr>
          <p:cNvPr id="8" name="Text 5"/>
          <p:cNvSpPr/>
          <p:nvPr/>
        </p:nvSpPr>
        <p:spPr>
          <a:xfrm>
            <a:off x="714375" y="2135981"/>
            <a:ext cx="3357563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2020年時点での単独世帯数</a:t>
            </a:r>
            <a:endParaRPr lang="en-US" sz="942" dirty="0"/>
          </a:p>
        </p:txBody>
      </p:sp>
      <p:sp>
        <p:nvSpPr>
          <p:cNvPr id="9" name="Text 6"/>
          <p:cNvSpPr/>
          <p:nvPr/>
        </p:nvSpPr>
        <p:spPr>
          <a:xfrm>
            <a:off x="714375" y="2484574"/>
            <a:ext cx="3357563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600"/>
              </a:lnSpc>
              <a:buNone/>
            </a:pPr>
            <a:r>
              <a:rPr lang="en-US" sz="1602" b="1" dirty="0">
                <a:solidFill>
                  <a:srgbClr val="121212"/>
                </a:solidFill>
              </a:rPr>
              <a:t>2,115</a:t>
            </a:r>
            <a:pPr algn="l" indent="0" marL="0">
              <a:lnSpc>
                <a:spcPts val="3600"/>
              </a:lnSpc>
              <a:buNone/>
            </a:pPr>
            <a:r>
              <a:rPr lang="en-US" sz="2436" b="1" dirty="0">
                <a:solidFill>
                  <a:srgbClr val="121212"/>
                </a:solidFill>
              </a:rPr>
              <a:t>万世帯</a:t>
            </a:r>
            <a:endParaRPr lang="en-US" sz="1602" dirty="0"/>
          </a:p>
        </p:txBody>
      </p:sp>
      <p:sp>
        <p:nvSpPr>
          <p:cNvPr id="10" name="Text 7"/>
          <p:cNvSpPr/>
          <p:nvPr/>
        </p:nvSpPr>
        <p:spPr>
          <a:xfrm>
            <a:off x="714375" y="3084649"/>
            <a:ext cx="3357563" cy="2893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FF6B35"/>
                </a:solidFill>
              </a:rPr>
              <a:t>一般世帯の 38.1%</a:t>
            </a:r>
            <a:endParaRPr lang="en-US" sz="1397" dirty="0"/>
          </a:p>
        </p:txBody>
      </p:sp>
      <p:sp>
        <p:nvSpPr>
          <p:cNvPr id="11" name="Text 8"/>
          <p:cNvSpPr/>
          <p:nvPr/>
        </p:nvSpPr>
        <p:spPr>
          <a:xfrm>
            <a:off x="714375" y="4001616"/>
            <a:ext cx="3357563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将来推計では、単独世帯のさらなる増加と構成比の上昇が見込まれている</a:t>
            </a:r>
            <a:endParaRPr lang="en-US" sz="942" dirty="0"/>
          </a:p>
        </p:txBody>
      </p:sp>
      <p:sp>
        <p:nvSpPr>
          <p:cNvPr id="12" name="Text 9"/>
          <p:cNvSpPr/>
          <p:nvPr/>
        </p:nvSpPr>
        <p:spPr>
          <a:xfrm>
            <a:off x="4786313" y="1500188"/>
            <a:ext cx="3929063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2A4B7C"/>
                </a:solidFill>
              </a:rPr>
              <a:t>研修ポイント</a:t>
            </a:r>
            <a:endParaRPr lang="en-US" sz="987" dirty="0"/>
          </a:p>
        </p:txBody>
      </p:sp>
      <p:sp>
        <p:nvSpPr>
          <p:cNvPr id="13" name="Text 10"/>
          <p:cNvSpPr/>
          <p:nvPr/>
        </p:nvSpPr>
        <p:spPr>
          <a:xfrm>
            <a:off x="5100638" y="2711583"/>
            <a:ext cx="128588" cy="2742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193" b="1" dirty="0">
                <a:solidFill>
                  <a:srgbClr val="FF6B35"/>
                </a:solidFill>
              </a:rPr>
              <a:t></a:t>
            </a:r>
            <a:endParaRPr lang="en-US" sz="1193" dirty="0"/>
          </a:p>
        </p:txBody>
      </p:sp>
      <p:sp>
        <p:nvSpPr>
          <p:cNvPr id="14" name="Text 11"/>
          <p:cNvSpPr/>
          <p:nvPr/>
        </p:nvSpPr>
        <p:spPr>
          <a:xfrm>
            <a:off x="5386388" y="2700868"/>
            <a:ext cx="2986115" cy="4657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121212"/>
                </a:solidFill>
              </a:rPr>
              <a:t>「一人＝自己責任」ではなく、社会構造として増えている前提で支援設計が必要</a:t>
            </a:r>
            <a:endParaRPr lang="en-US" sz="1090" dirty="0"/>
          </a:p>
        </p:txBody>
      </p:sp>
      <p:sp>
        <p:nvSpPr>
          <p:cNvPr id="15" name="Text 12"/>
          <p:cNvSpPr/>
          <p:nvPr/>
        </p:nvSpPr>
        <p:spPr>
          <a:xfrm>
            <a:off x="5100638" y="3428805"/>
            <a:ext cx="128588" cy="2742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193" b="1" dirty="0">
                <a:solidFill>
                  <a:srgbClr val="FF6B35"/>
                </a:solidFill>
              </a:rPr>
              <a:t></a:t>
            </a:r>
            <a:endParaRPr lang="en-US" sz="1193" dirty="0"/>
          </a:p>
        </p:txBody>
      </p:sp>
      <p:sp>
        <p:nvSpPr>
          <p:cNvPr id="16" name="Text 13"/>
          <p:cNvSpPr/>
          <p:nvPr/>
        </p:nvSpPr>
        <p:spPr>
          <a:xfrm>
            <a:off x="5386388" y="3418089"/>
            <a:ext cx="2802220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121212"/>
                </a:solidFill>
              </a:rPr>
              <a:t>“単身高齢”も増える想定が示されている</a:t>
            </a:r>
            <a:endParaRPr lang="en-US" sz="1090" dirty="0"/>
          </a:p>
        </p:txBody>
      </p:sp>
      <p:sp>
        <p:nvSpPr>
          <p:cNvPr id="17" name="Shape 14"/>
          <p:cNvSpPr/>
          <p:nvPr/>
        </p:nvSpPr>
        <p:spPr>
          <a:xfrm>
            <a:off x="0" y="4705945"/>
            <a:ext cx="9144000" cy="43755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18" name="Shape 15"/>
          <p:cNvSpPr/>
          <p:nvPr/>
        </p:nvSpPr>
        <p:spPr>
          <a:xfrm>
            <a:off x="0" y="4705945"/>
            <a:ext cx="9144000" cy="7144"/>
          </a:xfrm>
          <a:prstGeom prst="rect">
            <a:avLst/>
          </a:prstGeom>
          <a:solidFill>
            <a:srgbClr val="EEEEEE"/>
          </a:solidFill>
          <a:ln/>
        </p:spPr>
      </p:sp>
      <p:sp>
        <p:nvSpPr>
          <p:cNvPr id="19" name="Text 16"/>
          <p:cNvSpPr/>
          <p:nvPr/>
        </p:nvSpPr>
        <p:spPr>
          <a:xfrm>
            <a:off x="0" y="4705945"/>
            <a:ext cx="9144000" cy="437555"/>
          </a:xfrm>
          <a:prstGeom prst="rect">
            <a:avLst/>
          </a:prstGeom>
          <a:noFill/>
          <a:ln/>
        </p:spPr>
        <p:txBody>
          <a:bodyPr wrap="square" lIns="510286" tIns="170053" rIns="510286" bIns="170053" rtlCol="0" anchor="t">
            <a:spAutoFit/>
          </a:bodyPr>
          <a:lstStyle/>
          <a:p>
            <a:pPr algn="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888888"/>
                </a:solidFill>
              </a:rPr>
              <a:t>引用元：国立社会保障・人口問題研究所「日本の世帯数の将来推計（2024年推計）」</a:t>
            </a:r>
            <a:endParaRPr lang="en-US" sz="72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A4B7C"/>
          </a:solidFill>
          <a:ln/>
        </p:spPr>
      </p:sp>
      <p:sp>
        <p:nvSpPr>
          <p:cNvPr id="4" name="Text 1"/>
          <p:cNvSpPr/>
          <p:nvPr/>
        </p:nvSpPr>
        <p:spPr>
          <a:xfrm>
            <a:off x="428625" y="192881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>
                    <a:alpha val="90000"/>
                  </a:srgbClr>
                </a:solidFill>
              </a:rPr>
              <a:t>体系的なリスク把握が支援の第一歩</a:t>
            </a:r>
            <a:endParaRPr lang="en-US" sz="1193" dirty="0"/>
          </a:p>
        </p:txBody>
      </p:sp>
      <p:sp>
        <p:nvSpPr>
          <p:cNvPr id="5" name="Text 2"/>
          <p:cNvSpPr/>
          <p:nvPr/>
        </p:nvSpPr>
        <p:spPr>
          <a:xfrm>
            <a:off x="428625" y="442913"/>
            <a:ext cx="8286750" cy="4357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シングル世帯が直面しやすい「6つのリスク領域」</a:t>
            </a:r>
            <a:endParaRPr lang="en-US" sz="2121" dirty="0"/>
          </a:p>
        </p:txBody>
      </p:sp>
      <p:sp>
        <p:nvSpPr>
          <p:cNvPr id="6" name="Shape 3"/>
          <p:cNvSpPr/>
          <p:nvPr/>
        </p:nvSpPr>
        <p:spPr>
          <a:xfrm>
            <a:off x="428625" y="1428750"/>
            <a:ext cx="2619356" cy="139213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7" name="Shape 4"/>
          <p:cNvSpPr/>
          <p:nvPr/>
        </p:nvSpPr>
        <p:spPr>
          <a:xfrm>
            <a:off x="428625" y="1428750"/>
            <a:ext cx="57150" cy="1392138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8" name="Text 5"/>
          <p:cNvSpPr/>
          <p:nvPr/>
        </p:nvSpPr>
        <p:spPr>
          <a:xfrm>
            <a:off x="2503215" y="1500188"/>
            <a:ext cx="401892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E0E0E0"/>
                </a:solidFill>
              </a:rPr>
              <a:t>01</a:t>
            </a:r>
            <a:endParaRPr lang="en-US" sz="2436" dirty="0"/>
          </a:p>
        </p:txBody>
      </p:sp>
      <p:sp>
        <p:nvSpPr>
          <p:cNvPr id="9" name="Text 6"/>
          <p:cNvSpPr/>
          <p:nvPr/>
        </p:nvSpPr>
        <p:spPr>
          <a:xfrm>
            <a:off x="642938" y="1643063"/>
            <a:ext cx="2190731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A4B7C"/>
                </a:solidFill>
              </a:rPr>
              <a:t>急病・事故</a:t>
            </a:r>
            <a:endParaRPr lang="en-US" sz="1193" dirty="0"/>
          </a:p>
        </p:txBody>
      </p:sp>
      <p:sp>
        <p:nvSpPr>
          <p:cNvPr id="10" name="Text 7"/>
          <p:cNvSpPr/>
          <p:nvPr/>
        </p:nvSpPr>
        <p:spPr>
          <a:xfrm>
            <a:off x="642938" y="2000250"/>
            <a:ext cx="2190731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発見が遅れやすい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緊急連絡が不明</a:t>
            </a:r>
            <a:endParaRPr lang="en-US" sz="942" dirty="0"/>
          </a:p>
        </p:txBody>
      </p:sp>
      <p:sp>
        <p:nvSpPr>
          <p:cNvPr id="11" name="Shape 8"/>
          <p:cNvSpPr/>
          <p:nvPr/>
        </p:nvSpPr>
        <p:spPr>
          <a:xfrm>
            <a:off x="3262294" y="1428750"/>
            <a:ext cx="2619384" cy="139213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2" name="Shape 9"/>
          <p:cNvSpPr/>
          <p:nvPr/>
        </p:nvSpPr>
        <p:spPr>
          <a:xfrm>
            <a:off x="3262294" y="1428750"/>
            <a:ext cx="57150" cy="1392138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13" name="Text 10"/>
          <p:cNvSpPr/>
          <p:nvPr/>
        </p:nvSpPr>
        <p:spPr>
          <a:xfrm>
            <a:off x="5336911" y="1500188"/>
            <a:ext cx="401892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E0E0E0"/>
                </a:solidFill>
              </a:rPr>
              <a:t>02</a:t>
            </a:r>
            <a:endParaRPr lang="en-US" sz="2436" dirty="0"/>
          </a:p>
        </p:txBody>
      </p:sp>
      <p:sp>
        <p:nvSpPr>
          <p:cNvPr id="14" name="Text 11"/>
          <p:cNvSpPr/>
          <p:nvPr/>
        </p:nvSpPr>
        <p:spPr>
          <a:xfrm>
            <a:off x="3476606" y="1643063"/>
            <a:ext cx="2190759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A4B7C"/>
                </a:solidFill>
              </a:rPr>
              <a:t>意思決定</a:t>
            </a:r>
            <a:endParaRPr lang="en-US" sz="1193" dirty="0"/>
          </a:p>
        </p:txBody>
      </p:sp>
      <p:sp>
        <p:nvSpPr>
          <p:cNvPr id="15" name="Text 12"/>
          <p:cNvSpPr/>
          <p:nvPr/>
        </p:nvSpPr>
        <p:spPr>
          <a:xfrm>
            <a:off x="3476606" y="2000250"/>
            <a:ext cx="2190759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医療・介護の希望が伝わらない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（家族が迷う）</a:t>
            </a:r>
            <a:endParaRPr lang="en-US" sz="942" dirty="0"/>
          </a:p>
        </p:txBody>
      </p:sp>
      <p:sp>
        <p:nvSpPr>
          <p:cNvPr id="16" name="Shape 13"/>
          <p:cNvSpPr/>
          <p:nvPr/>
        </p:nvSpPr>
        <p:spPr>
          <a:xfrm>
            <a:off x="6095991" y="1428750"/>
            <a:ext cx="2619356" cy="139213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7" name="Shape 14"/>
          <p:cNvSpPr/>
          <p:nvPr/>
        </p:nvSpPr>
        <p:spPr>
          <a:xfrm>
            <a:off x="6095991" y="1428750"/>
            <a:ext cx="57150" cy="1392138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18" name="Text 15"/>
          <p:cNvSpPr/>
          <p:nvPr/>
        </p:nvSpPr>
        <p:spPr>
          <a:xfrm>
            <a:off x="8170580" y="1500188"/>
            <a:ext cx="401892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E0E0E0"/>
                </a:solidFill>
              </a:rPr>
              <a:t>03</a:t>
            </a:r>
            <a:endParaRPr lang="en-US" sz="2436" dirty="0"/>
          </a:p>
        </p:txBody>
      </p:sp>
      <p:sp>
        <p:nvSpPr>
          <p:cNvPr id="19" name="Text 16"/>
          <p:cNvSpPr/>
          <p:nvPr/>
        </p:nvSpPr>
        <p:spPr>
          <a:xfrm>
            <a:off x="6310303" y="1643063"/>
            <a:ext cx="2190731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A4B7C"/>
                </a:solidFill>
              </a:rPr>
              <a:t>生活インフラ</a:t>
            </a:r>
            <a:endParaRPr lang="en-US" sz="1193" dirty="0"/>
          </a:p>
        </p:txBody>
      </p:sp>
      <p:sp>
        <p:nvSpPr>
          <p:cNvPr id="20" name="Text 17"/>
          <p:cNvSpPr/>
          <p:nvPr/>
        </p:nvSpPr>
        <p:spPr>
          <a:xfrm>
            <a:off x="6310303" y="2000250"/>
            <a:ext cx="2190731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入院・療養時の家事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支払いが止まる</a:t>
            </a:r>
            <a:endParaRPr lang="en-US" sz="942" dirty="0"/>
          </a:p>
        </p:txBody>
      </p:sp>
      <p:sp>
        <p:nvSpPr>
          <p:cNvPr id="21" name="Shape 18"/>
          <p:cNvSpPr/>
          <p:nvPr/>
        </p:nvSpPr>
        <p:spPr>
          <a:xfrm>
            <a:off x="428625" y="3035201"/>
            <a:ext cx="2619356" cy="139213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2" name="Shape 19"/>
          <p:cNvSpPr/>
          <p:nvPr/>
        </p:nvSpPr>
        <p:spPr>
          <a:xfrm>
            <a:off x="428625" y="3035201"/>
            <a:ext cx="57150" cy="1392138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23" name="Text 20"/>
          <p:cNvSpPr/>
          <p:nvPr/>
        </p:nvSpPr>
        <p:spPr>
          <a:xfrm>
            <a:off x="2503215" y="3106638"/>
            <a:ext cx="401892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E0E0E0"/>
                </a:solidFill>
              </a:rPr>
              <a:t>04</a:t>
            </a:r>
            <a:endParaRPr lang="en-US" sz="2436" dirty="0"/>
          </a:p>
        </p:txBody>
      </p:sp>
      <p:sp>
        <p:nvSpPr>
          <p:cNvPr id="24" name="Text 21"/>
          <p:cNvSpPr/>
          <p:nvPr/>
        </p:nvSpPr>
        <p:spPr>
          <a:xfrm>
            <a:off x="642938" y="3249513"/>
            <a:ext cx="2190731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A4B7C"/>
                </a:solidFill>
              </a:rPr>
              <a:t>お金</a:t>
            </a:r>
            <a:endParaRPr lang="en-US" sz="1193" dirty="0"/>
          </a:p>
        </p:txBody>
      </p:sp>
      <p:sp>
        <p:nvSpPr>
          <p:cNvPr id="25" name="Text 22"/>
          <p:cNvSpPr/>
          <p:nvPr/>
        </p:nvSpPr>
        <p:spPr>
          <a:xfrm>
            <a:off x="642938" y="3606701"/>
            <a:ext cx="2190731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収入途絶・支出増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（固定費が重くなる）</a:t>
            </a:r>
            <a:endParaRPr lang="en-US" sz="942" dirty="0"/>
          </a:p>
        </p:txBody>
      </p:sp>
      <p:sp>
        <p:nvSpPr>
          <p:cNvPr id="26" name="Shape 23"/>
          <p:cNvSpPr/>
          <p:nvPr/>
        </p:nvSpPr>
        <p:spPr>
          <a:xfrm>
            <a:off x="3262294" y="3035201"/>
            <a:ext cx="2619384" cy="139213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7" name="Shape 24"/>
          <p:cNvSpPr/>
          <p:nvPr/>
        </p:nvSpPr>
        <p:spPr>
          <a:xfrm>
            <a:off x="3262294" y="3035201"/>
            <a:ext cx="57150" cy="1392138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28" name="Text 25"/>
          <p:cNvSpPr/>
          <p:nvPr/>
        </p:nvSpPr>
        <p:spPr>
          <a:xfrm>
            <a:off x="5336911" y="3106638"/>
            <a:ext cx="401892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E0E0E0"/>
                </a:solidFill>
              </a:rPr>
              <a:t>05</a:t>
            </a:r>
            <a:endParaRPr lang="en-US" sz="2436" dirty="0"/>
          </a:p>
        </p:txBody>
      </p:sp>
      <p:sp>
        <p:nvSpPr>
          <p:cNvPr id="29" name="Text 26"/>
          <p:cNvSpPr/>
          <p:nvPr/>
        </p:nvSpPr>
        <p:spPr>
          <a:xfrm>
            <a:off x="3476606" y="3249513"/>
            <a:ext cx="2190759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A4B7C"/>
                </a:solidFill>
              </a:rPr>
              <a:t>手続き</a:t>
            </a:r>
            <a:endParaRPr lang="en-US" sz="1193" dirty="0"/>
          </a:p>
        </p:txBody>
      </p:sp>
      <p:sp>
        <p:nvSpPr>
          <p:cNvPr id="30" name="Text 27"/>
          <p:cNvSpPr/>
          <p:nvPr/>
        </p:nvSpPr>
        <p:spPr>
          <a:xfrm>
            <a:off x="3476606" y="3606701"/>
            <a:ext cx="2190759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亡くなった後の年金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口座・デジタル遺品</a:t>
            </a:r>
            <a:endParaRPr lang="en-US" sz="942" dirty="0"/>
          </a:p>
        </p:txBody>
      </p:sp>
      <p:sp>
        <p:nvSpPr>
          <p:cNvPr id="31" name="Shape 28"/>
          <p:cNvSpPr/>
          <p:nvPr/>
        </p:nvSpPr>
        <p:spPr>
          <a:xfrm>
            <a:off x="6095991" y="3035201"/>
            <a:ext cx="2619356" cy="139213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2" name="Shape 29"/>
          <p:cNvSpPr/>
          <p:nvPr/>
        </p:nvSpPr>
        <p:spPr>
          <a:xfrm>
            <a:off x="6095991" y="3035201"/>
            <a:ext cx="57150" cy="1392138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33" name="Text 30"/>
          <p:cNvSpPr/>
          <p:nvPr/>
        </p:nvSpPr>
        <p:spPr>
          <a:xfrm>
            <a:off x="8170580" y="3106638"/>
            <a:ext cx="401892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E0E0E0"/>
                </a:solidFill>
              </a:rPr>
              <a:t>06</a:t>
            </a:r>
            <a:endParaRPr lang="en-US" sz="2436" dirty="0"/>
          </a:p>
        </p:txBody>
      </p:sp>
      <p:sp>
        <p:nvSpPr>
          <p:cNvPr id="34" name="Text 31"/>
          <p:cNvSpPr/>
          <p:nvPr/>
        </p:nvSpPr>
        <p:spPr>
          <a:xfrm>
            <a:off x="6310303" y="3249513"/>
            <a:ext cx="2190731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A4B7C"/>
                </a:solidFill>
              </a:rPr>
              <a:t>詐欺・トラブル</a:t>
            </a:r>
            <a:endParaRPr lang="en-US" sz="1193" dirty="0"/>
          </a:p>
        </p:txBody>
      </p:sp>
      <p:sp>
        <p:nvSpPr>
          <p:cNvPr id="35" name="Text 32"/>
          <p:cNvSpPr/>
          <p:nvPr/>
        </p:nvSpPr>
        <p:spPr>
          <a:xfrm>
            <a:off x="6310303" y="3606701"/>
            <a:ext cx="2190731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相談相手不在で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44444"/>
                </a:solidFill>
              </a:rPr>
              <a:t>被害が長期化</a:t>
            </a:r>
            <a:endParaRPr lang="en-US" sz="942" dirty="0"/>
          </a:p>
        </p:txBody>
      </p:sp>
      <p:sp>
        <p:nvSpPr>
          <p:cNvPr id="36" name="Shape 33"/>
          <p:cNvSpPr/>
          <p:nvPr/>
        </p:nvSpPr>
        <p:spPr>
          <a:xfrm>
            <a:off x="0" y="4713089"/>
            <a:ext cx="9144000" cy="430411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7" name="Text 34"/>
          <p:cNvSpPr/>
          <p:nvPr/>
        </p:nvSpPr>
        <p:spPr>
          <a:xfrm>
            <a:off x="0" y="4713089"/>
            <a:ext cx="9144000" cy="430411"/>
          </a:xfrm>
          <a:prstGeom prst="rect">
            <a:avLst/>
          </a:prstGeom>
          <a:noFill/>
          <a:ln/>
        </p:spPr>
        <p:txBody>
          <a:bodyPr wrap="square" lIns="510286" tIns="170053" rIns="510286" bIns="170053" rtlCol="0" anchor="t">
            <a:spAutoFit/>
          </a:bodyPr>
          <a:lstStyle/>
          <a:p>
            <a:pPr algn="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888888"/>
                </a:solidFill>
              </a:rPr>
              <a:t>引用元：国民生活センター（高齢者の消費者被害・相談増、デジタル終活の相談事例）</a:t>
            </a:r>
            <a:endParaRPr lang="en-US" sz="72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99087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A4B7C"/>
          </a:solidFill>
          <a:ln/>
        </p:spPr>
      </p:sp>
      <p:sp>
        <p:nvSpPr>
          <p:cNvPr id="4" name="Text 1"/>
          <p:cNvSpPr/>
          <p:nvPr/>
        </p:nvSpPr>
        <p:spPr>
          <a:xfrm>
            <a:off x="428625" y="192881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>
                    <a:alpha val="90000"/>
                  </a:srgbClr>
                </a:solidFill>
              </a:rPr>
              <a:t>救急時の情報不足が命を左右する</a:t>
            </a:r>
            <a:endParaRPr lang="en-US" sz="1193" dirty="0"/>
          </a:p>
        </p:txBody>
      </p:sp>
      <p:sp>
        <p:nvSpPr>
          <p:cNvPr id="5" name="Text 2"/>
          <p:cNvSpPr/>
          <p:nvPr/>
        </p:nvSpPr>
        <p:spPr>
          <a:xfrm>
            <a:off x="428625" y="442913"/>
            <a:ext cx="8286750" cy="4357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急病・事故：一人暮らしは“初動”が遅れやすい</a:t>
            </a:r>
            <a:endParaRPr lang="en-US" sz="2121" dirty="0"/>
          </a:p>
        </p:txBody>
      </p:sp>
      <p:sp>
        <p:nvSpPr>
          <p:cNvPr id="6" name="Shape 3"/>
          <p:cNvSpPr/>
          <p:nvPr/>
        </p:nvSpPr>
        <p:spPr>
          <a:xfrm>
            <a:off x="428625" y="1357313"/>
            <a:ext cx="2357438" cy="3189908"/>
          </a:xfrm>
          <a:prstGeom prst="rect">
            <a:avLst/>
          </a:prstGeom>
          <a:solidFill>
            <a:srgbClr val="FFF0EB"/>
          </a:solidFill>
          <a:ln/>
        </p:spPr>
      </p:sp>
      <p:sp>
        <p:nvSpPr>
          <p:cNvPr id="7" name="Shape 4"/>
          <p:cNvSpPr/>
          <p:nvPr/>
        </p:nvSpPr>
        <p:spPr>
          <a:xfrm>
            <a:off x="428625" y="1357313"/>
            <a:ext cx="2357438" cy="57150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8" y="1616273"/>
            <a:ext cx="200025" cy="22860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642938" y="2027039"/>
            <a:ext cx="1928813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A4B7C"/>
                </a:solidFill>
              </a:rPr>
              <a:t>起きがちな困りごと</a:t>
            </a:r>
            <a:endParaRPr lang="en-US" sz="987" dirty="0"/>
          </a:p>
        </p:txBody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8" y="2414588"/>
            <a:ext cx="128588" cy="128588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642938" y="2391370"/>
            <a:ext cx="1861393" cy="3807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121212"/>
                </a:solidFill>
              </a:rPr>
              <a:t>倒れても気づかれない／発見が遅れる</a:t>
            </a:r>
            <a:endParaRPr lang="en-US" sz="942" dirty="0"/>
          </a:p>
        </p:txBody>
      </p:sp>
      <p:pic>
        <p:nvPicPr>
          <p:cNvPr id="1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38" y="3047479"/>
            <a:ext cx="128588" cy="128588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642938" y="3024262"/>
            <a:ext cx="1830530" cy="3807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121212"/>
                </a:solidFill>
              </a:rPr>
              <a:t>救急搬送時、病歴・服薬・緊急連絡先が分からない</a:t>
            </a:r>
            <a:endParaRPr lang="en-US" sz="942" dirty="0"/>
          </a:p>
        </p:txBody>
      </p:sp>
      <p:sp>
        <p:nvSpPr>
          <p:cNvPr id="14" name="Shape 8"/>
          <p:cNvSpPr/>
          <p:nvPr/>
        </p:nvSpPr>
        <p:spPr>
          <a:xfrm>
            <a:off x="3000375" y="1357313"/>
            <a:ext cx="2357438" cy="3189908"/>
          </a:xfrm>
          <a:prstGeom prst="rect">
            <a:avLst/>
          </a:prstGeom>
          <a:solidFill>
            <a:srgbClr val="F4F6F9"/>
          </a:solidFill>
          <a:ln/>
        </p:spPr>
      </p:sp>
      <p:sp>
        <p:nvSpPr>
          <p:cNvPr id="15" name="Shape 9"/>
          <p:cNvSpPr/>
          <p:nvPr/>
        </p:nvSpPr>
        <p:spPr>
          <a:xfrm>
            <a:off x="3000375" y="1357313"/>
            <a:ext cx="2357438" cy="57150"/>
          </a:xfrm>
          <a:prstGeom prst="rect">
            <a:avLst/>
          </a:prstGeom>
          <a:solidFill>
            <a:srgbClr val="8899A6"/>
          </a:solidFill>
          <a:ln/>
        </p:spPr>
      </p:sp>
      <p:pic>
        <p:nvPicPr>
          <p:cNvPr id="1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4688" y="1616273"/>
            <a:ext cx="285750" cy="228600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3214688" y="2027039"/>
            <a:ext cx="1928813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A4B7C"/>
                </a:solidFill>
              </a:rPr>
              <a:t>データの背景</a:t>
            </a:r>
            <a:endParaRPr lang="en-US" sz="987" dirty="0"/>
          </a:p>
        </p:txBody>
      </p:sp>
      <p:sp>
        <p:nvSpPr>
          <p:cNvPr id="18" name="Text 11"/>
          <p:cNvSpPr/>
          <p:nvPr/>
        </p:nvSpPr>
        <p:spPr>
          <a:xfrm>
            <a:off x="3214688" y="2377083"/>
            <a:ext cx="1928813" cy="695734"/>
          </a:xfrm>
          <a:prstGeom prst="rect">
            <a:avLst/>
          </a:prstGeom>
          <a:noFill/>
          <a:ln/>
        </p:spPr>
        <p:txBody>
          <a:bodyPr wrap="square" lIns="0" tIns="0" rIns="0" bIns="8509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121212"/>
                </a:solidFill>
              </a:rPr>
              <a:t>救急出動・搬送が増加し、社会全体で救急需要が高い状況が続く（消防庁の公表）</a:t>
            </a:r>
            <a:endParaRPr lang="en-US" sz="942" dirty="0"/>
          </a:p>
        </p:txBody>
      </p:sp>
      <p:sp>
        <p:nvSpPr>
          <p:cNvPr id="19" name="Text 12"/>
          <p:cNvSpPr/>
          <p:nvPr/>
        </p:nvSpPr>
        <p:spPr>
          <a:xfrm>
            <a:off x="3214688" y="3898925"/>
            <a:ext cx="1928813" cy="43398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666666"/>
                </a:solidFill>
              </a:rPr>
              <a:t>※救急車の到着時間も延伸傾向にあり、現場での迅速な情報提供がより重要になっている。</a:t>
            </a:r>
            <a:endParaRPr lang="en-US" sz="727" dirty="0"/>
          </a:p>
        </p:txBody>
      </p:sp>
      <p:sp>
        <p:nvSpPr>
          <p:cNvPr id="20" name="Shape 13"/>
          <p:cNvSpPr/>
          <p:nvPr/>
        </p:nvSpPr>
        <p:spPr>
          <a:xfrm>
            <a:off x="5572125" y="1357313"/>
            <a:ext cx="3143250" cy="3189908"/>
          </a:xfrm>
          <a:prstGeom prst="rect">
            <a:avLst/>
          </a:prstGeom>
          <a:solidFill>
            <a:srgbClr val="2A4B7C"/>
          </a:solidFill>
          <a:ln/>
        </p:spPr>
      </p:sp>
      <p:sp>
        <p:nvSpPr>
          <p:cNvPr id="21" name="Shape 14"/>
          <p:cNvSpPr/>
          <p:nvPr/>
        </p:nvSpPr>
        <p:spPr>
          <a:xfrm>
            <a:off x="5572125" y="1357313"/>
            <a:ext cx="3143250" cy="57150"/>
          </a:xfrm>
          <a:prstGeom prst="rect">
            <a:avLst/>
          </a:prstGeom>
          <a:solidFill>
            <a:srgbClr val="4A90E2"/>
          </a:solidFill>
          <a:ln/>
        </p:spPr>
      </p:sp>
      <p:pic>
        <p:nvPicPr>
          <p:cNvPr id="2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86438" y="1616273"/>
            <a:ext cx="171450" cy="228600"/>
          </a:xfrm>
          <a:prstGeom prst="rect">
            <a:avLst/>
          </a:prstGeom>
        </p:spPr>
      </p:pic>
      <p:sp>
        <p:nvSpPr>
          <p:cNvPr id="23" name="Text 15"/>
          <p:cNvSpPr/>
          <p:nvPr/>
        </p:nvSpPr>
        <p:spPr>
          <a:xfrm>
            <a:off x="5786438" y="2027039"/>
            <a:ext cx="2714625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今日からできる備え</a:t>
            </a:r>
            <a:endParaRPr lang="en-US" sz="987" dirty="0"/>
          </a:p>
        </p:txBody>
      </p:sp>
      <p:pic>
        <p:nvPicPr>
          <p:cNvPr id="24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86438" y="2414588"/>
            <a:ext cx="128588" cy="128588"/>
          </a:xfrm>
          <a:prstGeom prst="rect">
            <a:avLst/>
          </a:prstGeom>
        </p:spPr>
      </p:pic>
      <p:sp>
        <p:nvSpPr>
          <p:cNvPr id="25" name="Text 16"/>
          <p:cNvSpPr/>
          <p:nvPr/>
        </p:nvSpPr>
        <p:spPr>
          <a:xfrm>
            <a:off x="5986463" y="2391370"/>
            <a:ext cx="171949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FFFFFF"/>
                </a:solidFill>
              </a:rPr>
              <a:t>冷蔵庫/玄関に「緊急カード」</a:t>
            </a:r>
            <a:endParaRPr lang="en-US" sz="942" dirty="0"/>
          </a:p>
        </p:txBody>
      </p:sp>
      <p:sp>
        <p:nvSpPr>
          <p:cNvPr id="26" name="Text 17"/>
          <p:cNvSpPr/>
          <p:nvPr/>
        </p:nvSpPr>
        <p:spPr>
          <a:xfrm>
            <a:off x="5786438" y="2611375"/>
            <a:ext cx="1106444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FFFFFF">
                    <a:alpha val="80000"/>
                  </a:srgbClr>
                </a:solidFill>
              </a:rPr>
              <a:t>（連絡先・服薬・持病）</a:t>
            </a:r>
            <a:endParaRPr lang="en-US" sz="834" dirty="0"/>
          </a:p>
        </p:txBody>
      </p:sp>
      <p:pic>
        <p:nvPicPr>
          <p:cNvPr id="27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86438" y="3047479"/>
            <a:ext cx="128588" cy="128588"/>
          </a:xfrm>
          <a:prstGeom prst="rect">
            <a:avLst/>
          </a:prstGeom>
        </p:spPr>
      </p:pic>
      <p:sp>
        <p:nvSpPr>
          <p:cNvPr id="28" name="Text 18"/>
          <p:cNvSpPr/>
          <p:nvPr/>
        </p:nvSpPr>
        <p:spPr>
          <a:xfrm>
            <a:off x="5786438" y="3024262"/>
            <a:ext cx="2708402" cy="3807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FFFFFF"/>
                </a:solidFill>
              </a:rPr>
              <a:t>スマホの緊急連絡先（ICE）登録、かかりつけ医メモ</a:t>
            </a:r>
            <a:endParaRPr lang="en-US" sz="942" dirty="0"/>
          </a:p>
        </p:txBody>
      </p:sp>
      <p:pic>
        <p:nvPicPr>
          <p:cNvPr id="29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86438" y="3680371"/>
            <a:ext cx="128588" cy="128588"/>
          </a:xfrm>
          <a:prstGeom prst="rect">
            <a:avLst/>
          </a:prstGeom>
        </p:spPr>
      </p:pic>
      <p:sp>
        <p:nvSpPr>
          <p:cNvPr id="30" name="Text 19"/>
          <p:cNvSpPr/>
          <p:nvPr/>
        </p:nvSpPr>
        <p:spPr>
          <a:xfrm>
            <a:off x="5786438" y="3657154"/>
            <a:ext cx="2702598" cy="3807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FFFFFF"/>
                </a:solidFill>
              </a:rPr>
              <a:t>近隣/管理会社/職場への“緊急連絡ルール”を決める</a:t>
            </a:r>
            <a:endParaRPr lang="en-US" sz="942" dirty="0"/>
          </a:p>
        </p:txBody>
      </p:sp>
      <p:sp>
        <p:nvSpPr>
          <p:cNvPr id="31" name="Text 20"/>
          <p:cNvSpPr/>
          <p:nvPr/>
        </p:nvSpPr>
        <p:spPr>
          <a:xfrm>
            <a:off x="0" y="4705945"/>
            <a:ext cx="9144000" cy="437555"/>
          </a:xfrm>
          <a:prstGeom prst="rect">
            <a:avLst/>
          </a:prstGeom>
          <a:noFill/>
          <a:ln/>
        </p:spPr>
        <p:txBody>
          <a:bodyPr wrap="square" lIns="510286" tIns="170053" rIns="510286" bIns="170053" rtlCol="0" anchor="t">
            <a:spAutoFit/>
          </a:bodyPr>
          <a:lstStyle/>
          <a:p>
            <a:pPr algn="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888888"/>
                </a:solidFill>
              </a:rPr>
              <a:t>引用元：消防庁「救急・救助の現況」</a:t>
            </a:r>
            <a:endParaRPr lang="en-US" sz="7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A4B7C"/>
          </a:solidFill>
          <a:ln/>
        </p:spPr>
      </p:sp>
      <p:sp>
        <p:nvSpPr>
          <p:cNvPr id="4" name="Text 1"/>
          <p:cNvSpPr/>
          <p:nvPr/>
        </p:nvSpPr>
        <p:spPr>
          <a:xfrm>
            <a:off x="428625" y="192881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>
                    <a:alpha val="90000"/>
                  </a:srgbClr>
                </a:solidFill>
              </a:rPr>
              <a:t>人生会議（ACP）の重要性</a:t>
            </a:r>
            <a:endParaRPr lang="en-US" sz="1193" dirty="0"/>
          </a:p>
        </p:txBody>
      </p:sp>
      <p:sp>
        <p:nvSpPr>
          <p:cNvPr id="5" name="Text 2"/>
          <p:cNvSpPr/>
          <p:nvPr/>
        </p:nvSpPr>
        <p:spPr>
          <a:xfrm>
            <a:off x="428625" y="442913"/>
            <a:ext cx="8286750" cy="4357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意思決定：医療・介護の希望は“元気なうち”に共有する</a:t>
            </a:r>
            <a:endParaRPr lang="en-US" sz="2121" dirty="0"/>
          </a:p>
        </p:txBody>
      </p:sp>
      <p:sp>
        <p:nvSpPr>
          <p:cNvPr id="6" name="Text 3"/>
          <p:cNvSpPr/>
          <p:nvPr/>
        </p:nvSpPr>
        <p:spPr>
          <a:xfrm>
            <a:off x="428625" y="1357313"/>
            <a:ext cx="4000500" cy="1893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spc="1" kern="0" dirty="0">
                <a:solidFill>
                  <a:srgbClr val="888888"/>
                </a:solidFill>
              </a:rPr>
              <a:t>重要ポイント</a:t>
            </a:r>
            <a:endParaRPr lang="en-US" sz="885" dirty="0"/>
          </a:p>
        </p:txBody>
      </p:sp>
      <p:sp>
        <p:nvSpPr>
          <p:cNvPr id="7" name="Text 4"/>
          <p:cNvSpPr/>
          <p:nvPr/>
        </p:nvSpPr>
        <p:spPr>
          <a:xfrm>
            <a:off x="428625" y="1660922"/>
            <a:ext cx="4000500" cy="8229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193" b="1" dirty="0">
                <a:solidFill>
                  <a:srgbClr val="121212"/>
                </a:solidFill>
              </a:rPr>
              <a:t>本人の価値観・希望が共有されていないと、</a:t>
            </a:r>
            <a:pPr algn="l" indent="0" marL="0">
              <a:lnSpc>
                <a:spcPts val="2200"/>
              </a:lnSpc>
              <a:buNone/>
            </a:pPr>
            <a:r>
              <a:rPr lang="en-US" sz="1193" b="1" dirty="0">
                <a:solidFill>
                  <a:srgbClr val="121212"/>
                </a:solidFill>
              </a:rPr>
              <a:t>
</a:t>
            </a:r>
            <a:pPr algn="l" indent="0" marL="0">
              <a:lnSpc>
                <a:spcPts val="2200"/>
              </a:lnSpc>
              <a:buNone/>
            </a:pPr>
            <a:r>
              <a:rPr lang="en-US" sz="1193" b="1" dirty="0">
                <a:solidFill>
                  <a:srgbClr val="121212"/>
                </a:solidFill>
              </a:rPr>
              <a:t> いざという時に</a:t>
            </a:r>
            <a:pPr algn="l" indent="0" marL="0">
              <a:lnSpc>
                <a:spcPts val="2200"/>
              </a:lnSpc>
              <a:buNone/>
            </a:pPr>
            <a:r>
              <a:rPr lang="en-US" sz="1193" b="1" dirty="0">
                <a:solidFill>
                  <a:srgbClr val="121212"/>
                </a:solidFill>
              </a:rPr>
              <a:t>家族や支援者が判断に迷う</a:t>
            </a:r>
            <a:pPr algn="l" indent="0" marL="0">
              <a:lnSpc>
                <a:spcPts val="2200"/>
              </a:lnSpc>
              <a:buNone/>
            </a:pPr>
            <a:r>
              <a:rPr lang="en-US" sz="1193" b="1" dirty="0">
                <a:solidFill>
                  <a:srgbClr val="121212"/>
                </a:solidFill>
              </a:rPr>
              <a:t>ことにな</a:t>
            </a:r>
            <a:pPr algn="l" indent="0" marL="0">
              <a:lnSpc>
                <a:spcPts val="2200"/>
              </a:lnSpc>
              <a:buNone/>
            </a:pPr>
            <a:r>
              <a:rPr lang="en-US" sz="1193" b="1" dirty="0">
                <a:solidFill>
                  <a:srgbClr val="121212"/>
                </a:solidFill>
              </a:rPr>
              <a:t>ります。</a:t>
            </a:r>
            <a:endParaRPr lang="en-US" sz="1193" dirty="0"/>
          </a:p>
        </p:txBody>
      </p:sp>
      <p:sp>
        <p:nvSpPr>
          <p:cNvPr id="8" name="Shape 5"/>
          <p:cNvSpPr/>
          <p:nvPr/>
        </p:nvSpPr>
        <p:spPr>
          <a:xfrm>
            <a:off x="428625" y="2826748"/>
            <a:ext cx="4000500" cy="1447307"/>
          </a:xfrm>
          <a:prstGeom prst="rect">
            <a:avLst/>
          </a:prstGeom>
          <a:solidFill>
            <a:srgbClr val="2A4B7C"/>
          </a:solidFill>
          <a:ln/>
        </p:spPr>
      </p:sp>
      <p:sp>
        <p:nvSpPr>
          <p:cNvPr id="9" name="Shape 6"/>
          <p:cNvSpPr/>
          <p:nvPr/>
        </p:nvSpPr>
        <p:spPr>
          <a:xfrm>
            <a:off x="428625" y="2826748"/>
            <a:ext cx="4000500" cy="57150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10" name="Text 7"/>
          <p:cNvSpPr/>
          <p:nvPr/>
        </p:nvSpPr>
        <p:spPr>
          <a:xfrm>
            <a:off x="600075" y="2998198"/>
            <a:ext cx="3657600" cy="4114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FFFFFF"/>
                </a:solidFill>
              </a:rPr>
              <a:t>人生会議 (ACP)</a:t>
            </a:r>
            <a:endParaRPr lang="en-US" sz="2436" dirty="0"/>
          </a:p>
        </p:txBody>
      </p:sp>
      <p:sp>
        <p:nvSpPr>
          <p:cNvPr id="11" name="Text 8"/>
          <p:cNvSpPr/>
          <p:nvPr/>
        </p:nvSpPr>
        <p:spPr>
          <a:xfrm>
            <a:off x="600075" y="3481099"/>
            <a:ext cx="3657600" cy="6215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FFFFFF">
                    <a:alpha val="90000"/>
                  </a:srgbClr>
                </a:solidFill>
              </a:rPr>
              <a:t>もしものときのために、自分が望む医療やケアについて前もって考え、家族や医療ケアチームと繰り返し話し合い、共有する取り組み。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4714875" y="1357313"/>
            <a:ext cx="4000500" cy="3134320"/>
          </a:xfrm>
          <a:prstGeom prst="rect">
            <a:avLst/>
          </a:prstGeom>
          <a:solidFill>
            <a:srgbClr val="F4F6F9"/>
          </a:solidFill>
          <a:ln/>
        </p:spPr>
      </p:sp>
      <p:sp>
        <p:nvSpPr>
          <p:cNvPr id="13" name="Shape 10"/>
          <p:cNvSpPr/>
          <p:nvPr/>
        </p:nvSpPr>
        <p:spPr>
          <a:xfrm>
            <a:off x="4714875" y="1357313"/>
            <a:ext cx="4000500" cy="57150"/>
          </a:xfrm>
          <a:prstGeom prst="rect">
            <a:avLst/>
          </a:prstGeom>
          <a:solidFill>
            <a:srgbClr val="2A4B7C"/>
          </a:solidFill>
          <a:ln/>
        </p:spPr>
      </p:sp>
      <p:sp>
        <p:nvSpPr>
          <p:cNvPr id="14" name="Text 11"/>
          <p:cNvSpPr/>
          <p:nvPr/>
        </p:nvSpPr>
        <p:spPr>
          <a:xfrm>
            <a:off x="4886325" y="1528763"/>
            <a:ext cx="3657600" cy="375047"/>
          </a:xfrm>
          <a:prstGeom prst="rect">
            <a:avLst/>
          </a:prstGeom>
          <a:noFill/>
          <a:ln/>
        </p:spPr>
        <p:txBody>
          <a:bodyPr wrap="square" lIns="0" tIns="0" rIns="0" bIns="8509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2A4B7C"/>
                </a:solidFill>
              </a:rPr>
              <a:t>研修ポイント</a:t>
            </a:r>
            <a:endParaRPr lang="en-US" sz="1397" dirty="0"/>
          </a:p>
        </p:txBody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6325" y="2081510"/>
            <a:ext cx="196453" cy="157163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154216" y="2046684"/>
            <a:ext cx="1728815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F6B35"/>
                </a:solidFill>
              </a:rPr>
              <a:t>シングル世帯の「誰に」</a:t>
            </a:r>
            <a:endParaRPr lang="en-US" sz="1090" dirty="0"/>
          </a:p>
        </p:txBody>
      </p:sp>
      <p:sp>
        <p:nvSpPr>
          <p:cNvPr id="17" name="Text 13"/>
          <p:cNvSpPr/>
          <p:nvPr/>
        </p:nvSpPr>
        <p:spPr>
          <a:xfrm>
            <a:off x="4886325" y="2330648"/>
            <a:ext cx="3657600" cy="457200"/>
          </a:xfrm>
          <a:prstGeom prst="rect">
            <a:avLst/>
          </a:prstGeom>
          <a:noFill/>
          <a:ln/>
        </p:spPr>
        <p:txBody>
          <a:bodyPr wrap="square" lIns="204089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333333"/>
                </a:solidFill>
              </a:rPr>
              <a:t>まずは「誰に伝えるか」を決めることが最優先。</a:t>
            </a:r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333333"/>
                </a:solidFill>
              </a:rPr>
              <a:t>
</a:t>
            </a:r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333333"/>
                </a:solidFill>
              </a:rPr>
              <a:t> （家族・親族・友人・後見人など）</a:t>
            </a:r>
            <a:endParaRPr lang="en-US" sz="1050" dirty="0"/>
          </a:p>
        </p:txBody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6325" y="2994124"/>
            <a:ext cx="176808" cy="157163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5134570" y="2959298"/>
            <a:ext cx="1414490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F6B35"/>
                </a:solidFill>
              </a:rPr>
              <a:t>「優先順位」で書く</a:t>
            </a:r>
            <a:endParaRPr lang="en-US" sz="1090" dirty="0"/>
          </a:p>
        </p:txBody>
      </p:sp>
      <p:sp>
        <p:nvSpPr>
          <p:cNvPr id="20" name="Text 15"/>
          <p:cNvSpPr/>
          <p:nvPr/>
        </p:nvSpPr>
        <p:spPr>
          <a:xfrm>
            <a:off x="4886325" y="3243263"/>
            <a:ext cx="3657600" cy="685800"/>
          </a:xfrm>
          <a:prstGeom prst="rect">
            <a:avLst/>
          </a:prstGeom>
          <a:noFill/>
          <a:ln/>
        </p:spPr>
        <p:txBody>
          <a:bodyPr wrap="square" lIns="204089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333333"/>
                </a:solidFill>
              </a:rPr>
              <a:t>“絶対条件”よりも「何を大切にしたいか」という</a:t>
            </a:r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333333"/>
                </a:solidFill>
              </a:rPr>
              <a:t>
</a:t>
            </a:r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333333"/>
                </a:solidFill>
              </a:rPr>
              <a:t> 優先順位で伝えておくと、現場で判断材料として使い</a:t>
            </a:r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333333"/>
                </a:solidFill>
              </a:rPr>
              <a:t>やすい。</a:t>
            </a:r>
            <a:endParaRPr lang="en-US" sz="1050" dirty="0"/>
          </a:p>
        </p:txBody>
      </p:sp>
      <p:sp>
        <p:nvSpPr>
          <p:cNvPr id="21" name="Shape 16"/>
          <p:cNvSpPr/>
          <p:nvPr/>
        </p:nvSpPr>
        <p:spPr>
          <a:xfrm>
            <a:off x="0" y="4705945"/>
            <a:ext cx="9144000" cy="43755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22" name="Shape 17"/>
          <p:cNvSpPr/>
          <p:nvPr/>
        </p:nvSpPr>
        <p:spPr>
          <a:xfrm>
            <a:off x="0" y="4705945"/>
            <a:ext cx="9144000" cy="7144"/>
          </a:xfrm>
          <a:prstGeom prst="rect">
            <a:avLst/>
          </a:prstGeom>
          <a:solidFill>
            <a:srgbClr val="EEEEEE"/>
          </a:solidFill>
          <a:ln/>
        </p:spPr>
      </p:sp>
      <p:sp>
        <p:nvSpPr>
          <p:cNvPr id="23" name="Text 18"/>
          <p:cNvSpPr/>
          <p:nvPr/>
        </p:nvSpPr>
        <p:spPr>
          <a:xfrm>
            <a:off x="0" y="4705945"/>
            <a:ext cx="9144000" cy="437555"/>
          </a:xfrm>
          <a:prstGeom prst="rect">
            <a:avLst/>
          </a:prstGeom>
          <a:noFill/>
          <a:ln/>
        </p:spPr>
        <p:txBody>
          <a:bodyPr wrap="square" lIns="510286" tIns="170053" rIns="510286" bIns="170053" rtlCol="0" anchor="t">
            <a:spAutoFit/>
          </a:bodyPr>
          <a:lstStyle/>
          <a:p>
            <a:pPr algn="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888888"/>
                </a:solidFill>
              </a:rPr>
              <a:t>引用元：厚生労働省「人生会議（ACP）」</a:t>
            </a:r>
            <a:endParaRPr lang="en-US" sz="72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A4B7C"/>
          </a:solidFill>
          <a:ln/>
        </p:spPr>
      </p:sp>
      <p:sp>
        <p:nvSpPr>
          <p:cNvPr id="4" name="Text 1"/>
          <p:cNvSpPr/>
          <p:nvPr/>
        </p:nvSpPr>
        <p:spPr>
          <a:xfrm>
            <a:off x="428625" y="192881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>
                    <a:alpha val="90000"/>
                  </a:srgbClr>
                </a:solidFill>
              </a:rPr>
              <a:t>介護休業制度の正しい理解</a:t>
            </a:r>
            <a:endParaRPr lang="en-US" sz="1193" dirty="0"/>
          </a:p>
        </p:txBody>
      </p:sp>
      <p:sp>
        <p:nvSpPr>
          <p:cNvPr id="5" name="Text 2"/>
          <p:cNvSpPr/>
          <p:nvPr/>
        </p:nvSpPr>
        <p:spPr>
          <a:xfrm>
            <a:off x="428625" y="442913"/>
            <a:ext cx="8286750" cy="4357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親の介護：独身者は“介護者側”になりやすい</a:t>
            </a:r>
            <a:endParaRPr lang="en-US" sz="2121" dirty="0"/>
          </a:p>
        </p:txBody>
      </p:sp>
      <p:sp>
        <p:nvSpPr>
          <p:cNvPr id="6" name="Text 3"/>
          <p:cNvSpPr/>
          <p:nvPr/>
        </p:nvSpPr>
        <p:spPr>
          <a:xfrm>
            <a:off x="428625" y="1285875"/>
            <a:ext cx="4000500" cy="278606"/>
          </a:xfrm>
          <a:prstGeom prst="rect">
            <a:avLst/>
          </a:prstGeom>
          <a:noFill/>
          <a:ln/>
        </p:spPr>
        <p:txBody>
          <a:bodyPr wrap="square" lIns="0" tIns="0" rIns="0" bIns="68072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2A4B7C"/>
                </a:solidFill>
              </a:rPr>
              <a:t>現実</a:t>
            </a:r>
            <a:endParaRPr lang="en-US" sz="987" dirty="0"/>
          </a:p>
        </p:txBody>
      </p:sp>
      <p:sp>
        <p:nvSpPr>
          <p:cNvPr id="7" name="Text 4"/>
          <p:cNvSpPr/>
          <p:nvPr/>
        </p:nvSpPr>
        <p:spPr>
          <a:xfrm>
            <a:off x="428625" y="1678781"/>
            <a:ext cx="171450" cy="2742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193" b="1" dirty="0">
                <a:solidFill>
                  <a:srgbClr val="FF6B35"/>
                </a:solidFill>
              </a:rPr>
              <a:t></a:t>
            </a:r>
            <a:endParaRPr lang="en-US" sz="1193" dirty="0"/>
          </a:p>
        </p:txBody>
      </p:sp>
      <p:sp>
        <p:nvSpPr>
          <p:cNvPr id="8" name="Text 5"/>
          <p:cNvSpPr/>
          <p:nvPr/>
        </p:nvSpPr>
        <p:spPr>
          <a:xfrm>
            <a:off x="642938" y="1669852"/>
            <a:ext cx="3723233" cy="508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193" b="1" dirty="0">
                <a:solidFill>
                  <a:srgbClr val="121212"/>
                </a:solidFill>
              </a:rPr>
              <a:t>介護が始まると、仕事・住まい・お金の設計が一気に変わる</a:t>
            </a:r>
            <a:endParaRPr lang="en-US" sz="1193" dirty="0"/>
          </a:p>
        </p:txBody>
      </p:sp>
      <p:sp>
        <p:nvSpPr>
          <p:cNvPr id="9" name="Text 6"/>
          <p:cNvSpPr/>
          <p:nvPr/>
        </p:nvSpPr>
        <p:spPr>
          <a:xfrm>
            <a:off x="428625" y="2355986"/>
            <a:ext cx="171450" cy="2742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193" b="1" dirty="0">
                <a:solidFill>
                  <a:srgbClr val="FF6B35"/>
                </a:solidFill>
              </a:rPr>
              <a:t></a:t>
            </a:r>
            <a:endParaRPr lang="en-US" sz="1193" dirty="0"/>
          </a:p>
        </p:txBody>
      </p:sp>
      <p:sp>
        <p:nvSpPr>
          <p:cNvPr id="10" name="Text 7"/>
          <p:cNvSpPr/>
          <p:nvPr/>
        </p:nvSpPr>
        <p:spPr>
          <a:xfrm>
            <a:off x="642938" y="2347057"/>
            <a:ext cx="3771900" cy="508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193" b="1" dirty="0">
                <a:solidFill>
                  <a:srgbClr val="121212"/>
                </a:solidFill>
              </a:rPr>
              <a:t>シングルは代替要員（配偶者）がいない分、早期に支援導線を持つのが重要</a:t>
            </a:r>
            <a:endParaRPr lang="en-US" sz="1193" dirty="0"/>
          </a:p>
        </p:txBody>
      </p:sp>
      <p:sp>
        <p:nvSpPr>
          <p:cNvPr id="11" name="Text 8"/>
          <p:cNvSpPr/>
          <p:nvPr/>
        </p:nvSpPr>
        <p:spPr>
          <a:xfrm>
            <a:off x="4714875" y="1285875"/>
            <a:ext cx="4000500" cy="278606"/>
          </a:xfrm>
          <a:prstGeom prst="rect">
            <a:avLst/>
          </a:prstGeom>
          <a:noFill/>
          <a:ln/>
        </p:spPr>
        <p:txBody>
          <a:bodyPr wrap="square" lIns="0" tIns="0" rIns="0" bIns="68072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2A4B7C"/>
                </a:solidFill>
              </a:rPr>
              <a:t>制度と研修ポイント</a:t>
            </a:r>
            <a:endParaRPr lang="en-US" sz="987" dirty="0"/>
          </a:p>
        </p:txBody>
      </p:sp>
      <p:sp>
        <p:nvSpPr>
          <p:cNvPr id="12" name="Shape 9"/>
          <p:cNvSpPr/>
          <p:nvPr/>
        </p:nvSpPr>
        <p:spPr>
          <a:xfrm>
            <a:off x="4714875" y="1650206"/>
            <a:ext cx="4000500" cy="2193131"/>
          </a:xfrm>
          <a:prstGeom prst="rect">
            <a:avLst/>
          </a:prstGeom>
          <a:solidFill>
            <a:srgbClr val="F4F6F9"/>
          </a:solidFill>
          <a:ln/>
        </p:spPr>
      </p:sp>
      <p:sp>
        <p:nvSpPr>
          <p:cNvPr id="13" name="Text 10"/>
          <p:cNvSpPr/>
          <p:nvPr/>
        </p:nvSpPr>
        <p:spPr>
          <a:xfrm>
            <a:off x="5857875" y="1764506"/>
            <a:ext cx="1714500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444444"/>
                </a:solidFill>
              </a:rPr>
              <a:t>家族介護のために取得可能</a:t>
            </a:r>
            <a:endParaRPr lang="en-US" sz="987" dirty="0"/>
          </a:p>
        </p:txBody>
      </p:sp>
      <p:sp>
        <p:nvSpPr>
          <p:cNvPr id="14" name="Text 11"/>
          <p:cNvSpPr/>
          <p:nvPr/>
        </p:nvSpPr>
        <p:spPr>
          <a:xfrm>
            <a:off x="6398595" y="2057400"/>
            <a:ext cx="633031" cy="6858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5400"/>
              </a:lnSpc>
              <a:buNone/>
            </a:pPr>
            <a:r>
              <a:rPr lang="en-US" sz="1602" b="1" dirty="0">
                <a:solidFill>
                  <a:srgbClr val="121212"/>
                </a:solidFill>
              </a:rPr>
              <a:t>93</a:t>
            </a:r>
            <a:pPr algn="ctr" indent="0" marL="0">
              <a:lnSpc>
                <a:spcPts val="5400"/>
              </a:lnSpc>
              <a:buNone/>
            </a:pPr>
            <a:r>
              <a:rPr lang="en-US" sz="1602" b="1" dirty="0">
                <a:solidFill>
                  <a:srgbClr val="121212"/>
                </a:solidFill>
              </a:rPr>
              <a:t>日</a:t>
            </a:r>
            <a:endParaRPr lang="en-US" sz="1602" dirty="0"/>
          </a:p>
        </p:txBody>
      </p:sp>
      <p:sp>
        <p:nvSpPr>
          <p:cNvPr id="15" name="Shape 12"/>
          <p:cNvSpPr/>
          <p:nvPr/>
        </p:nvSpPr>
        <p:spPr>
          <a:xfrm>
            <a:off x="5254926" y="2871788"/>
            <a:ext cx="2920371" cy="85725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6" name="Shape 13"/>
          <p:cNvSpPr/>
          <p:nvPr/>
        </p:nvSpPr>
        <p:spPr>
          <a:xfrm>
            <a:off x="5254926" y="2871788"/>
            <a:ext cx="42863" cy="857250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17" name="Text 14"/>
          <p:cNvSpPr/>
          <p:nvPr/>
        </p:nvSpPr>
        <p:spPr>
          <a:xfrm>
            <a:off x="5254926" y="2871788"/>
            <a:ext cx="2920371" cy="857250"/>
          </a:xfrm>
          <a:prstGeom prst="rect">
            <a:avLst/>
          </a:prstGeom>
          <a:noFill/>
          <a:ln/>
        </p:spPr>
        <p:txBody>
          <a:bodyPr wrap="square" lIns="102108" tIns="102108" rIns="102108" bIns="102108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実務の言い方：</a:t>
            </a:r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121212"/>
                </a:solidFill>
              </a:rPr>
              <a:t>
</a:t>
            </a:r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121212"/>
                </a:solidFill>
              </a:rPr>
              <a:t> 「介護をする期間」ではなく、</a:t>
            </a:r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121212"/>
                </a:solidFill>
              </a:rPr>
              <a:t>
</a:t>
            </a:r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121212"/>
                </a:solidFill>
              </a:rPr>
              <a:t> 「体制を整える準備期間」として説明する</a:t>
            </a:r>
            <a:endParaRPr lang="en-US" sz="987" dirty="0"/>
          </a:p>
        </p:txBody>
      </p:sp>
      <p:sp>
        <p:nvSpPr>
          <p:cNvPr id="18" name="Shape 15"/>
          <p:cNvSpPr/>
          <p:nvPr/>
        </p:nvSpPr>
        <p:spPr>
          <a:xfrm>
            <a:off x="0" y="4705945"/>
            <a:ext cx="9144000" cy="43755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19" name="Shape 16"/>
          <p:cNvSpPr/>
          <p:nvPr/>
        </p:nvSpPr>
        <p:spPr>
          <a:xfrm>
            <a:off x="0" y="4705945"/>
            <a:ext cx="9144000" cy="7144"/>
          </a:xfrm>
          <a:prstGeom prst="rect">
            <a:avLst/>
          </a:prstGeom>
          <a:solidFill>
            <a:srgbClr val="EEEEEE"/>
          </a:solidFill>
          <a:ln/>
        </p:spPr>
      </p:sp>
      <p:sp>
        <p:nvSpPr>
          <p:cNvPr id="20" name="Text 17"/>
          <p:cNvSpPr/>
          <p:nvPr/>
        </p:nvSpPr>
        <p:spPr>
          <a:xfrm>
            <a:off x="0" y="4705945"/>
            <a:ext cx="9144000" cy="437555"/>
          </a:xfrm>
          <a:prstGeom prst="rect">
            <a:avLst/>
          </a:prstGeom>
          <a:noFill/>
          <a:ln/>
        </p:spPr>
        <p:txBody>
          <a:bodyPr wrap="square" lIns="510286" tIns="170053" rIns="510286" bIns="170053" rtlCol="0" anchor="t">
            <a:spAutoFit/>
          </a:bodyPr>
          <a:lstStyle/>
          <a:p>
            <a:pPr algn="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888888"/>
                </a:solidFill>
              </a:rPr>
              <a:t>引用元：厚生労働省「介護休業制度（通算93日）」</a:t>
            </a:r>
            <a:endParaRPr lang="en-US" sz="72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A4B7C"/>
          </a:solidFill>
          <a:ln/>
        </p:spPr>
      </p:sp>
      <p:sp>
        <p:nvSpPr>
          <p:cNvPr id="4" name="Text 1"/>
          <p:cNvSpPr/>
          <p:nvPr/>
        </p:nvSpPr>
        <p:spPr>
          <a:xfrm>
            <a:off x="428625" y="85027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>
                    <a:alpha val="90000"/>
                  </a:srgbClr>
                </a:solidFill>
              </a:rPr>
              <a:t>被災後の生活再建も“ひとり作業”</a:t>
            </a:r>
            <a:endParaRPr lang="en-US" sz="1193" dirty="0"/>
          </a:p>
        </p:txBody>
      </p:sp>
      <p:sp>
        <p:nvSpPr>
          <p:cNvPr id="5" name="Text 2"/>
          <p:cNvSpPr/>
          <p:nvPr/>
        </p:nvSpPr>
        <p:spPr>
          <a:xfrm>
            <a:off x="428625" y="335059"/>
            <a:ext cx="8286750" cy="65147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600"/>
              </a:lnSpc>
              <a:buNone/>
            </a:pPr>
            <a:r>
              <a:rPr lang="en-US" sz="1912" b="1" dirty="0">
                <a:solidFill>
                  <a:srgbClr val="FFFFFF"/>
                </a:solidFill>
              </a:rPr>
              <a:t>災害：一人暮らしは「避難・再建・手続き」が</a:t>
            </a:r>
            <a:pPr algn="l" indent="0" marL="0">
              <a:lnSpc>
                <a:spcPts val="2600"/>
              </a:lnSpc>
              <a:buNone/>
            </a:pPr>
            <a:r>
              <a:rPr lang="en-US" sz="1912" b="1" dirty="0">
                <a:solidFill>
                  <a:srgbClr val="FFFFFF"/>
                </a:solidFill>
              </a:rPr>
              <a:t>
</a:t>
            </a:r>
            <a:pPr algn="l" indent="0" marL="0">
              <a:lnSpc>
                <a:spcPts val="2600"/>
              </a:lnSpc>
              <a:buNone/>
            </a:pPr>
            <a:r>
              <a:rPr lang="en-US" sz="1912" b="1" dirty="0">
                <a:solidFill>
                  <a:srgbClr val="FFFFFF"/>
                </a:solidFill>
              </a:rPr>
              <a:t>単独になりやすい</a:t>
            </a:r>
            <a:endParaRPr lang="en-US" sz="1912" dirty="0"/>
          </a:p>
        </p:txBody>
      </p:sp>
      <p:sp>
        <p:nvSpPr>
          <p:cNvPr id="6" name="Shape 3"/>
          <p:cNvSpPr/>
          <p:nvPr/>
        </p:nvSpPr>
        <p:spPr>
          <a:xfrm>
            <a:off x="0" y="1143000"/>
            <a:ext cx="3657600" cy="4000500"/>
          </a:xfrm>
          <a:prstGeom prst="rect">
            <a:avLst/>
          </a:prstGeom>
          <a:solidFill>
            <a:srgbClr val="F4F6F9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1535013"/>
            <a:ext cx="157163" cy="157163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528638" y="1500188"/>
            <a:ext cx="1414490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2A4B7C"/>
                </a:solidFill>
              </a:rPr>
              <a:t>起きがちな困りごと</a:t>
            </a:r>
            <a:endParaRPr lang="en-US" sz="1090" dirty="0"/>
          </a:p>
        </p:txBody>
      </p:sp>
      <p:sp>
        <p:nvSpPr>
          <p:cNvPr id="9" name="Text 5"/>
          <p:cNvSpPr/>
          <p:nvPr/>
        </p:nvSpPr>
        <p:spPr>
          <a:xfrm>
            <a:off x="285750" y="2019895"/>
            <a:ext cx="14287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555555"/>
                </a:solidFill>
              </a:rPr>
              <a:t></a:t>
            </a:r>
            <a:endParaRPr lang="en-US" sz="987" dirty="0"/>
          </a:p>
        </p:txBody>
      </p:sp>
      <p:sp>
        <p:nvSpPr>
          <p:cNvPr id="10" name="Text 6"/>
          <p:cNvSpPr/>
          <p:nvPr/>
        </p:nvSpPr>
        <p:spPr>
          <a:xfrm>
            <a:off x="535781" y="2007394"/>
            <a:ext cx="2714625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333333"/>
                </a:solidFill>
              </a:rPr>
              <a:t>避難情報の取得、避難判断、物資確保がすべて“ひとり作業”</a:t>
            </a:r>
            <a:endParaRPr lang="en-US" sz="987" dirty="0"/>
          </a:p>
        </p:txBody>
      </p:sp>
      <p:sp>
        <p:nvSpPr>
          <p:cNvPr id="11" name="Text 7"/>
          <p:cNvSpPr/>
          <p:nvPr/>
        </p:nvSpPr>
        <p:spPr>
          <a:xfrm>
            <a:off x="285750" y="2691408"/>
            <a:ext cx="14287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555555"/>
                </a:solidFill>
              </a:rPr>
              <a:t></a:t>
            </a:r>
            <a:endParaRPr lang="en-US" sz="987" dirty="0"/>
          </a:p>
        </p:txBody>
      </p:sp>
      <p:sp>
        <p:nvSpPr>
          <p:cNvPr id="12" name="Text 8"/>
          <p:cNvSpPr/>
          <p:nvPr/>
        </p:nvSpPr>
        <p:spPr>
          <a:xfrm>
            <a:off x="535781" y="2678906"/>
            <a:ext cx="2714625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333333"/>
                </a:solidFill>
              </a:rPr>
              <a:t>被災後の申請（罹災証明、支援金、仮住まい等）も単独で進める必要がある</a:t>
            </a:r>
            <a:endParaRPr lang="en-US" sz="987" dirty="0"/>
          </a:p>
        </p:txBody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6225" y="1535013"/>
            <a:ext cx="157163" cy="157163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4329113" y="1500188"/>
            <a:ext cx="1414490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2A4B7C"/>
                </a:solidFill>
              </a:rPr>
              <a:t>公的支援（代表例）</a:t>
            </a:r>
            <a:endParaRPr lang="en-US" sz="1090" dirty="0"/>
          </a:p>
        </p:txBody>
      </p:sp>
      <p:sp>
        <p:nvSpPr>
          <p:cNvPr id="15" name="Shape 10"/>
          <p:cNvSpPr/>
          <p:nvPr/>
        </p:nvSpPr>
        <p:spPr>
          <a:xfrm>
            <a:off x="4086225" y="1991320"/>
            <a:ext cx="4629150" cy="1000125"/>
          </a:xfrm>
          <a:prstGeom prst="rect">
            <a:avLst/>
          </a:prstGeom>
          <a:solidFill>
            <a:srgbClr val="EBF0F5"/>
          </a:solidFill>
          <a:ln/>
        </p:spPr>
      </p:sp>
      <p:sp>
        <p:nvSpPr>
          <p:cNvPr id="16" name="Shape 11"/>
          <p:cNvSpPr/>
          <p:nvPr/>
        </p:nvSpPr>
        <p:spPr>
          <a:xfrm>
            <a:off x="4086225" y="1991320"/>
            <a:ext cx="42863" cy="1000125"/>
          </a:xfrm>
          <a:prstGeom prst="rect">
            <a:avLst/>
          </a:prstGeom>
          <a:solidFill>
            <a:srgbClr val="2A4B7C"/>
          </a:solidFill>
          <a:ln/>
        </p:spPr>
      </p:sp>
      <p:sp>
        <p:nvSpPr>
          <p:cNvPr id="17" name="Text 12"/>
          <p:cNvSpPr/>
          <p:nvPr/>
        </p:nvSpPr>
        <p:spPr>
          <a:xfrm>
            <a:off x="4264819" y="2169914"/>
            <a:ext cx="4271963" cy="64293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内閣府が整理する</a:t>
            </a:r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
</a:t>
            </a:r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 「被災者生活再建支援法／制度」</a:t>
            </a:r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
</a:t>
            </a:r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 の枠組みがある</a:t>
            </a:r>
            <a:endParaRPr lang="en-US" sz="987" dirty="0"/>
          </a:p>
        </p:txBody>
      </p:sp>
      <p:sp>
        <p:nvSpPr>
          <p:cNvPr id="18" name="Shape 13"/>
          <p:cNvSpPr/>
          <p:nvPr/>
        </p:nvSpPr>
        <p:spPr>
          <a:xfrm>
            <a:off x="4250531" y="3184327"/>
            <a:ext cx="828675" cy="201811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19" name="Text 14"/>
          <p:cNvSpPr/>
          <p:nvPr/>
        </p:nvSpPr>
        <p:spPr>
          <a:xfrm>
            <a:off x="4250531" y="3184327"/>
            <a:ext cx="828675" cy="201811"/>
          </a:xfrm>
          <a:prstGeom prst="rect">
            <a:avLst/>
          </a:prstGeom>
          <a:noFill/>
          <a:ln/>
        </p:spPr>
        <p:txBody>
          <a:bodyPr wrap="square" lIns="136017" tIns="34036" rIns="136017" bIns="34036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FFFFFF"/>
                </a:solidFill>
              </a:rPr>
              <a:t>研修ポイント</a:t>
            </a:r>
            <a:endParaRPr lang="en-US" sz="683" dirty="0"/>
          </a:p>
        </p:txBody>
      </p:sp>
      <p:sp>
        <p:nvSpPr>
          <p:cNvPr id="20" name="Text 15"/>
          <p:cNvSpPr/>
          <p:nvPr/>
        </p:nvSpPr>
        <p:spPr>
          <a:xfrm>
            <a:off x="4286250" y="3577233"/>
            <a:ext cx="142875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FF6B35"/>
                </a:solidFill>
              </a:rPr>
              <a:t></a:t>
            </a:r>
            <a:endParaRPr lang="en-US" sz="987" dirty="0"/>
          </a:p>
        </p:txBody>
      </p:sp>
      <p:sp>
        <p:nvSpPr>
          <p:cNvPr id="21" name="Text 16"/>
          <p:cNvSpPr/>
          <p:nvPr/>
        </p:nvSpPr>
        <p:spPr>
          <a:xfrm>
            <a:off x="4500563" y="3557588"/>
            <a:ext cx="2381464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050" dirty="0">
                <a:solidFill>
                  <a:srgbClr val="121212"/>
                </a:solidFill>
              </a:rPr>
              <a:t>制度は“知っているだけ”では使えない</a:t>
            </a:r>
            <a:endParaRPr lang="en-US" sz="1050" dirty="0"/>
          </a:p>
        </p:txBody>
      </p:sp>
      <p:sp>
        <p:nvSpPr>
          <p:cNvPr id="22" name="Text 17"/>
          <p:cNvSpPr/>
          <p:nvPr/>
        </p:nvSpPr>
        <p:spPr>
          <a:xfrm>
            <a:off x="4500563" y="3771900"/>
            <a:ext cx="2563183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050" dirty="0">
                <a:solidFill>
                  <a:srgbClr val="121212"/>
                </a:solidFill>
              </a:rPr>
              <a:t>→ 申請窓口・必要書類・期限を平時に確認</a:t>
            </a:r>
            <a:endParaRPr lang="en-US" sz="1050" dirty="0"/>
          </a:p>
        </p:txBody>
      </p:sp>
      <p:sp>
        <p:nvSpPr>
          <p:cNvPr id="23" name="Text 18"/>
          <p:cNvSpPr/>
          <p:nvPr/>
        </p:nvSpPr>
        <p:spPr>
          <a:xfrm>
            <a:off x="4286250" y="4113014"/>
            <a:ext cx="142875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FF6B35"/>
                </a:solidFill>
              </a:rPr>
              <a:t></a:t>
            </a:r>
            <a:endParaRPr lang="en-US" sz="987" dirty="0"/>
          </a:p>
        </p:txBody>
      </p:sp>
      <p:sp>
        <p:nvSpPr>
          <p:cNvPr id="24" name="Text 19"/>
          <p:cNvSpPr/>
          <p:nvPr/>
        </p:nvSpPr>
        <p:spPr>
          <a:xfrm>
            <a:off x="4500563" y="4093369"/>
            <a:ext cx="3786188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050" dirty="0">
                <a:solidFill>
                  <a:srgbClr val="121212"/>
                </a:solidFill>
              </a:rPr>
              <a:t>単身は「避難先の連絡」「安否共有」の仕組みを事前に作る</a:t>
            </a:r>
            <a:endParaRPr lang="en-US" sz="1050" dirty="0"/>
          </a:p>
        </p:txBody>
      </p:sp>
      <p:sp>
        <p:nvSpPr>
          <p:cNvPr id="25" name="Text 20"/>
          <p:cNvSpPr/>
          <p:nvPr/>
        </p:nvSpPr>
        <p:spPr>
          <a:xfrm>
            <a:off x="6815138" y="4855964"/>
            <a:ext cx="1900238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888888"/>
                </a:solidFill>
              </a:rPr>
              <a:t>引用元：内閣府「被災者生活再建支援法」</a:t>
            </a:r>
            <a:endParaRPr lang="en-US" sz="72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A4B7C"/>
          </a:solidFill>
          <a:ln/>
        </p:spPr>
      </p:sp>
      <p:sp>
        <p:nvSpPr>
          <p:cNvPr id="4" name="Text 1"/>
          <p:cNvSpPr/>
          <p:nvPr/>
        </p:nvSpPr>
        <p:spPr>
          <a:xfrm>
            <a:off x="428625" y="192881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>
                    <a:alpha val="90000"/>
                  </a:srgbClr>
                </a:solidFill>
              </a:rPr>
              <a:t>家計の耐久力が生活を守る</a:t>
            </a:r>
            <a:endParaRPr lang="en-US" sz="1193" dirty="0"/>
          </a:p>
        </p:txBody>
      </p:sp>
      <p:sp>
        <p:nvSpPr>
          <p:cNvPr id="5" name="Text 2"/>
          <p:cNvSpPr/>
          <p:nvPr/>
        </p:nvSpPr>
        <p:spPr>
          <a:xfrm>
            <a:off x="428625" y="442913"/>
            <a:ext cx="8286750" cy="4357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お金：収入途絶に弱い（固定費が“1人分”で残る）</a:t>
            </a:r>
            <a:endParaRPr lang="en-US" sz="2121" dirty="0"/>
          </a:p>
        </p:txBody>
      </p:sp>
      <p:sp>
        <p:nvSpPr>
          <p:cNvPr id="6" name="Shape 3"/>
          <p:cNvSpPr/>
          <p:nvPr/>
        </p:nvSpPr>
        <p:spPr>
          <a:xfrm>
            <a:off x="0" y="1143000"/>
            <a:ext cx="4987621" cy="4000500"/>
          </a:xfrm>
          <a:prstGeom prst="rect">
            <a:avLst/>
          </a:prstGeom>
          <a:solidFill>
            <a:srgbClr val="F4F6F9"/>
          </a:solidFill>
          <a:ln/>
        </p:spPr>
      </p:sp>
      <p:sp>
        <p:nvSpPr>
          <p:cNvPr id="7" name="Text 4"/>
          <p:cNvSpPr/>
          <p:nvPr/>
        </p:nvSpPr>
        <p:spPr>
          <a:xfrm>
            <a:off x="428625" y="1357313"/>
            <a:ext cx="4130371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2A4B7C"/>
                </a:solidFill>
              </a:rPr>
              <a:t>よくある構造</a:t>
            </a:r>
            <a:endParaRPr lang="en-US" sz="987" dirty="0"/>
          </a:p>
        </p:txBody>
      </p:sp>
      <p:sp>
        <p:nvSpPr>
          <p:cNvPr id="8" name="Shape 5"/>
          <p:cNvSpPr/>
          <p:nvPr/>
        </p:nvSpPr>
        <p:spPr>
          <a:xfrm>
            <a:off x="428625" y="1707356"/>
            <a:ext cx="4130371" cy="1215777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" name="Shape 6"/>
          <p:cNvSpPr/>
          <p:nvPr/>
        </p:nvSpPr>
        <p:spPr>
          <a:xfrm>
            <a:off x="428625" y="1707356"/>
            <a:ext cx="28575" cy="1215777"/>
          </a:xfrm>
          <a:prstGeom prst="rect">
            <a:avLst/>
          </a:prstGeom>
          <a:solidFill>
            <a:srgbClr val="2A4B7C"/>
          </a:solidFill>
          <a:ln/>
        </p:spPr>
      </p:sp>
      <p:sp>
        <p:nvSpPr>
          <p:cNvPr id="10" name="Text 7"/>
          <p:cNvSpPr/>
          <p:nvPr/>
        </p:nvSpPr>
        <p:spPr>
          <a:xfrm>
            <a:off x="571500" y="1850231"/>
            <a:ext cx="3844621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121212"/>
                </a:solidFill>
              </a:rPr>
              <a:t>病気・ケガ・失業で</a:t>
            </a: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FF6B35"/>
                </a:solidFill>
              </a:rPr>
              <a:t>収入が減っても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121212"/>
                </a:solidFill>
              </a:rPr>
              <a:t>、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121212"/>
                </a:solidFill>
              </a:rPr>
              <a:t>
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121212"/>
                </a:solidFill>
              </a:rPr>
              <a:t> 家賃・ローン・通信費などの</a:t>
            </a: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FF6B35"/>
                </a:solidFill>
              </a:rPr>
              <a:t>固定費は減らない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121212"/>
                </a:solidFill>
              </a:rPr>
              <a:t>。</a:t>
            </a:r>
            <a:endParaRPr lang="en-US" sz="942" dirty="0"/>
          </a:p>
        </p:txBody>
      </p:sp>
      <p:sp>
        <p:nvSpPr>
          <p:cNvPr id="11" name="Text 8"/>
          <p:cNvSpPr/>
          <p:nvPr/>
        </p:nvSpPr>
        <p:spPr>
          <a:xfrm>
            <a:off x="571500" y="2368823"/>
            <a:ext cx="3844621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121212"/>
                </a:solidFill>
              </a:rPr>
              <a:t>頼れる同居家族がいないと、立て直しまでの“つなぎ資金”が枯渇しやすい。</a:t>
            </a:r>
            <a:endParaRPr lang="en-US" sz="942" dirty="0"/>
          </a:p>
        </p:txBody>
      </p:sp>
      <p:sp>
        <p:nvSpPr>
          <p:cNvPr id="12" name="Text 9"/>
          <p:cNvSpPr/>
          <p:nvPr/>
        </p:nvSpPr>
        <p:spPr>
          <a:xfrm>
            <a:off x="428625" y="3066008"/>
            <a:ext cx="4130371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2A4B7C"/>
                </a:solidFill>
              </a:rPr>
              <a:t>参考データ（生活保護の世帯類型）</a:t>
            </a:r>
            <a:endParaRPr lang="en-US" sz="987" dirty="0"/>
          </a:p>
        </p:txBody>
      </p:sp>
      <p:sp>
        <p:nvSpPr>
          <p:cNvPr id="13" name="Shape 10"/>
          <p:cNvSpPr/>
          <p:nvPr/>
        </p:nvSpPr>
        <p:spPr>
          <a:xfrm>
            <a:off x="428625" y="3416052"/>
            <a:ext cx="4130371" cy="1413011"/>
          </a:xfrm>
          <a:prstGeom prst="rect">
            <a:avLst/>
          </a:prstGeom>
          <a:solidFill>
            <a:srgbClr val="2A4B7C"/>
          </a:solidFill>
          <a:ln/>
        </p:spPr>
      </p:sp>
      <p:sp>
        <p:nvSpPr>
          <p:cNvPr id="14" name="Text 11"/>
          <p:cNvSpPr/>
          <p:nvPr/>
        </p:nvSpPr>
        <p:spPr>
          <a:xfrm>
            <a:off x="571500" y="3558927"/>
            <a:ext cx="3844621" cy="7200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808" b="1" dirty="0">
                <a:solidFill>
                  <a:srgbClr val="FF6B35"/>
                </a:solidFill>
              </a:rPr>
              <a:t>被保護世帯において</a:t>
            </a:r>
            <a:pPr algn="l" indent="0" marL="0">
              <a:lnSpc>
                <a:spcPts val="2200"/>
              </a:lnSpc>
              <a:buNone/>
            </a:pPr>
            <a:r>
              <a:rPr lang="en-US" sz="1397" b="1" dirty="0">
                <a:solidFill>
                  <a:srgbClr val="FFFFFF"/>
                </a:solidFill>
              </a:rPr>
              <a:t>
</a:t>
            </a:r>
            <a:pPr algn="l" indent="0" marL="0">
              <a:lnSpc>
                <a:spcPts val="2200"/>
              </a:lnSpc>
              <a:buNone/>
            </a:pPr>
            <a:r>
              <a:rPr lang="en-US" sz="1808" b="1" dirty="0">
                <a:solidFill>
                  <a:srgbClr val="FF6B35"/>
                </a:solidFill>
              </a:rPr>
              <a:t>単身世帯が過半数</a:t>
            </a:r>
            <a:pPr algn="l" indent="0" marL="0">
              <a:lnSpc>
                <a:spcPts val="2200"/>
              </a:lnSpc>
              <a:buNone/>
            </a:pPr>
            <a:r>
              <a:rPr lang="en-US" sz="1808" b="1" dirty="0">
                <a:solidFill>
                  <a:srgbClr val="FF6B35"/>
                </a:solidFill>
              </a:rPr>
              <a:t>を占める</a:t>
            </a:r>
            <a:endParaRPr lang="en-US" sz="1808" dirty="0"/>
          </a:p>
        </p:txBody>
      </p:sp>
      <p:sp>
        <p:nvSpPr>
          <p:cNvPr id="15" name="Text 12"/>
          <p:cNvSpPr/>
          <p:nvPr/>
        </p:nvSpPr>
        <p:spPr>
          <a:xfrm>
            <a:off x="571500" y="4386151"/>
            <a:ext cx="3844621" cy="30003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FFFFFF">
                    <a:alpha val="80000"/>
                  </a:srgbClr>
                </a:solidFill>
              </a:rPr>
              <a:t>※「単身は危ない」と断定する材料ではなく、支援制度利用の現実として捉える必要があります。</a:t>
            </a:r>
            <a:endParaRPr lang="en-US" sz="727" dirty="0"/>
          </a:p>
        </p:txBody>
      </p:sp>
      <p:sp>
        <p:nvSpPr>
          <p:cNvPr id="16" name="Shape 13"/>
          <p:cNvSpPr/>
          <p:nvPr/>
        </p:nvSpPr>
        <p:spPr>
          <a:xfrm>
            <a:off x="4987621" y="1143000"/>
            <a:ext cx="4156379" cy="4000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7" name="Shape 14"/>
          <p:cNvSpPr/>
          <p:nvPr/>
        </p:nvSpPr>
        <p:spPr>
          <a:xfrm>
            <a:off x="4987621" y="1143000"/>
            <a:ext cx="7144" cy="4000500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18" name="Text 15"/>
          <p:cNvSpPr/>
          <p:nvPr/>
        </p:nvSpPr>
        <p:spPr>
          <a:xfrm>
            <a:off x="5416246" y="1357313"/>
            <a:ext cx="3299129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2A4B7C"/>
                </a:solidFill>
              </a:rPr>
              <a:t>研修ポイント</a:t>
            </a:r>
            <a:endParaRPr lang="en-US" sz="987" dirty="0"/>
          </a:p>
        </p:txBody>
      </p:sp>
      <p:sp>
        <p:nvSpPr>
          <p:cNvPr id="19" name="Text 16"/>
          <p:cNvSpPr/>
          <p:nvPr/>
        </p:nvSpPr>
        <p:spPr>
          <a:xfrm>
            <a:off x="5416246" y="1707356"/>
            <a:ext cx="2285554" cy="417909"/>
          </a:xfrm>
          <a:prstGeom prst="rect">
            <a:avLst/>
          </a:prstGeom>
          <a:noFill/>
          <a:ln/>
        </p:spPr>
        <p:txBody>
          <a:bodyPr wrap="squar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2A4B7C"/>
                </a:solidFill>
              </a:rPr>
              <a:t>まずは“家計の耐久力”</a:t>
            </a:r>
            <a:endParaRPr lang="en-US" sz="1602" dirty="0"/>
          </a:p>
        </p:txBody>
      </p:sp>
      <p:sp>
        <p:nvSpPr>
          <p:cNvPr id="20" name="Text 17"/>
          <p:cNvSpPr/>
          <p:nvPr/>
        </p:nvSpPr>
        <p:spPr>
          <a:xfrm>
            <a:off x="5416246" y="2296716"/>
            <a:ext cx="14287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FF6B35"/>
                </a:solidFill>
              </a:rPr>
              <a:t></a:t>
            </a:r>
            <a:endParaRPr lang="en-US" sz="987" dirty="0"/>
          </a:p>
        </p:txBody>
      </p:sp>
      <p:sp>
        <p:nvSpPr>
          <p:cNvPr id="21" name="Text 18"/>
          <p:cNvSpPr/>
          <p:nvPr/>
        </p:nvSpPr>
        <p:spPr>
          <a:xfrm>
            <a:off x="5666277" y="2284214"/>
            <a:ext cx="1285875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生活防衛資金の確保</a:t>
            </a:r>
            <a:endParaRPr lang="en-US" sz="987" dirty="0"/>
          </a:p>
        </p:txBody>
      </p:sp>
      <p:sp>
        <p:nvSpPr>
          <p:cNvPr id="22" name="Text 19"/>
          <p:cNvSpPr/>
          <p:nvPr/>
        </p:nvSpPr>
        <p:spPr>
          <a:xfrm>
            <a:off x="5666277" y="2532459"/>
            <a:ext cx="3049098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666666"/>
                </a:solidFill>
              </a:rPr>
              <a:t>収入がなくても数ヶ月暮らせる現金の確保</a:t>
            </a:r>
            <a:endParaRPr lang="en-US" sz="834" dirty="0"/>
          </a:p>
        </p:txBody>
      </p:sp>
      <p:sp>
        <p:nvSpPr>
          <p:cNvPr id="23" name="Text 20"/>
          <p:cNvSpPr/>
          <p:nvPr/>
        </p:nvSpPr>
        <p:spPr>
          <a:xfrm>
            <a:off x="5416246" y="2858198"/>
            <a:ext cx="14287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FF6B35"/>
                </a:solidFill>
              </a:rPr>
              <a:t></a:t>
            </a:r>
            <a:endParaRPr lang="en-US" sz="987" dirty="0"/>
          </a:p>
        </p:txBody>
      </p:sp>
      <p:sp>
        <p:nvSpPr>
          <p:cNvPr id="24" name="Text 21"/>
          <p:cNvSpPr/>
          <p:nvPr/>
        </p:nvSpPr>
        <p:spPr>
          <a:xfrm>
            <a:off x="5666277" y="2845696"/>
            <a:ext cx="1000125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固定費の見直し</a:t>
            </a:r>
            <a:endParaRPr lang="en-US" sz="987" dirty="0"/>
          </a:p>
        </p:txBody>
      </p:sp>
      <p:sp>
        <p:nvSpPr>
          <p:cNvPr id="25" name="Text 22"/>
          <p:cNvSpPr/>
          <p:nvPr/>
        </p:nvSpPr>
        <p:spPr>
          <a:xfrm>
            <a:off x="5666277" y="3093941"/>
            <a:ext cx="3049098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666666"/>
                </a:solidFill>
              </a:rPr>
              <a:t>住居費・通信費など、毎月出ていくお金を最小化</a:t>
            </a:r>
            <a:endParaRPr lang="en-US" sz="834" dirty="0"/>
          </a:p>
        </p:txBody>
      </p:sp>
      <p:sp>
        <p:nvSpPr>
          <p:cNvPr id="26" name="Text 23"/>
          <p:cNvSpPr/>
          <p:nvPr/>
        </p:nvSpPr>
        <p:spPr>
          <a:xfrm>
            <a:off x="5416246" y="3419680"/>
            <a:ext cx="14287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FF6B35"/>
                </a:solidFill>
              </a:rPr>
              <a:t></a:t>
            </a:r>
            <a:endParaRPr lang="en-US" sz="987" dirty="0"/>
          </a:p>
        </p:txBody>
      </p:sp>
      <p:sp>
        <p:nvSpPr>
          <p:cNvPr id="27" name="Text 24"/>
          <p:cNvSpPr/>
          <p:nvPr/>
        </p:nvSpPr>
        <p:spPr>
          <a:xfrm>
            <a:off x="5666277" y="3407178"/>
            <a:ext cx="857250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支払順の整理</a:t>
            </a:r>
            <a:endParaRPr lang="en-US" sz="987" dirty="0"/>
          </a:p>
        </p:txBody>
      </p:sp>
      <p:sp>
        <p:nvSpPr>
          <p:cNvPr id="28" name="Text 25"/>
          <p:cNvSpPr/>
          <p:nvPr/>
        </p:nvSpPr>
        <p:spPr>
          <a:xfrm>
            <a:off x="5666277" y="3655423"/>
            <a:ext cx="3049098" cy="3657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666666"/>
                </a:solidFill>
              </a:rPr>
              <a:t>緊急時に優先して支払うべきもの、待ってもらうものの整理</a:t>
            </a:r>
            <a:endParaRPr lang="en-US" sz="834" dirty="0"/>
          </a:p>
        </p:txBody>
      </p:sp>
      <p:sp>
        <p:nvSpPr>
          <p:cNvPr id="29" name="Text 26"/>
          <p:cNvSpPr/>
          <p:nvPr/>
        </p:nvSpPr>
        <p:spPr>
          <a:xfrm>
            <a:off x="5416246" y="4164025"/>
            <a:ext cx="14287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FF6B35"/>
                </a:solidFill>
              </a:rPr>
              <a:t></a:t>
            </a:r>
            <a:endParaRPr lang="en-US" sz="987" dirty="0"/>
          </a:p>
        </p:txBody>
      </p:sp>
      <p:sp>
        <p:nvSpPr>
          <p:cNvPr id="30" name="Text 27"/>
          <p:cNvSpPr/>
          <p:nvPr/>
        </p:nvSpPr>
        <p:spPr>
          <a:xfrm>
            <a:off x="5666277" y="4151523"/>
            <a:ext cx="857250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制度への接続</a:t>
            </a:r>
            <a:endParaRPr lang="en-US" sz="987" dirty="0"/>
          </a:p>
        </p:txBody>
      </p:sp>
      <p:sp>
        <p:nvSpPr>
          <p:cNvPr id="31" name="Text 28"/>
          <p:cNvSpPr/>
          <p:nvPr/>
        </p:nvSpPr>
        <p:spPr>
          <a:xfrm>
            <a:off x="5666277" y="4399769"/>
            <a:ext cx="3049098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666666"/>
                </a:solidFill>
              </a:rPr>
              <a:t>必要に応じて自治体・関係窓口へつなぐ準備</a:t>
            </a:r>
            <a:endParaRPr lang="en-US" sz="834" dirty="0"/>
          </a:p>
        </p:txBody>
      </p:sp>
      <p:sp>
        <p:nvSpPr>
          <p:cNvPr id="32" name="Text 29"/>
          <p:cNvSpPr/>
          <p:nvPr/>
        </p:nvSpPr>
        <p:spPr>
          <a:xfrm>
            <a:off x="6165056" y="4855964"/>
            <a:ext cx="2550319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888888"/>
                </a:solidFill>
              </a:rPr>
              <a:t>引用元：厚生労働省「生活保護の被保護者調査（概数）」</a:t>
            </a:r>
            <a:endParaRPr lang="en-US" sz="72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A4B7C"/>
          </a:solidFill>
          <a:ln/>
        </p:spPr>
      </p:sp>
      <p:sp>
        <p:nvSpPr>
          <p:cNvPr id="4" name="Text 1"/>
          <p:cNvSpPr/>
          <p:nvPr/>
        </p:nvSpPr>
        <p:spPr>
          <a:xfrm>
            <a:off x="428625" y="192881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>
                    <a:alpha val="90000"/>
                  </a:srgbClr>
                </a:solidFill>
              </a:rPr>
              <a:t>年金受給者の死亡時の手続き</a:t>
            </a:r>
            <a:endParaRPr lang="en-US" sz="1193" dirty="0"/>
          </a:p>
        </p:txBody>
      </p:sp>
      <p:sp>
        <p:nvSpPr>
          <p:cNvPr id="5" name="Text 2"/>
          <p:cNvSpPr/>
          <p:nvPr/>
        </p:nvSpPr>
        <p:spPr>
          <a:xfrm>
            <a:off x="428625" y="442913"/>
            <a:ext cx="8286750" cy="4357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亡くなった後：年金の手続き（遺族が困らない情報整理）</a:t>
            </a:r>
            <a:endParaRPr lang="en-US" sz="2121" dirty="0"/>
          </a:p>
        </p:txBody>
      </p:sp>
      <p:sp>
        <p:nvSpPr>
          <p:cNvPr id="6" name="Text 3"/>
          <p:cNvSpPr/>
          <p:nvPr/>
        </p:nvSpPr>
        <p:spPr>
          <a:xfrm>
            <a:off x="428625" y="1357313"/>
            <a:ext cx="4036219" cy="226814"/>
          </a:xfrm>
          <a:prstGeom prst="rect">
            <a:avLst/>
          </a:prstGeom>
          <a:noFill/>
          <a:ln/>
        </p:spPr>
        <p:txBody>
          <a:bodyPr wrap="none" lIns="127508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spc="1" kern="0" dirty="0">
                <a:solidFill>
                  <a:srgbClr val="2A4B7C"/>
                </a:solidFill>
              </a:rPr>
              <a:t>知っておくべきポイント</a:t>
            </a:r>
            <a:endParaRPr lang="en-US" sz="1090" dirty="0"/>
          </a:p>
        </p:txBody>
      </p:sp>
      <p:sp>
        <p:nvSpPr>
          <p:cNvPr id="7" name="Shape 4"/>
          <p:cNvSpPr/>
          <p:nvPr/>
        </p:nvSpPr>
        <p:spPr>
          <a:xfrm>
            <a:off x="428625" y="1669852"/>
            <a:ext cx="1946672" cy="1657350"/>
          </a:xfrm>
          <a:prstGeom prst="rect">
            <a:avLst/>
          </a:prstGeom>
          <a:solidFill>
            <a:srgbClr val="F4F6F9"/>
          </a:solidFill>
          <a:ln/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1893094"/>
            <a:ext cx="171450" cy="22860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857250" y="1812727"/>
            <a:ext cx="1375172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年金受給者が亡くな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った場合、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
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未支給年金などの請求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が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
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必要になることが多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い。</a:t>
            </a:r>
            <a:endParaRPr lang="en-US" sz="987" dirty="0"/>
          </a:p>
        </p:txBody>
      </p:sp>
      <p:sp>
        <p:nvSpPr>
          <p:cNvPr id="10" name="Shape 6"/>
          <p:cNvSpPr/>
          <p:nvPr/>
        </p:nvSpPr>
        <p:spPr>
          <a:xfrm>
            <a:off x="2518172" y="1669852"/>
            <a:ext cx="1946672" cy="1657350"/>
          </a:xfrm>
          <a:prstGeom prst="rect">
            <a:avLst/>
          </a:prstGeom>
          <a:solidFill>
            <a:srgbClr val="F4F6F9"/>
          </a:solidFill>
          <a:ln/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1047" y="1893094"/>
            <a:ext cx="257175" cy="22860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3032522" y="1812727"/>
            <a:ext cx="1289447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マイナンバー収録済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なら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
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「死亡届」は原則不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要だが、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
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未支給年金の届出等は別途必要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21212"/>
                </a:solidFill>
              </a:rPr>
              <a:t>。</a:t>
            </a:r>
            <a:endParaRPr lang="en-US" sz="987" dirty="0"/>
          </a:p>
        </p:txBody>
      </p:sp>
      <p:sp>
        <p:nvSpPr>
          <p:cNvPr id="13" name="Shape 8"/>
          <p:cNvSpPr/>
          <p:nvPr/>
        </p:nvSpPr>
        <p:spPr>
          <a:xfrm>
            <a:off x="4679156" y="1357313"/>
            <a:ext cx="4036219" cy="2507456"/>
          </a:xfrm>
          <a:prstGeom prst="rect">
            <a:avLst/>
          </a:prstGeom>
          <a:solidFill>
            <a:srgbClr val="2A4B7C"/>
          </a:solidFill>
          <a:ln/>
        </p:spPr>
      </p:sp>
      <p:sp>
        <p:nvSpPr>
          <p:cNvPr id="14" name="Text 9"/>
          <p:cNvSpPr/>
          <p:nvPr/>
        </p:nvSpPr>
        <p:spPr>
          <a:xfrm>
            <a:off x="4850606" y="1528763"/>
            <a:ext cx="3693319" cy="342900"/>
          </a:xfrm>
          <a:prstGeom prst="rect">
            <a:avLst/>
          </a:prstGeom>
          <a:noFill/>
          <a:ln/>
        </p:spPr>
        <p:txBody>
          <a:bodyPr wrap="square" lIns="0" tIns="0" rIns="0" bIns="102108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シングル世帯の備え（最低限これだけは！）</a:t>
            </a:r>
            <a:endParaRPr lang="en-US" sz="1193" dirty="0"/>
          </a:p>
        </p:txBody>
      </p:sp>
      <p:sp>
        <p:nvSpPr>
          <p:cNvPr id="15" name="Shape 10"/>
          <p:cNvSpPr/>
          <p:nvPr/>
        </p:nvSpPr>
        <p:spPr>
          <a:xfrm>
            <a:off x="4850606" y="2000250"/>
            <a:ext cx="1135856" cy="1693069"/>
          </a:xfrm>
          <a:prstGeom prst="rect">
            <a:avLst/>
          </a:prstGeom>
          <a:solidFill>
            <a:srgbClr val="FFFFFF">
              <a:alpha val="8000"/>
            </a:srgbClr>
          </a:solidFill>
          <a:ln w="18288">
            <a:solidFill>
              <a:srgbClr val="FFFFFF">
                <a:alpha val="18000"/>
              </a:srgbClr>
            </a:solidFill>
            <a:prstDash val="solid"/>
          </a:ln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1378" y="2169914"/>
            <a:ext cx="214313" cy="28575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4964906" y="2603897"/>
            <a:ext cx="907256" cy="6000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年金証書の場</a:t>
            </a:r>
            <a:pPr algn="ctr" indent="0" marL="0">
              <a:lnSpc>
                <a:spcPts val="16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所</a:t>
            </a:r>
            <a:pPr algn="ctr" indent="0" marL="0">
              <a:lnSpc>
                <a:spcPts val="16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
</a:t>
            </a:r>
            <a:pPr algn="ctr" indent="0" marL="0">
              <a:lnSpc>
                <a:spcPts val="16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基礎年金番号</a:t>
            </a:r>
            <a:endParaRPr lang="en-US" sz="987" dirty="0"/>
          </a:p>
        </p:txBody>
      </p:sp>
      <p:sp>
        <p:nvSpPr>
          <p:cNvPr id="18" name="Text 12"/>
          <p:cNvSpPr/>
          <p:nvPr/>
        </p:nvSpPr>
        <p:spPr>
          <a:xfrm>
            <a:off x="4964906" y="3261122"/>
            <a:ext cx="907256" cy="28932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FFFFFF">
                    <a:alpha val="80000"/>
                  </a:srgbClr>
                </a:solidFill>
              </a:rPr>
              <a:t>どこにあるか分かるように</a:t>
            </a:r>
            <a:endParaRPr lang="en-US" sz="727" dirty="0"/>
          </a:p>
        </p:txBody>
      </p:sp>
      <p:sp>
        <p:nvSpPr>
          <p:cNvPr id="19" name="Shape 13"/>
          <p:cNvSpPr/>
          <p:nvPr/>
        </p:nvSpPr>
        <p:spPr>
          <a:xfrm>
            <a:off x="6129338" y="2000250"/>
            <a:ext cx="1135856" cy="1664494"/>
          </a:xfrm>
          <a:prstGeom prst="rect">
            <a:avLst/>
          </a:prstGeom>
          <a:solidFill>
            <a:srgbClr val="FFFFFF">
              <a:alpha val="8000"/>
            </a:srgbClr>
          </a:solidFill>
          <a:ln w="18288">
            <a:solidFill>
              <a:srgbClr val="FFFFFF">
                <a:alpha val="18000"/>
              </a:srgbClr>
            </a:solidFill>
            <a:prstDash val="solid"/>
          </a:ln>
        </p:spPr>
      </p:sp>
      <p:pic>
        <p:nvPicPr>
          <p:cNvPr id="2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54391" y="2169914"/>
            <a:ext cx="285750" cy="285750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6243638" y="2603897"/>
            <a:ext cx="907256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連絡してほしい人</a:t>
            </a:r>
            <a:endParaRPr lang="en-US" sz="987" dirty="0"/>
          </a:p>
        </p:txBody>
      </p:sp>
      <p:sp>
        <p:nvSpPr>
          <p:cNvPr id="22" name="Text 15"/>
          <p:cNvSpPr/>
          <p:nvPr/>
        </p:nvSpPr>
        <p:spPr>
          <a:xfrm>
            <a:off x="6243638" y="3061097"/>
            <a:ext cx="907256" cy="28932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FFFFFF">
                    <a:alpha val="80000"/>
                  </a:srgbClr>
                </a:solidFill>
              </a:rPr>
              <a:t>親族・友人・専門家など</a:t>
            </a:r>
            <a:endParaRPr lang="en-US" sz="727" dirty="0"/>
          </a:p>
        </p:txBody>
      </p:sp>
      <p:sp>
        <p:nvSpPr>
          <p:cNvPr id="23" name="Shape 16"/>
          <p:cNvSpPr/>
          <p:nvPr/>
        </p:nvSpPr>
        <p:spPr>
          <a:xfrm>
            <a:off x="7408069" y="2000250"/>
            <a:ext cx="1135856" cy="1664494"/>
          </a:xfrm>
          <a:prstGeom prst="rect">
            <a:avLst/>
          </a:prstGeom>
          <a:solidFill>
            <a:srgbClr val="FFFFFF">
              <a:alpha val="8000"/>
            </a:srgbClr>
          </a:solidFill>
          <a:ln w="18288">
            <a:solidFill>
              <a:srgbClr val="FFFFFF">
                <a:alpha val="18000"/>
              </a:srgbClr>
            </a:solidFill>
            <a:prstDash val="solid"/>
          </a:ln>
        </p:spPr>
      </p:sp>
      <p:pic>
        <p:nvPicPr>
          <p:cNvPr id="2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15263" y="2169914"/>
            <a:ext cx="321469" cy="285750"/>
          </a:xfrm>
          <a:prstGeom prst="rect">
            <a:avLst/>
          </a:prstGeom>
        </p:spPr>
      </p:pic>
      <p:sp>
        <p:nvSpPr>
          <p:cNvPr id="25" name="Text 17"/>
          <p:cNvSpPr/>
          <p:nvPr/>
        </p:nvSpPr>
        <p:spPr>
          <a:xfrm>
            <a:off x="7522369" y="2603897"/>
            <a:ext cx="907256" cy="6000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緊急時に開け</a:t>
            </a:r>
            <a:pPr algn="ctr" indent="0" marL="0">
              <a:lnSpc>
                <a:spcPts val="16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る</a:t>
            </a:r>
            <a:pPr algn="ctr" indent="0" marL="0">
              <a:lnSpc>
                <a:spcPts val="16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
</a:t>
            </a:r>
            <a:pPr algn="ctr" indent="0" marL="0">
              <a:lnSpc>
                <a:spcPts val="16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書類ファイル</a:t>
            </a:r>
            <a:endParaRPr lang="en-US" sz="987" dirty="0"/>
          </a:p>
        </p:txBody>
      </p:sp>
      <p:sp>
        <p:nvSpPr>
          <p:cNvPr id="26" name="Text 18"/>
          <p:cNvSpPr/>
          <p:nvPr/>
        </p:nvSpPr>
        <p:spPr>
          <a:xfrm>
            <a:off x="7548823" y="3261122"/>
            <a:ext cx="854320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FFFFFF">
                    <a:alpha val="80000"/>
                  </a:srgbClr>
                </a:solidFill>
              </a:rPr>
              <a:t>1冊にまとめておく</a:t>
            </a:r>
            <a:endParaRPr lang="en-US" sz="727" dirty="0"/>
          </a:p>
        </p:txBody>
      </p:sp>
      <p:sp>
        <p:nvSpPr>
          <p:cNvPr id="27" name="Shape 19"/>
          <p:cNvSpPr/>
          <p:nvPr/>
        </p:nvSpPr>
        <p:spPr>
          <a:xfrm>
            <a:off x="0" y="4050506"/>
            <a:ext cx="9144000" cy="43755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28" name="Shape 20"/>
          <p:cNvSpPr/>
          <p:nvPr/>
        </p:nvSpPr>
        <p:spPr>
          <a:xfrm>
            <a:off x="0" y="4050506"/>
            <a:ext cx="9144000" cy="7144"/>
          </a:xfrm>
          <a:prstGeom prst="rect">
            <a:avLst/>
          </a:prstGeom>
          <a:solidFill>
            <a:srgbClr val="EEEEEE"/>
          </a:solidFill>
          <a:ln/>
        </p:spPr>
      </p:sp>
      <p:sp>
        <p:nvSpPr>
          <p:cNvPr id="29" name="Text 21"/>
          <p:cNvSpPr/>
          <p:nvPr/>
        </p:nvSpPr>
        <p:spPr>
          <a:xfrm>
            <a:off x="0" y="4050506"/>
            <a:ext cx="9144000" cy="437555"/>
          </a:xfrm>
          <a:prstGeom prst="rect">
            <a:avLst/>
          </a:prstGeom>
          <a:noFill/>
          <a:ln/>
        </p:spPr>
        <p:txBody>
          <a:bodyPr wrap="square" lIns="510286" tIns="170053" rIns="510286" bIns="170053" rtlCol="0" anchor="t">
            <a:spAutoFit/>
          </a:bodyPr>
          <a:lstStyle/>
          <a:p>
            <a:pPr algn="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888888"/>
                </a:solidFill>
              </a:rPr>
              <a:t>引用元：日本年金機構「年金を受けている方が亡くなったとき」</a:t>
            </a:r>
            <a:endParaRPr lang="en-US" sz="72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2026-02-02T06:58:53Z</dcterms:created>
  <dcterms:modified xsi:type="dcterms:W3CDTF">2026-02-02T06:58:53Z</dcterms:modified>
</cp:coreProperties>
</file>