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65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6.jpe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979057"/>
            <a:ext cx="8001000" cy="1088696"/>
          </a:xfrm>
          <a:prstGeom prst="rect">
            <a:avLst/>
          </a:prstGeom>
          <a:noFill/>
          <a:ln/>
        </p:spPr>
        <p:txBody>
          <a:bodyPr wrap="square" lIns="0" tIns="0" rIns="0" bIns="127508" rtlCol="0" anchor="t">
            <a:spAutoFit/>
          </a:bodyPr>
          <a:lstStyle/>
          <a:p>
            <a:pPr marL="0" indent="0" algn="ctr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2C3E50"/>
                </a:solidFill>
              </a:rPr>
              <a:t>住宅ローン入門
</a:t>
            </a:r>
            <a:r>
              <a:rPr lang="en-US" sz="1975" b="1" dirty="0">
                <a:solidFill>
                  <a:srgbClr val="2C3E50"/>
                </a:solidFill>
              </a:rPr>
              <a:t>最初に知るべき「仕組み」と「総支払額」</a:t>
            </a:r>
            <a:endParaRPr lang="en-US" sz="2862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5734" y="2353503"/>
            <a:ext cx="1332505" cy="1000097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0508" y="3551867"/>
            <a:ext cx="200025" cy="200025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3531970" y="3512576"/>
            <a:ext cx="2351494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444444"/>
                </a:solidFill>
              </a:rPr>
              <a:t>元金・利息・返済期間の基本</a:t>
            </a:r>
            <a:endParaRPr lang="en-US" sz="1397" dirty="0"/>
          </a:p>
        </p:txBody>
      </p:sp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8050" y="3884051"/>
            <a:ext cx="200025" cy="200025"/>
          </a:xfrm>
          <a:prstGeom prst="rect">
            <a:avLst/>
          </a:prstGeom>
        </p:spPr>
      </p:pic>
      <p:sp>
        <p:nvSpPr>
          <p:cNvPr id="8" name="Text 2"/>
          <p:cNvSpPr/>
          <p:nvPr/>
        </p:nvSpPr>
        <p:spPr>
          <a:xfrm>
            <a:off x="3109513" y="3844761"/>
            <a:ext cx="319641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444444"/>
                </a:solidFill>
              </a:rPr>
              <a:t>「借りられる額」より「返せる額」</a:t>
            </a:r>
            <a:endParaRPr lang="en-US" sz="1397" dirty="0"/>
          </a:p>
        </p:txBody>
      </p:sp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5981" y="4216236"/>
            <a:ext cx="200025" cy="200025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2407444" y="4176945"/>
            <a:ext cx="4600575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444444"/>
                </a:solidFill>
              </a:rPr>
              <a:t>金利タイプ／返済方法／諸費用で総支払額が変わる</a:t>
            </a:r>
            <a:endParaRPr lang="en-US" sz="1397" dirty="0"/>
          </a:p>
        </p:txBody>
      </p:sp>
      <p:sp>
        <p:nvSpPr>
          <p:cNvPr id="11" name="Shape 4"/>
          <p:cNvSpPr/>
          <p:nvPr/>
        </p:nvSpPr>
        <p:spPr>
          <a:xfrm>
            <a:off x="0" y="4714875"/>
            <a:ext cx="9144000" cy="428625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5"/>
          <p:cNvSpPr/>
          <p:nvPr/>
        </p:nvSpPr>
        <p:spPr>
          <a:xfrm>
            <a:off x="3199312" y="4856857"/>
            <a:ext cx="2745349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90000"/>
                  </a:srgbClr>
                </a:solidFill>
              </a:rPr>
              <a:t>（引用元：全国銀行協会「住宅ローンの仕組みと返済方法」）</a:t>
            </a:r>
            <a:endParaRPr lang="en-US" sz="7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2286028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まとめ（今日の結論）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428625" y="700088"/>
            <a:ext cx="8286750" cy="364331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1295" b="1" dirty="0">
                <a:solidFill>
                  <a:srgbClr val="2C3E50"/>
                </a:solidFill>
              </a:rPr>
              <a:t>住宅ローンは「元金・利息・期間」の組み合わせで総支払額が決まる</a:t>
            </a:r>
            <a:endParaRPr lang="en-US" sz="1295" dirty="0"/>
          </a:p>
        </p:txBody>
      </p:sp>
      <p:sp>
        <p:nvSpPr>
          <p:cNvPr id="6" name="Shape 3"/>
          <p:cNvSpPr/>
          <p:nvPr/>
        </p:nvSpPr>
        <p:spPr>
          <a:xfrm>
            <a:off x="428625" y="1193006"/>
            <a:ext cx="4886325" cy="869752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428625" y="1193006"/>
            <a:ext cx="57150" cy="869752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" y="1306413"/>
            <a:ext cx="214313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00100" y="1278731"/>
            <a:ext cx="78584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判断の基準</a:t>
            </a:r>
            <a:endParaRPr lang="en-US" sz="1090" dirty="0"/>
          </a:p>
        </p:txBody>
      </p:sp>
      <p:sp>
        <p:nvSpPr>
          <p:cNvPr id="10" name="Text 6"/>
          <p:cNvSpPr/>
          <p:nvPr/>
        </p:nvSpPr>
        <p:spPr>
          <a:xfrm>
            <a:off x="514350" y="1548408"/>
            <a:ext cx="4714875" cy="428625"/>
          </a:xfrm>
          <a:prstGeom prst="rect">
            <a:avLst/>
          </a:prstGeom>
          <a:noFill/>
          <a:ln/>
        </p:spPr>
        <p:txBody>
          <a:bodyPr wrap="square" lIns="289179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「借入可能額」ではなく</a:t>
            </a:r>
            <a:r>
              <a:rPr lang="en-US" sz="987" b="1" dirty="0">
                <a:solidFill>
                  <a:srgbClr val="444444"/>
                </a:solidFill>
              </a:rPr>
              <a:t>「返済可能額」</a:t>
            </a:r>
            <a:r>
              <a:rPr lang="en-US" sz="1050" dirty="0">
                <a:solidFill>
                  <a:srgbClr val="444444"/>
                </a:solidFill>
              </a:rPr>
              <a:t>（返済負担の安全度）で判断しましょう。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428625" y="2148483"/>
            <a:ext cx="4886325" cy="869752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428625" y="2148483"/>
            <a:ext cx="57150" cy="869752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" y="2261890"/>
            <a:ext cx="128588" cy="17145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14375" y="2234208"/>
            <a:ext cx="172881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総支払額を左右する要素</a:t>
            </a:r>
            <a:endParaRPr lang="en-US" sz="1090" dirty="0"/>
          </a:p>
        </p:txBody>
      </p:sp>
      <p:sp>
        <p:nvSpPr>
          <p:cNvPr id="15" name="Text 10"/>
          <p:cNvSpPr/>
          <p:nvPr/>
        </p:nvSpPr>
        <p:spPr>
          <a:xfrm>
            <a:off x="514350" y="2503884"/>
            <a:ext cx="4714875" cy="428625"/>
          </a:xfrm>
          <a:prstGeom prst="rect">
            <a:avLst/>
          </a:prstGeom>
          <a:noFill/>
          <a:ln/>
        </p:spPr>
        <p:txBody>
          <a:bodyPr wrap="square" lIns="289179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44444"/>
                </a:solidFill>
              </a:rPr>
              <a:t>金利タイプ × 返済方法 × 諸費用</a:t>
            </a:r>
            <a:r>
              <a:rPr lang="en-US" sz="1050" dirty="0">
                <a:solidFill>
                  <a:srgbClr val="444444"/>
                </a:solidFill>
              </a:rPr>
              <a:t> の選択で、家計リスクと総支払額は大きく変わります。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428625" y="3103959"/>
            <a:ext cx="4886325" cy="869752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2"/>
          <p:cNvSpPr/>
          <p:nvPr/>
        </p:nvSpPr>
        <p:spPr>
          <a:xfrm>
            <a:off x="428625" y="3103959"/>
            <a:ext cx="57150" cy="869752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350" y="3217366"/>
            <a:ext cx="171450" cy="17145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57238" y="3189684"/>
            <a:ext cx="141449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最適な選択のために</a:t>
            </a:r>
            <a:endParaRPr lang="en-US" sz="1090" dirty="0"/>
          </a:p>
        </p:txBody>
      </p:sp>
      <p:sp>
        <p:nvSpPr>
          <p:cNvPr id="20" name="Text 14"/>
          <p:cNvSpPr/>
          <p:nvPr/>
        </p:nvSpPr>
        <p:spPr>
          <a:xfrm>
            <a:off x="514350" y="3459361"/>
            <a:ext cx="4714875" cy="428625"/>
          </a:xfrm>
          <a:prstGeom prst="rect">
            <a:avLst/>
          </a:prstGeom>
          <a:noFill/>
          <a:ln/>
        </p:spPr>
        <p:txBody>
          <a:bodyPr wrap="square" lIns="289179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目先の金利だけでなく、将来のライフプランに合った選択が重要です。</a:t>
            </a:r>
            <a:endParaRPr lang="en-US" sz="105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0328" y="1193006"/>
            <a:ext cx="2052517" cy="1857347"/>
          </a:xfrm>
          <a:prstGeom prst="rect">
            <a:avLst/>
          </a:prstGeom>
        </p:spPr>
      </p:pic>
      <p:sp>
        <p:nvSpPr>
          <p:cNvPr id="22" name="Shape 15"/>
          <p:cNvSpPr/>
          <p:nvPr/>
        </p:nvSpPr>
        <p:spPr>
          <a:xfrm>
            <a:off x="428625" y="4330898"/>
            <a:ext cx="8286750" cy="398264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6"/>
          <p:cNvSpPr/>
          <p:nvPr/>
        </p:nvSpPr>
        <p:spPr>
          <a:xfrm>
            <a:off x="428625" y="4330898"/>
            <a:ext cx="8286750" cy="398264"/>
          </a:xfrm>
          <a:prstGeom prst="rect">
            <a:avLst/>
          </a:prstGeom>
          <a:noFill/>
          <a:ln/>
        </p:spPr>
        <p:txBody>
          <a:bodyPr wrap="square" lIns="102108" tIns="102108" rIns="102108" bIns="102108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無理のない資金計画で、安心できるマイホーム生活を。</a:t>
            </a:r>
            <a:endParaRPr lang="en-US" sz="1090" dirty="0"/>
          </a:p>
        </p:txBody>
      </p:sp>
      <p:sp>
        <p:nvSpPr>
          <p:cNvPr id="24" name="Shape 17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8"/>
          <p:cNvSpPr/>
          <p:nvPr/>
        </p:nvSpPr>
        <p:spPr>
          <a:xfrm>
            <a:off x="5429222" y="4937224"/>
            <a:ext cx="342902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（引用元：全国銀行協会「金利タイプ／返済方法」、住宅金融支援機構「総返済負担率」）</a:t>
            </a:r>
            <a:endParaRPr lang="en-US" sz="6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4504804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住宅ローンとは何か（元金・利息・返済期間）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1257300" y="857250"/>
            <a:ext cx="6629400" cy="4589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C3E50"/>
                </a:solidFill>
              </a:rPr>
              <a:t>住宅ローン ＝ 「元金」 ＋ 「利息"</a:t>
            </a:r>
            <a:endParaRPr lang="en-US" sz="1808" dirty="0"/>
          </a:p>
        </p:txBody>
      </p:sp>
      <p:sp>
        <p:nvSpPr>
          <p:cNvPr id="6" name="Shape 3"/>
          <p:cNvSpPr/>
          <p:nvPr/>
        </p:nvSpPr>
        <p:spPr>
          <a:xfrm>
            <a:off x="428625" y="1459111"/>
            <a:ext cx="2619384" cy="2075259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1447781" y="1630561"/>
            <a:ext cx="571500" cy="571500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0656" y="1773436"/>
            <a:ext cx="285750" cy="2857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33506" y="2302073"/>
            <a:ext cx="400050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元金</a:t>
            </a:r>
            <a:endParaRPr lang="en-US" sz="1397" dirty="0"/>
          </a:p>
        </p:txBody>
      </p:sp>
      <p:sp>
        <p:nvSpPr>
          <p:cNvPr id="10" name="Text 6"/>
          <p:cNvSpPr/>
          <p:nvPr/>
        </p:nvSpPr>
        <p:spPr>
          <a:xfrm>
            <a:off x="600075" y="2662833"/>
            <a:ext cx="226694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借りたお金そのもの。
物件価格から頭金を引いた金額が借入元金となります。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52778" y="1459111"/>
            <a:ext cx="2624128" cy="2075259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4279106" y="1630561"/>
            <a:ext cx="571500" cy="571500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7700" y="1773436"/>
            <a:ext cx="214313" cy="28575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364831" y="2302073"/>
            <a:ext cx="400050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利息</a:t>
            </a:r>
            <a:endParaRPr lang="en-US" sz="1397" dirty="0"/>
          </a:p>
        </p:txBody>
      </p:sp>
      <p:sp>
        <p:nvSpPr>
          <p:cNvPr id="15" name="Text 10"/>
          <p:cNvSpPr/>
          <p:nvPr/>
        </p:nvSpPr>
        <p:spPr>
          <a:xfrm>
            <a:off x="3429000" y="2662833"/>
            <a:ext cx="227171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借入れの対価として支払う費用。
「残高 × 金利」で計算され、元金が減ると減少します。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6086475" y="1459111"/>
            <a:ext cx="2628900" cy="2075259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2"/>
          <p:cNvSpPr/>
          <p:nvPr/>
        </p:nvSpPr>
        <p:spPr>
          <a:xfrm>
            <a:off x="7119947" y="1630561"/>
            <a:ext cx="571500" cy="571500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0681" y="1773436"/>
            <a:ext cx="250031" cy="28575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005647" y="2302073"/>
            <a:ext cx="800100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返済期間</a:t>
            </a:r>
            <a:endParaRPr lang="en-US" sz="1397" dirty="0"/>
          </a:p>
        </p:txBody>
      </p:sp>
      <p:sp>
        <p:nvSpPr>
          <p:cNvPr id="20" name="Text 14"/>
          <p:cNvSpPr/>
          <p:nvPr/>
        </p:nvSpPr>
        <p:spPr>
          <a:xfrm>
            <a:off x="6267469" y="2662833"/>
            <a:ext cx="22764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借入金を返済する期間。
期間設定により毎月の返済額と総支払額が変わります。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428625" y="3662958"/>
            <a:ext cx="8286750" cy="714375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16"/>
          <p:cNvSpPr/>
          <p:nvPr/>
        </p:nvSpPr>
        <p:spPr>
          <a:xfrm>
            <a:off x="428625" y="3662958"/>
            <a:ext cx="35719" cy="714375"/>
          </a:xfrm>
          <a:prstGeom prst="rect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3841552"/>
            <a:ext cx="214313" cy="214313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28688" y="3805833"/>
            <a:ext cx="7412366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44444"/>
                </a:solidFill>
              </a:rPr>
              <a:t>注意点：</a:t>
            </a:r>
            <a:r>
              <a:rPr lang="en-US" sz="1050" dirty="0">
                <a:solidFill>
                  <a:srgbClr val="444444"/>
                </a:solidFill>
              </a:rPr>
              <a:t>
 返済期間を長くすると毎月の返済額は小さくなりますが、利息を支払う期間が延びるため、</a:t>
            </a:r>
            <a:r>
              <a:rPr lang="en-US" sz="987" b="1" dirty="0">
                <a:solidFill>
                  <a:srgbClr val="444444"/>
                </a:solidFill>
              </a:rPr>
              <a:t>総返済額は増加</a:t>
            </a:r>
            <a:r>
              <a:rPr lang="en-US" sz="1050" dirty="0">
                <a:solidFill>
                  <a:srgbClr val="444444"/>
                </a:solidFill>
              </a:rPr>
              <a:t>します。</a:t>
            </a:r>
            <a:endParaRPr lang="en-US" sz="1050" dirty="0"/>
          </a:p>
        </p:txBody>
      </p:sp>
      <p:sp>
        <p:nvSpPr>
          <p:cNvPr id="25" name="Shape 18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19"/>
          <p:cNvSpPr/>
          <p:nvPr/>
        </p:nvSpPr>
        <p:spPr>
          <a:xfrm>
            <a:off x="6505082" y="4937224"/>
            <a:ext cx="235316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（引用元：全国銀行協会「住宅ローンの仕組みと返済方法」）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5479563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「借りられる額」ではなく「返せる額」で考える理由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428625" y="785813"/>
            <a:ext cx="3977618" cy="250031"/>
          </a:xfrm>
          <a:prstGeom prst="rect">
            <a:avLst/>
          </a:prstGeom>
          <a:noFill/>
          <a:ln/>
        </p:spPr>
        <p:txBody>
          <a:bodyPr wrap="none" lIns="127508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審査の視点：返済負担のバランス</a:t>
            </a:r>
            <a:endParaRPr lang="en-US" sz="1193" dirty="0"/>
          </a:p>
        </p:txBody>
      </p:sp>
      <p:sp>
        <p:nvSpPr>
          <p:cNvPr id="6" name="Text 3"/>
          <p:cNvSpPr/>
          <p:nvPr/>
        </p:nvSpPr>
        <p:spPr>
          <a:xfrm>
            <a:off x="428625" y="1143000"/>
            <a:ext cx="397761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金融機関は「年収」だけでなく、年収に占める年間返済額の割合（総返済負担率）を重視します。
 住宅ローン以外の借入れも含めて計算されます。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428625" y="1971675"/>
            <a:ext cx="3977618" cy="967978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Text 5"/>
          <p:cNvSpPr/>
          <p:nvPr/>
        </p:nvSpPr>
        <p:spPr>
          <a:xfrm>
            <a:off x="535781" y="2078831"/>
            <a:ext cx="4833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E67E22"/>
                </a:solidFill>
              </a:rPr>
              <a:t>•</a:t>
            </a:r>
            <a:endParaRPr lang="en-US" sz="885" dirty="0"/>
          </a:p>
        </p:txBody>
      </p:sp>
      <p:sp>
        <p:nvSpPr>
          <p:cNvPr id="9" name="Text 6"/>
          <p:cNvSpPr/>
          <p:nvPr/>
        </p:nvSpPr>
        <p:spPr>
          <a:xfrm>
            <a:off x="678656" y="2093119"/>
            <a:ext cx="76510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自動車ローン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535781" y="2325291"/>
            <a:ext cx="4833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E67E22"/>
                </a:solidFill>
              </a:rPr>
              <a:t>•</a:t>
            </a:r>
            <a:endParaRPr lang="en-US" sz="885" dirty="0"/>
          </a:p>
        </p:txBody>
      </p:sp>
      <p:sp>
        <p:nvSpPr>
          <p:cNvPr id="11" name="Text 8"/>
          <p:cNvSpPr/>
          <p:nvPr/>
        </p:nvSpPr>
        <p:spPr>
          <a:xfrm>
            <a:off x="678656" y="2339578"/>
            <a:ext cx="63651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教育ローン</a:t>
            </a:r>
            <a:endParaRPr lang="en-US" sz="942" dirty="0"/>
          </a:p>
        </p:txBody>
      </p:sp>
      <p:sp>
        <p:nvSpPr>
          <p:cNvPr id="12" name="Text 9"/>
          <p:cNvSpPr/>
          <p:nvPr/>
        </p:nvSpPr>
        <p:spPr>
          <a:xfrm>
            <a:off x="535781" y="2571750"/>
            <a:ext cx="4833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E67E22"/>
                </a:solidFill>
              </a:rPr>
              <a:t>•</a:t>
            </a:r>
            <a:endParaRPr lang="en-US" sz="885" dirty="0"/>
          </a:p>
        </p:txBody>
      </p:sp>
      <p:sp>
        <p:nvSpPr>
          <p:cNvPr id="13" name="Text 10"/>
          <p:cNvSpPr/>
          <p:nvPr/>
        </p:nvSpPr>
        <p:spPr>
          <a:xfrm>
            <a:off x="678656" y="2586038"/>
            <a:ext cx="158677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カードのリボ払い・分割払い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5871242" y="785813"/>
            <a:ext cx="1710621" cy="250031"/>
          </a:xfrm>
          <a:prstGeom prst="rect">
            <a:avLst/>
          </a:prstGeom>
          <a:noFill/>
          <a:ln/>
        </p:spPr>
        <p:txBody>
          <a:bodyPr wrap="none" lIns="127508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フラット35の基準例</a:t>
            </a:r>
            <a:endParaRPr lang="en-US" sz="1193" dirty="0"/>
          </a:p>
        </p:txBody>
      </p:sp>
      <p:sp>
        <p:nvSpPr>
          <p:cNvPr id="15" name="Shape 12"/>
          <p:cNvSpPr/>
          <p:nvPr/>
        </p:nvSpPr>
        <p:spPr>
          <a:xfrm>
            <a:off x="4741329" y="1146572"/>
            <a:ext cx="1602823" cy="339328"/>
          </a:xfrm>
          <a:prstGeom prst="rect">
            <a:avLst/>
          </a:prstGeom>
          <a:solidFill>
            <a:srgbClr val="2C3E50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3"/>
          <p:cNvSpPr/>
          <p:nvPr/>
        </p:nvSpPr>
        <p:spPr>
          <a:xfrm>
            <a:off x="4741329" y="1146572"/>
            <a:ext cx="1602823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年収</a:t>
            </a:r>
            <a:endParaRPr lang="en-US" sz="885" dirty="0"/>
          </a:p>
        </p:txBody>
      </p:sp>
      <p:sp>
        <p:nvSpPr>
          <p:cNvPr id="17" name="Shape 14"/>
          <p:cNvSpPr/>
          <p:nvPr/>
        </p:nvSpPr>
        <p:spPr>
          <a:xfrm>
            <a:off x="6344152" y="1146572"/>
            <a:ext cx="2367651" cy="339328"/>
          </a:xfrm>
          <a:prstGeom prst="rect">
            <a:avLst/>
          </a:prstGeom>
          <a:solidFill>
            <a:srgbClr val="2C3E50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5"/>
          <p:cNvSpPr/>
          <p:nvPr/>
        </p:nvSpPr>
        <p:spPr>
          <a:xfrm>
            <a:off x="6344152" y="1146572"/>
            <a:ext cx="2367651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総返済負担率の上限</a:t>
            </a:r>
            <a:endParaRPr lang="en-US" sz="885" dirty="0"/>
          </a:p>
        </p:txBody>
      </p:sp>
      <p:sp>
        <p:nvSpPr>
          <p:cNvPr id="19" name="Shape 16"/>
          <p:cNvSpPr/>
          <p:nvPr/>
        </p:nvSpPr>
        <p:spPr>
          <a:xfrm>
            <a:off x="4741329" y="1478756"/>
            <a:ext cx="1608069" cy="339328"/>
          </a:xfrm>
          <a:prstGeom prst="rect">
            <a:avLst/>
          </a:prstGeom>
          <a:solidFill>
            <a:srgbClr val="FFFFFF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7"/>
          <p:cNvSpPr/>
          <p:nvPr/>
        </p:nvSpPr>
        <p:spPr>
          <a:xfrm>
            <a:off x="4741329" y="1478756"/>
            <a:ext cx="1608069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400万円未満</a:t>
            </a:r>
            <a:endParaRPr lang="en-US" sz="942" dirty="0"/>
          </a:p>
        </p:txBody>
      </p:sp>
      <p:sp>
        <p:nvSpPr>
          <p:cNvPr id="21" name="Shape 18"/>
          <p:cNvSpPr/>
          <p:nvPr/>
        </p:nvSpPr>
        <p:spPr>
          <a:xfrm>
            <a:off x="6349398" y="1478756"/>
            <a:ext cx="2362405" cy="339328"/>
          </a:xfrm>
          <a:prstGeom prst="rect">
            <a:avLst/>
          </a:prstGeom>
          <a:solidFill>
            <a:srgbClr val="FFFFFF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9"/>
          <p:cNvSpPr/>
          <p:nvPr/>
        </p:nvSpPr>
        <p:spPr>
          <a:xfrm>
            <a:off x="6349398" y="1478756"/>
            <a:ext cx="2362405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30％以下</a:t>
            </a:r>
            <a:endParaRPr lang="en-US" sz="942" dirty="0"/>
          </a:p>
        </p:txBody>
      </p:sp>
      <p:sp>
        <p:nvSpPr>
          <p:cNvPr id="23" name="Shape 20"/>
          <p:cNvSpPr/>
          <p:nvPr/>
        </p:nvSpPr>
        <p:spPr>
          <a:xfrm>
            <a:off x="4741329" y="1810941"/>
            <a:ext cx="1608069" cy="339328"/>
          </a:xfrm>
          <a:prstGeom prst="rect">
            <a:avLst/>
          </a:prstGeom>
          <a:solidFill>
            <a:srgbClr val="FFFFFF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1"/>
          <p:cNvSpPr/>
          <p:nvPr/>
        </p:nvSpPr>
        <p:spPr>
          <a:xfrm>
            <a:off x="4741329" y="1810941"/>
            <a:ext cx="1608069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400万円以上</a:t>
            </a:r>
            <a:endParaRPr lang="en-US" sz="942" dirty="0"/>
          </a:p>
        </p:txBody>
      </p:sp>
      <p:sp>
        <p:nvSpPr>
          <p:cNvPr id="25" name="Shape 22"/>
          <p:cNvSpPr/>
          <p:nvPr/>
        </p:nvSpPr>
        <p:spPr>
          <a:xfrm>
            <a:off x="6343399" y="1810941"/>
            <a:ext cx="2368404" cy="339328"/>
          </a:xfrm>
          <a:prstGeom prst="rect">
            <a:avLst/>
          </a:prstGeom>
          <a:solidFill>
            <a:srgbClr val="FFFFFF"/>
          </a:solidFill>
          <a:ln w="9144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Text 23"/>
          <p:cNvSpPr/>
          <p:nvPr/>
        </p:nvSpPr>
        <p:spPr>
          <a:xfrm>
            <a:off x="6343399" y="1810941"/>
            <a:ext cx="2368404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42" dirty="0">
                <a:solidFill>
                  <a:srgbClr val="000000"/>
                </a:solidFill>
              </a:rPr>
              <a:t>35％以下</a:t>
            </a:r>
            <a:endParaRPr lang="en-US" sz="942" dirty="0"/>
          </a:p>
        </p:txBody>
      </p:sp>
      <p:sp>
        <p:nvSpPr>
          <p:cNvPr id="27" name="Shape 24"/>
          <p:cNvSpPr/>
          <p:nvPr/>
        </p:nvSpPr>
        <p:spPr>
          <a:xfrm>
            <a:off x="4737757" y="2282428"/>
            <a:ext cx="3977618" cy="1428750"/>
          </a:xfrm>
          <a:prstGeom prst="rect">
            <a:avLst/>
          </a:prstGeom>
          <a:solidFill>
            <a:srgbClr val="FAFAFA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694" y="2282428"/>
            <a:ext cx="2047745" cy="1428722"/>
          </a:xfrm>
          <a:prstGeom prst="rect">
            <a:avLst/>
          </a:prstGeom>
        </p:spPr>
      </p:pic>
      <p:sp>
        <p:nvSpPr>
          <p:cNvPr id="29" name="Shape 25"/>
          <p:cNvSpPr/>
          <p:nvPr/>
        </p:nvSpPr>
        <p:spPr>
          <a:xfrm>
            <a:off x="428625" y="3652242"/>
            <a:ext cx="8286750" cy="991195"/>
          </a:xfrm>
          <a:prstGeom prst="rect">
            <a:avLst/>
          </a:prstGeom>
          <a:solidFill>
            <a:srgbClr val="E8F4F8"/>
          </a:solidFill>
          <a:ln w="18288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6"/>
          <p:cNvSpPr/>
          <p:nvPr/>
        </p:nvSpPr>
        <p:spPr>
          <a:xfrm>
            <a:off x="571500" y="3823692"/>
            <a:ext cx="800100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重要なポイント</a:t>
            </a:r>
            <a:endParaRPr lang="en-US" sz="1090" dirty="0"/>
          </a:p>
        </p:txBody>
      </p:sp>
      <p:sp>
        <p:nvSpPr>
          <p:cNvPr id="31" name="Text 27"/>
          <p:cNvSpPr/>
          <p:nvPr/>
        </p:nvSpPr>
        <p:spPr>
          <a:xfrm>
            <a:off x="571500" y="4086225"/>
            <a:ext cx="8001000" cy="4143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「上限いっぱい借りる」のではなく、
 将来の</a:t>
            </a:r>
            <a:r>
              <a:rPr lang="en-US" sz="987" b="1" dirty="0">
                <a:solidFill>
                  <a:srgbClr val="444444"/>
                </a:solidFill>
              </a:rPr>
              <a:t>教育費・介護・金利上昇</a:t>
            </a:r>
            <a:r>
              <a:rPr lang="en-US" sz="1050" dirty="0">
                <a:solidFill>
                  <a:srgbClr val="444444"/>
                </a:solidFill>
              </a:rPr>
              <a:t>にも耐えられる返済設計が重要です。</a:t>
            </a:r>
            <a:endParaRPr lang="en-US" sz="1050" dirty="0"/>
          </a:p>
        </p:txBody>
      </p:sp>
      <p:sp>
        <p:nvSpPr>
          <p:cNvPr id="32" name="Shape 28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3" name="Text 29"/>
          <p:cNvSpPr/>
          <p:nvPr/>
        </p:nvSpPr>
        <p:spPr>
          <a:xfrm>
            <a:off x="5148662" y="4937224"/>
            <a:ext cx="370958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（引用元：住宅金融支援機構 フラット35FAQ「年収による借入額などの制限（総返済負担率）」）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79219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3429028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金利タイプ（固定／変動）の違い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2603729" y="614363"/>
            <a:ext cx="3936513" cy="335756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金利タイプで、支払総額（総返済額）は変わります</a:t>
            </a:r>
            <a:endParaRPr lang="en-US" sz="1193" dirty="0"/>
          </a:p>
        </p:txBody>
      </p:sp>
      <p:sp>
        <p:nvSpPr>
          <p:cNvPr id="6" name="Shape 3"/>
          <p:cNvSpPr/>
          <p:nvPr/>
        </p:nvSpPr>
        <p:spPr>
          <a:xfrm>
            <a:off x="428625" y="1164431"/>
            <a:ext cx="2666991" cy="2185988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571500" y="1307306"/>
            <a:ext cx="2371725" cy="350044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5"/>
          <p:cNvSpPr/>
          <p:nvPr/>
        </p:nvSpPr>
        <p:spPr>
          <a:xfrm>
            <a:off x="571500" y="1307306"/>
            <a:ext cx="2371725" cy="350044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全期間固定金利型</a:t>
            </a:r>
            <a:endParaRPr lang="en-US" sz="987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2347" y="1800225"/>
            <a:ext cx="250031" cy="28575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71500" y="2228850"/>
            <a:ext cx="2371725" cy="9644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借入れ</a:t>
            </a:r>
            <a:r>
              <a:rPr lang="en-US" sz="885" b="1" dirty="0">
                <a:solidFill>
                  <a:srgbClr val="444444"/>
                </a:solidFill>
              </a:rPr>
              <a:t>全期間で金利が変わらない</a:t>
            </a:r>
            <a:r>
              <a:rPr lang="en-US" sz="942" dirty="0">
                <a:solidFill>
                  <a:srgbClr val="444444"/>
                </a:solidFill>
              </a:rPr>
              <a:t>タイプ。
 返済額が確定するため、長期的な資金計画が立てやすいのが特徴です。</a:t>
            </a:r>
            <a:endParaRPr lang="en-US" sz="942" dirty="0"/>
          </a:p>
        </p:txBody>
      </p:sp>
      <p:sp>
        <p:nvSpPr>
          <p:cNvPr id="11" name="Shape 7"/>
          <p:cNvSpPr/>
          <p:nvPr/>
        </p:nvSpPr>
        <p:spPr>
          <a:xfrm>
            <a:off x="3228975" y="1164431"/>
            <a:ext cx="2671763" cy="2185988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3376622" y="1307306"/>
            <a:ext cx="2376497" cy="350044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3376622" y="1307306"/>
            <a:ext cx="2376497" cy="350044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変動金利型</a:t>
            </a:r>
            <a:endParaRPr lang="en-US" sz="987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1981" y="1800225"/>
            <a:ext cx="285750" cy="28575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376622" y="2228850"/>
            <a:ext cx="2376497" cy="9644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金利が</a:t>
            </a:r>
            <a:r>
              <a:rPr lang="en-US" sz="885" b="1" dirty="0">
                <a:solidFill>
                  <a:srgbClr val="444444"/>
                </a:solidFill>
              </a:rPr>
              <a:t>定期的（半年ごとなど）に見直される</a:t>
            </a:r>
            <a:r>
              <a:rPr lang="en-US" sz="942" dirty="0">
                <a:solidFill>
                  <a:srgbClr val="444444"/>
                </a:solidFill>
              </a:rPr>
              <a:t>タイプ。
 市場金利に応じて変動するため、金利上昇リスクがあります。</a:t>
            </a:r>
            <a:endParaRPr lang="en-US" sz="942" dirty="0"/>
          </a:p>
        </p:txBody>
      </p:sp>
      <p:sp>
        <p:nvSpPr>
          <p:cNvPr id="16" name="Shape 11"/>
          <p:cNvSpPr/>
          <p:nvPr/>
        </p:nvSpPr>
        <p:spPr>
          <a:xfrm>
            <a:off x="6038869" y="1164431"/>
            <a:ext cx="2676534" cy="2171700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2"/>
          <p:cNvSpPr/>
          <p:nvPr/>
        </p:nvSpPr>
        <p:spPr>
          <a:xfrm>
            <a:off x="6191231" y="1307306"/>
            <a:ext cx="2381241" cy="350044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3"/>
          <p:cNvSpPr/>
          <p:nvPr/>
        </p:nvSpPr>
        <p:spPr>
          <a:xfrm>
            <a:off x="6191231" y="1307306"/>
            <a:ext cx="2381241" cy="350044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固定金利期間選択型</a:t>
            </a:r>
            <a:endParaRPr lang="en-US" sz="987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6822" y="1800225"/>
            <a:ext cx="250031" cy="28575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191231" y="2228850"/>
            <a:ext cx="2381241" cy="7715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444444"/>
                </a:solidFill>
              </a:rPr>
              <a:t>一定期間は固定</a:t>
            </a:r>
            <a:r>
              <a:rPr lang="en-US" sz="942" dirty="0">
                <a:solidFill>
                  <a:srgbClr val="444444"/>
                </a:solidFill>
              </a:rPr>
              <a:t>で、期間終了後に再度タイプを選択するタイプ。
 「当初10年固定」などが代表的です。</a:t>
            </a:r>
            <a:endParaRPr lang="en-US" sz="942" dirty="0"/>
          </a:p>
        </p:txBody>
      </p:sp>
      <p:sp>
        <p:nvSpPr>
          <p:cNvPr id="21" name="Shape 15"/>
          <p:cNvSpPr/>
          <p:nvPr/>
        </p:nvSpPr>
        <p:spPr>
          <a:xfrm>
            <a:off x="2495345" y="3550444"/>
            <a:ext cx="2003431" cy="1285875"/>
          </a:xfrm>
          <a:prstGeom prst="rect">
            <a:avLst/>
          </a:prstGeom>
          <a:solidFill>
            <a:srgbClr val="FFFFFF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6767" y="3586163"/>
            <a:ext cx="1940561" cy="1214438"/>
          </a:xfrm>
          <a:prstGeom prst="rect">
            <a:avLst/>
          </a:prstGeom>
        </p:spPr>
      </p:pic>
      <p:sp>
        <p:nvSpPr>
          <p:cNvPr id="23" name="Shape 16"/>
          <p:cNvSpPr/>
          <p:nvPr/>
        </p:nvSpPr>
        <p:spPr>
          <a:xfrm>
            <a:off x="4788796" y="3550444"/>
            <a:ext cx="1864128" cy="1285875"/>
          </a:xfrm>
          <a:prstGeom prst="rect">
            <a:avLst/>
          </a:prstGeom>
          <a:solidFill>
            <a:srgbClr val="FFFFFF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1082" y="3586163"/>
            <a:ext cx="1799583" cy="1214438"/>
          </a:xfrm>
          <a:prstGeom prst="rect">
            <a:avLst/>
          </a:prstGeom>
        </p:spPr>
      </p:pic>
      <p:sp>
        <p:nvSpPr>
          <p:cNvPr id="25" name="Shape 17"/>
          <p:cNvSpPr/>
          <p:nvPr/>
        </p:nvSpPr>
        <p:spPr>
          <a:xfrm>
            <a:off x="0" y="4879181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18"/>
          <p:cNvSpPr/>
          <p:nvPr/>
        </p:nvSpPr>
        <p:spPr>
          <a:xfrm>
            <a:off x="6762257" y="4958655"/>
            <a:ext cx="2095993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（引用元：全国銀行協会「住宅ローンの金利タイプ」）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4429823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固定金利・変動金利の向き不向き（考え方）</a:t>
            </a:r>
            <a:endParaRPr lang="en-US" sz="1602" dirty="0"/>
          </a:p>
        </p:txBody>
      </p:sp>
      <p:sp>
        <p:nvSpPr>
          <p:cNvPr id="5" name="Shape 2"/>
          <p:cNvSpPr/>
          <p:nvPr/>
        </p:nvSpPr>
        <p:spPr>
          <a:xfrm>
            <a:off x="285750" y="714375"/>
            <a:ext cx="4200525" cy="3109317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3"/>
          <p:cNvSpPr/>
          <p:nvPr/>
        </p:nvSpPr>
        <p:spPr>
          <a:xfrm>
            <a:off x="285750" y="714375"/>
            <a:ext cx="4193381" cy="460772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285750" y="714375"/>
            <a:ext cx="4193381" cy="460772"/>
          </a:xfrm>
          <a:prstGeom prst="rect">
            <a:avLst/>
          </a:prstGeom>
          <a:noFill/>
          <a:ln/>
        </p:spPr>
        <p:txBody>
          <a:bodyPr wrap="square" lIns="102108" tIns="102108" rIns="102108" bIns="102108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固定金利が向きやすい例</a:t>
            </a:r>
            <a:endParaRPr lang="en-US" sz="1397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8128" y="1282303"/>
            <a:ext cx="428625" cy="428625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906" y="1853803"/>
            <a:ext cx="142875" cy="142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21506" y="1825228"/>
            <a:ext cx="3300440" cy="2357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159" dirty="0">
                <a:solidFill>
                  <a:srgbClr val="444444"/>
                </a:solidFill>
              </a:rPr>
              <a:t>家計の余力が小さく、返済額のブレを抑えたい</a:t>
            </a:r>
            <a:endParaRPr lang="en-US" sz="1159" dirty="0"/>
          </a:p>
        </p:txBody>
      </p:sp>
      <p:sp>
        <p:nvSpPr>
          <p:cNvPr id="11" name="Shape 6"/>
          <p:cNvSpPr/>
          <p:nvPr/>
        </p:nvSpPr>
        <p:spPr>
          <a:xfrm>
            <a:off x="4650581" y="714375"/>
            <a:ext cx="4207669" cy="3109317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7"/>
          <p:cNvSpPr/>
          <p:nvPr/>
        </p:nvSpPr>
        <p:spPr>
          <a:xfrm>
            <a:off x="4657725" y="714375"/>
            <a:ext cx="4200525" cy="460772"/>
          </a:xfrm>
          <a:prstGeom prst="rect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8"/>
          <p:cNvSpPr/>
          <p:nvPr/>
        </p:nvSpPr>
        <p:spPr>
          <a:xfrm>
            <a:off x="4657725" y="714375"/>
            <a:ext cx="4200525" cy="460772"/>
          </a:xfrm>
          <a:prstGeom prst="rect">
            <a:avLst/>
          </a:prstGeom>
          <a:noFill/>
          <a:ln/>
        </p:spPr>
        <p:txBody>
          <a:bodyPr wrap="square" lIns="102108" tIns="102108" rIns="102108" bIns="102108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変動金利が向きやすい例</a:t>
            </a:r>
            <a:endParaRPr lang="en-US" sz="1397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3675" y="1282303"/>
            <a:ext cx="428625" cy="428625"/>
          </a:xfrm>
          <a:prstGeom prst="rect">
            <a:avLst/>
          </a:prstGeom>
        </p:spPr>
      </p:pic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4881" y="1853803"/>
            <a:ext cx="142875" cy="142875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4993481" y="1825228"/>
            <a:ext cx="2668637" cy="2357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159" dirty="0">
                <a:solidFill>
                  <a:srgbClr val="444444"/>
                </a:solidFill>
              </a:rPr>
              <a:t>金利上昇時も貯蓄や収入で吸収できる</a:t>
            </a:r>
            <a:endParaRPr lang="en-US" sz="1159" dirty="0"/>
          </a:p>
        </p:txBody>
      </p:sp>
      <p:sp>
        <p:nvSpPr>
          <p:cNvPr id="17" name="Shape 10"/>
          <p:cNvSpPr/>
          <p:nvPr/>
        </p:nvSpPr>
        <p:spPr>
          <a:xfrm>
            <a:off x="285750" y="3966567"/>
            <a:ext cx="8572500" cy="748308"/>
          </a:xfrm>
          <a:prstGeom prst="rect">
            <a:avLst/>
          </a:prstGeom>
          <a:solidFill>
            <a:srgbClr val="E8F4F8"/>
          </a:solidFill>
          <a:ln w="18288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1"/>
          <p:cNvSpPr/>
          <p:nvPr/>
        </p:nvSpPr>
        <p:spPr>
          <a:xfrm>
            <a:off x="3971925" y="4080867"/>
            <a:ext cx="1200150" cy="2643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重要なポイント</a:t>
            </a:r>
            <a:endParaRPr lang="en-US" sz="1193" dirty="0"/>
          </a:p>
        </p:txBody>
      </p:sp>
      <p:sp>
        <p:nvSpPr>
          <p:cNvPr id="19" name="Text 12"/>
          <p:cNvSpPr/>
          <p:nvPr/>
        </p:nvSpPr>
        <p:spPr>
          <a:xfrm>
            <a:off x="371475" y="4402336"/>
            <a:ext cx="840105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59" dirty="0">
                <a:solidFill>
                  <a:srgbClr val="444444"/>
                </a:solidFill>
              </a:rPr>
              <a:t>どれを選ぶかで支払総額が変わります。将来のリスク許容度で選びましょう。</a:t>
            </a:r>
            <a:endParaRPr lang="en-US" sz="1159" dirty="0"/>
          </a:p>
        </p:txBody>
      </p:sp>
      <p:sp>
        <p:nvSpPr>
          <p:cNvPr id="20" name="Shape 13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4"/>
          <p:cNvSpPr/>
          <p:nvPr/>
        </p:nvSpPr>
        <p:spPr>
          <a:xfrm>
            <a:off x="6033595" y="4937224"/>
            <a:ext cx="2824655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（引用元：全国銀行協会「住宅ローンの金利タイプ（支払総額も変化）」）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506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6172228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返済方法（元利均等／元金均等）で総支払額はどう変わる？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428625" y="785813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444444"/>
                </a:solidFill>
              </a:rPr>
              <a:t>返済方法は2つあり、選択によって総支払額に差が出ます</a:t>
            </a:r>
            <a:endParaRPr lang="en-US" sz="1193" dirty="0"/>
          </a:p>
        </p:txBody>
      </p:sp>
      <p:sp>
        <p:nvSpPr>
          <p:cNvPr id="6" name="Shape 3"/>
          <p:cNvSpPr/>
          <p:nvPr/>
        </p:nvSpPr>
        <p:spPr>
          <a:xfrm>
            <a:off x="428625" y="1250156"/>
            <a:ext cx="4000500" cy="34004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571500" y="1393031"/>
            <a:ext cx="3707606" cy="346472"/>
          </a:xfrm>
          <a:prstGeom prst="rect">
            <a:avLst/>
          </a:prstGeom>
          <a:noFill/>
          <a:ln/>
        </p:spPr>
        <p:txBody>
          <a:bodyPr wrap="none" lIns="0" tIns="0" rIns="0" bIns="42545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1) 元利均等返済</a:t>
            </a:r>
            <a:endParaRPr lang="en-US" sz="1397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1846659"/>
            <a:ext cx="3700463" cy="15430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71500" y="3532584"/>
            <a:ext cx="3707606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毎回の支払額（元金＋利息）が一定</a:t>
            </a:r>
            <a:endParaRPr lang="en-US" sz="942" dirty="0"/>
          </a:p>
        </p:txBody>
      </p:sp>
      <p:sp>
        <p:nvSpPr>
          <p:cNvPr id="10" name="Text 6"/>
          <p:cNvSpPr/>
          <p:nvPr/>
        </p:nvSpPr>
        <p:spPr>
          <a:xfrm>
            <a:off x="714375" y="3805833"/>
            <a:ext cx="64296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27AE60"/>
                </a:solidFill>
              </a:rPr>
              <a:t>メリット：</a:t>
            </a:r>
            <a:endParaRPr lang="en-US" sz="885" dirty="0"/>
          </a:p>
        </p:txBody>
      </p:sp>
      <p:sp>
        <p:nvSpPr>
          <p:cNvPr id="11" name="Text 7"/>
          <p:cNvSpPr/>
          <p:nvPr/>
        </p:nvSpPr>
        <p:spPr>
          <a:xfrm>
            <a:off x="1357340" y="3805833"/>
            <a:ext cx="205611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毎月の返済額が一定で計画しやすい</a:t>
            </a:r>
            <a:endParaRPr lang="en-US" sz="942" dirty="0"/>
          </a:p>
        </p:txBody>
      </p:sp>
      <p:sp>
        <p:nvSpPr>
          <p:cNvPr id="12" name="Text 8"/>
          <p:cNvSpPr/>
          <p:nvPr/>
        </p:nvSpPr>
        <p:spPr>
          <a:xfrm>
            <a:off x="714375" y="4055864"/>
            <a:ext cx="77155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C0392B"/>
                </a:solidFill>
              </a:rPr>
              <a:t>デメリット：</a:t>
            </a:r>
            <a:endParaRPr lang="en-US" sz="885" dirty="0"/>
          </a:p>
        </p:txBody>
      </p:sp>
      <p:sp>
        <p:nvSpPr>
          <p:cNvPr id="13" name="Text 9"/>
          <p:cNvSpPr/>
          <p:nvPr/>
        </p:nvSpPr>
        <p:spPr>
          <a:xfrm>
            <a:off x="1485928" y="4055864"/>
            <a:ext cx="231200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元金が減りにくく、総返済額が多くなる</a:t>
            </a:r>
            <a:endParaRPr lang="en-US" sz="942" dirty="0"/>
          </a:p>
        </p:txBody>
      </p:sp>
      <p:sp>
        <p:nvSpPr>
          <p:cNvPr id="14" name="Shape 10"/>
          <p:cNvSpPr/>
          <p:nvPr/>
        </p:nvSpPr>
        <p:spPr>
          <a:xfrm>
            <a:off x="4707731" y="1250156"/>
            <a:ext cx="4007644" cy="34004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/>
          <p:cNvSpPr/>
          <p:nvPr/>
        </p:nvSpPr>
        <p:spPr>
          <a:xfrm>
            <a:off x="4857750" y="1393031"/>
            <a:ext cx="3714750" cy="346472"/>
          </a:xfrm>
          <a:prstGeom prst="rect">
            <a:avLst/>
          </a:prstGeom>
          <a:noFill/>
          <a:ln/>
        </p:spPr>
        <p:txBody>
          <a:bodyPr wrap="none" lIns="0" tIns="0" rIns="0" bIns="42545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2) 元金均等返済</a:t>
            </a:r>
            <a:endParaRPr lang="en-US" sz="1397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0" y="1846659"/>
            <a:ext cx="3700463" cy="154305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57750" y="3532584"/>
            <a:ext cx="371475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元金部分が一定で、利息を上乗せ</a:t>
            </a:r>
            <a:endParaRPr lang="en-US" sz="942" dirty="0"/>
          </a:p>
        </p:txBody>
      </p:sp>
      <p:sp>
        <p:nvSpPr>
          <p:cNvPr id="18" name="Text 13"/>
          <p:cNvSpPr/>
          <p:nvPr/>
        </p:nvSpPr>
        <p:spPr>
          <a:xfrm>
            <a:off x="5000625" y="3805833"/>
            <a:ext cx="64296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27AE60"/>
                </a:solidFill>
              </a:rPr>
              <a:t>メリット：</a:t>
            </a:r>
            <a:endParaRPr lang="en-US" sz="885" dirty="0"/>
          </a:p>
        </p:txBody>
      </p:sp>
      <p:sp>
        <p:nvSpPr>
          <p:cNvPr id="19" name="Text 14"/>
          <p:cNvSpPr/>
          <p:nvPr/>
        </p:nvSpPr>
        <p:spPr>
          <a:xfrm>
            <a:off x="5643590" y="3805833"/>
            <a:ext cx="24431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元金の減りが早く、総返済額が少なくなる</a:t>
            </a:r>
            <a:endParaRPr lang="en-US" sz="942" dirty="0"/>
          </a:p>
        </p:txBody>
      </p:sp>
      <p:sp>
        <p:nvSpPr>
          <p:cNvPr id="20" name="Text 15"/>
          <p:cNvSpPr/>
          <p:nvPr/>
        </p:nvSpPr>
        <p:spPr>
          <a:xfrm>
            <a:off x="5000625" y="4055864"/>
            <a:ext cx="77155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C0392B"/>
                </a:solidFill>
              </a:rPr>
              <a:t>デメリット：</a:t>
            </a:r>
            <a:endParaRPr lang="en-US" sz="885" dirty="0"/>
          </a:p>
        </p:txBody>
      </p:sp>
      <p:sp>
        <p:nvSpPr>
          <p:cNvPr id="21" name="Text 16"/>
          <p:cNvSpPr/>
          <p:nvPr/>
        </p:nvSpPr>
        <p:spPr>
          <a:xfrm>
            <a:off x="5772178" y="4055864"/>
            <a:ext cx="192884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当初の返済額が大きくなりやすい</a:t>
            </a:r>
            <a:endParaRPr lang="en-US" sz="942" dirty="0"/>
          </a:p>
        </p:txBody>
      </p:sp>
      <p:sp>
        <p:nvSpPr>
          <p:cNvPr id="22" name="Shape 17"/>
          <p:cNvSpPr/>
          <p:nvPr/>
        </p:nvSpPr>
        <p:spPr>
          <a:xfrm>
            <a:off x="0" y="4864894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8"/>
          <p:cNvSpPr/>
          <p:nvPr/>
        </p:nvSpPr>
        <p:spPr>
          <a:xfrm>
            <a:off x="6505082" y="4944368"/>
            <a:ext cx="235316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（引用元：全国銀行協会「住宅ローンの仕組みと返済方法」）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6202840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諸費用を見落とさない（手数料・保証料・登記・火災保険など）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428625" y="785813"/>
            <a:ext cx="8286750" cy="250031"/>
          </a:xfrm>
          <a:prstGeom prst="rect">
            <a:avLst/>
          </a:prstGeom>
          <a:noFill/>
          <a:ln/>
        </p:spPr>
        <p:txBody>
          <a:bodyPr wrap="none" lIns="127508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269" dirty="0">
                <a:solidFill>
                  <a:srgbClr val="444444"/>
                </a:solidFill>
              </a:rPr>
              <a:t>物件価格以外に、ローン契約・取得に伴う費用が発生します。</a:t>
            </a:r>
            <a:endParaRPr lang="en-US" sz="1269" dirty="0"/>
          </a:p>
        </p:txBody>
      </p:sp>
      <p:sp>
        <p:nvSpPr>
          <p:cNvPr id="6" name="Shape 3"/>
          <p:cNvSpPr/>
          <p:nvPr/>
        </p:nvSpPr>
        <p:spPr>
          <a:xfrm>
            <a:off x="428625" y="1250156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571500" y="1364456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298" y="1478756"/>
            <a:ext cx="225028" cy="20002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43000" y="1375172"/>
            <a:ext cx="17145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融資手数料</a:t>
            </a:r>
            <a:endParaRPr lang="en-US" sz="987" dirty="0"/>
          </a:p>
        </p:txBody>
      </p:sp>
      <p:sp>
        <p:nvSpPr>
          <p:cNvPr id="10" name="Text 6"/>
          <p:cNvSpPr/>
          <p:nvPr/>
        </p:nvSpPr>
        <p:spPr>
          <a:xfrm>
            <a:off x="1143000" y="1618059"/>
            <a:ext cx="171450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金融機関に支払う事務手数料など</a:t>
            </a:r>
            <a:endParaRPr lang="en-US" sz="834" dirty="0"/>
          </a:p>
        </p:txBody>
      </p:sp>
      <p:sp>
        <p:nvSpPr>
          <p:cNvPr id="11" name="Shape 7"/>
          <p:cNvSpPr/>
          <p:nvPr/>
        </p:nvSpPr>
        <p:spPr>
          <a:xfrm>
            <a:off x="4643438" y="1250156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4786313" y="1357313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0613" y="1471613"/>
            <a:ext cx="200025" cy="20002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357813" y="1368028"/>
            <a:ext cx="1594507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契約書の印紙代</a:t>
            </a:r>
            <a:endParaRPr lang="en-US" sz="987" dirty="0"/>
          </a:p>
        </p:txBody>
      </p:sp>
      <p:sp>
        <p:nvSpPr>
          <p:cNvPr id="15" name="Text 10"/>
          <p:cNvSpPr/>
          <p:nvPr/>
        </p:nvSpPr>
        <p:spPr>
          <a:xfrm>
            <a:off x="5357813" y="1610916"/>
            <a:ext cx="1594507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ローン契約書に貼付する印紙税</a:t>
            </a:r>
            <a:endParaRPr lang="en-US" sz="834" dirty="0"/>
          </a:p>
        </p:txBody>
      </p:sp>
      <p:sp>
        <p:nvSpPr>
          <p:cNvPr id="16" name="Shape 11"/>
          <p:cNvSpPr/>
          <p:nvPr/>
        </p:nvSpPr>
        <p:spPr>
          <a:xfrm>
            <a:off x="428625" y="2035969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2"/>
          <p:cNvSpPr/>
          <p:nvPr/>
        </p:nvSpPr>
        <p:spPr>
          <a:xfrm>
            <a:off x="571500" y="2150269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98" y="2264569"/>
            <a:ext cx="225028" cy="200025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143000" y="2160984"/>
            <a:ext cx="17145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火災保険料・地震保険料</a:t>
            </a:r>
            <a:endParaRPr lang="en-US" sz="987" dirty="0"/>
          </a:p>
        </p:txBody>
      </p:sp>
      <p:sp>
        <p:nvSpPr>
          <p:cNvPr id="20" name="Text 14"/>
          <p:cNvSpPr/>
          <p:nvPr/>
        </p:nvSpPr>
        <p:spPr>
          <a:xfrm>
            <a:off x="1143000" y="2403872"/>
            <a:ext cx="171450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建物を災害から守るための保険料</a:t>
            </a:r>
            <a:endParaRPr lang="en-US" sz="834" dirty="0"/>
          </a:p>
        </p:txBody>
      </p:sp>
      <p:sp>
        <p:nvSpPr>
          <p:cNvPr id="21" name="Shape 15"/>
          <p:cNvSpPr/>
          <p:nvPr/>
        </p:nvSpPr>
        <p:spPr>
          <a:xfrm>
            <a:off x="4643438" y="2035969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16"/>
          <p:cNvSpPr/>
          <p:nvPr/>
        </p:nvSpPr>
        <p:spPr>
          <a:xfrm>
            <a:off x="4786313" y="2143125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8111" y="2257425"/>
            <a:ext cx="225028" cy="200025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357813" y="2153841"/>
            <a:ext cx="175337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登記費用（報酬）</a:t>
            </a:r>
            <a:endParaRPr lang="en-US" sz="987" dirty="0"/>
          </a:p>
        </p:txBody>
      </p:sp>
      <p:sp>
        <p:nvSpPr>
          <p:cNvPr id="25" name="Text 18"/>
          <p:cNvSpPr/>
          <p:nvPr/>
        </p:nvSpPr>
        <p:spPr>
          <a:xfrm>
            <a:off x="5357813" y="2396728"/>
            <a:ext cx="175337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司法書士・土地家屋調査士への報酬</a:t>
            </a:r>
            <a:endParaRPr lang="en-US" sz="834" dirty="0"/>
          </a:p>
        </p:txBody>
      </p:sp>
      <p:sp>
        <p:nvSpPr>
          <p:cNvPr id="26" name="Shape 19"/>
          <p:cNvSpPr/>
          <p:nvPr/>
        </p:nvSpPr>
        <p:spPr>
          <a:xfrm>
            <a:off x="428625" y="2821781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0"/>
          <p:cNvSpPr/>
          <p:nvPr/>
        </p:nvSpPr>
        <p:spPr>
          <a:xfrm>
            <a:off x="571500" y="2936081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800" y="3050381"/>
            <a:ext cx="200025" cy="200025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1143000" y="2946797"/>
            <a:ext cx="16002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登記費用（税金）</a:t>
            </a:r>
            <a:endParaRPr lang="en-US" sz="987" dirty="0"/>
          </a:p>
        </p:txBody>
      </p:sp>
      <p:sp>
        <p:nvSpPr>
          <p:cNvPr id="30" name="Text 22"/>
          <p:cNvSpPr/>
          <p:nvPr/>
        </p:nvSpPr>
        <p:spPr>
          <a:xfrm>
            <a:off x="1143000" y="3189684"/>
            <a:ext cx="160020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登録免許税（国に納める税金）</a:t>
            </a:r>
            <a:endParaRPr lang="en-US" sz="834" dirty="0"/>
          </a:p>
        </p:txBody>
      </p:sp>
      <p:sp>
        <p:nvSpPr>
          <p:cNvPr id="31" name="Shape 23"/>
          <p:cNvSpPr/>
          <p:nvPr/>
        </p:nvSpPr>
        <p:spPr>
          <a:xfrm>
            <a:off x="4643438" y="2821781"/>
            <a:ext cx="4071938" cy="657225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Shape 24"/>
          <p:cNvSpPr/>
          <p:nvPr/>
        </p:nvSpPr>
        <p:spPr>
          <a:xfrm>
            <a:off x="4786313" y="2928938"/>
            <a:ext cx="428625" cy="428625"/>
          </a:xfrm>
          <a:prstGeom prst="ellipse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8111" y="3043238"/>
            <a:ext cx="225028" cy="200025"/>
          </a:xfrm>
          <a:prstGeom prst="rect">
            <a:avLst/>
          </a:prstGeom>
        </p:spPr>
      </p:pic>
      <p:sp>
        <p:nvSpPr>
          <p:cNvPr id="34" name="Text 25"/>
          <p:cNvSpPr/>
          <p:nvPr/>
        </p:nvSpPr>
        <p:spPr>
          <a:xfrm>
            <a:off x="5357813" y="2939653"/>
            <a:ext cx="296951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つなぎローン費用</a:t>
            </a:r>
            <a:endParaRPr lang="en-US" sz="987" dirty="0"/>
          </a:p>
        </p:txBody>
      </p:sp>
      <p:sp>
        <p:nvSpPr>
          <p:cNvPr id="35" name="Text 26"/>
          <p:cNvSpPr/>
          <p:nvPr/>
        </p:nvSpPr>
        <p:spPr>
          <a:xfrm>
            <a:off x="5357813" y="3182541"/>
            <a:ext cx="296951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注文住宅などで建物完成前に必要な資金（必要に応じて）</a:t>
            </a:r>
            <a:endParaRPr lang="en-US" sz="834" dirty="0"/>
          </a:p>
        </p:txBody>
      </p:sp>
      <p:sp>
        <p:nvSpPr>
          <p:cNvPr id="36" name="Shape 27"/>
          <p:cNvSpPr/>
          <p:nvPr/>
        </p:nvSpPr>
        <p:spPr>
          <a:xfrm>
            <a:off x="428625" y="3739753"/>
            <a:ext cx="8286750" cy="903684"/>
          </a:xfrm>
          <a:prstGeom prst="rect">
            <a:avLst/>
          </a:prstGeom>
          <a:solidFill>
            <a:srgbClr val="FFF3E0"/>
          </a:solidFill>
          <a:ln w="9144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500" y="3934420"/>
            <a:ext cx="128588" cy="128588"/>
          </a:xfrm>
          <a:prstGeom prst="rect">
            <a:avLst/>
          </a:prstGeom>
        </p:spPr>
      </p:pic>
      <p:sp>
        <p:nvSpPr>
          <p:cNvPr id="38" name="Text 28"/>
          <p:cNvSpPr/>
          <p:nvPr/>
        </p:nvSpPr>
        <p:spPr>
          <a:xfrm>
            <a:off x="700088" y="3911203"/>
            <a:ext cx="133783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E67E22"/>
                </a:solidFill>
              </a:rPr>
              <a:t>フラット35のポイント</a:t>
            </a:r>
            <a:endParaRPr lang="en-US" sz="885" dirty="0"/>
          </a:p>
        </p:txBody>
      </p:sp>
      <p:sp>
        <p:nvSpPr>
          <p:cNvPr id="39" name="Text 29"/>
          <p:cNvSpPr/>
          <p:nvPr/>
        </p:nvSpPr>
        <p:spPr>
          <a:xfrm>
            <a:off x="571500" y="4121944"/>
            <a:ext cx="8001000" cy="3786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フラット35では、一定の諸費用は「借入対象となる諸費用」として整理されており、
 条件を満たせば借入額に含めることができる場合があります。</a:t>
            </a:r>
            <a:endParaRPr lang="en-US" sz="942" dirty="0"/>
          </a:p>
        </p:txBody>
      </p:sp>
      <p:sp>
        <p:nvSpPr>
          <p:cNvPr id="40" name="Shape 30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1" name="Text 31"/>
          <p:cNvSpPr/>
          <p:nvPr/>
        </p:nvSpPr>
        <p:spPr>
          <a:xfrm>
            <a:off x="3919351" y="4937224"/>
            <a:ext cx="4938899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（引用元：住宅金融支援機構 フラット35FAQ「借入対象となる諸費用（印紙代、火災・地震保険料、登記費用、登録免許税等）」）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5008634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登録免許税（登記の税金）は公的に決まっている</a:t>
            </a:r>
            <a:endParaRPr lang="en-US" sz="1602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757238"/>
            <a:ext cx="208955" cy="185738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744736" y="714375"/>
            <a:ext cx="1300190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95" b="1" dirty="0">
                <a:solidFill>
                  <a:srgbClr val="2C3E50"/>
                </a:solidFill>
              </a:rPr>
              <a:t>登録免許税とは</a:t>
            </a:r>
            <a:endParaRPr lang="en-US" sz="1295" dirty="0"/>
          </a:p>
        </p:txBody>
      </p:sp>
      <p:sp>
        <p:nvSpPr>
          <p:cNvPr id="7" name="Text 3"/>
          <p:cNvSpPr/>
          <p:nvPr/>
        </p:nvSpPr>
        <p:spPr>
          <a:xfrm>
            <a:off x="428625" y="1143000"/>
            <a:ext cx="8286750" cy="502909"/>
          </a:xfrm>
          <a:prstGeom prst="rect">
            <a:avLst/>
          </a:prstGeom>
          <a:noFill/>
          <a:ln/>
        </p:spPr>
        <p:txBody>
          <a:bodyPr wrap="square" lIns="8509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444444"/>
                </a:solidFill>
              </a:rPr>
              <a:t>不動産を取得して登記を行う際にかかる国税です。
 税額は「課税標準額 × 税率」で計算され、法律で定められています。</a:t>
            </a:r>
            <a:endParaRPr lang="en-US" sz="1159" dirty="0"/>
          </a:p>
        </p:txBody>
      </p:sp>
      <p:sp>
        <p:nvSpPr>
          <p:cNvPr id="8" name="Shape 4"/>
          <p:cNvSpPr/>
          <p:nvPr/>
        </p:nvSpPr>
        <p:spPr>
          <a:xfrm>
            <a:off x="428625" y="1817359"/>
            <a:ext cx="8286750" cy="1860221"/>
          </a:xfrm>
          <a:prstGeom prst="rect">
            <a:avLst/>
          </a:prstGeom>
          <a:solidFill>
            <a:srgbClr val="FFF8E1"/>
          </a:solidFill>
          <a:ln w="18288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" y="1942374"/>
            <a:ext cx="192881" cy="1714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778669" y="1903084"/>
            <a:ext cx="2400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67E22"/>
                </a:solidFill>
              </a:rPr>
              <a:t>住宅用家屋の軽減措置（特例）</a:t>
            </a:r>
            <a:endParaRPr lang="en-US" sz="1193" dirty="0"/>
          </a:p>
        </p:txBody>
      </p:sp>
      <p:sp>
        <p:nvSpPr>
          <p:cNvPr id="11" name="Text 6"/>
          <p:cNvSpPr/>
          <p:nvPr/>
        </p:nvSpPr>
        <p:spPr>
          <a:xfrm>
            <a:off x="514350" y="2224553"/>
            <a:ext cx="8115300" cy="502909"/>
          </a:xfrm>
          <a:prstGeom prst="rect">
            <a:avLst/>
          </a:prstGeom>
          <a:noFill/>
          <a:ln/>
        </p:spPr>
        <p:txBody>
          <a:bodyPr wrap="square" lIns="8509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444444"/>
                </a:solidFill>
              </a:rPr>
              <a:t>一定の要件（床面積50㎡以上、自己居住用など）を満たす住宅の場合、
 通常の税率よりも低い</a:t>
            </a:r>
            <a:r>
              <a:rPr lang="en-US" sz="1090" b="1" dirty="0">
                <a:solidFill>
                  <a:srgbClr val="444444"/>
                </a:solidFill>
              </a:rPr>
              <a:t>軽減税率</a:t>
            </a:r>
            <a:r>
              <a:rPr lang="en-US" sz="1159" dirty="0">
                <a:solidFill>
                  <a:srgbClr val="444444"/>
                </a:solidFill>
              </a:rPr>
              <a:t>が適用されます。</a:t>
            </a:r>
            <a:endParaRPr lang="en-US" sz="1159" dirty="0"/>
          </a:p>
        </p:txBody>
      </p:sp>
      <p:sp>
        <p:nvSpPr>
          <p:cNvPr id="12" name="Text 7"/>
          <p:cNvSpPr/>
          <p:nvPr/>
        </p:nvSpPr>
        <p:spPr>
          <a:xfrm>
            <a:off x="478631" y="2813186"/>
            <a:ext cx="142875" cy="1428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7E22"/>
                </a:solidFill>
              </a:rPr>
              <a:t></a:t>
            </a:r>
            <a:endParaRPr lang="en-US" sz="987" dirty="0"/>
          </a:p>
        </p:txBody>
      </p:sp>
      <p:sp>
        <p:nvSpPr>
          <p:cNvPr id="13" name="Text 8"/>
          <p:cNvSpPr/>
          <p:nvPr/>
        </p:nvSpPr>
        <p:spPr>
          <a:xfrm>
            <a:off x="657225" y="2825688"/>
            <a:ext cx="21431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所有権保存登記（新築住宅など）</a:t>
            </a:r>
            <a:endParaRPr lang="en-US" sz="1050" dirty="0"/>
          </a:p>
        </p:txBody>
      </p:sp>
      <p:sp>
        <p:nvSpPr>
          <p:cNvPr id="14" name="Text 9"/>
          <p:cNvSpPr/>
          <p:nvPr/>
        </p:nvSpPr>
        <p:spPr>
          <a:xfrm>
            <a:off x="478631" y="3063218"/>
            <a:ext cx="142875" cy="1428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7E22"/>
                </a:solidFill>
              </a:rPr>
              <a:t></a:t>
            </a:r>
            <a:endParaRPr lang="en-US" sz="987" dirty="0"/>
          </a:p>
        </p:txBody>
      </p:sp>
      <p:sp>
        <p:nvSpPr>
          <p:cNvPr id="15" name="Text 10"/>
          <p:cNvSpPr/>
          <p:nvPr/>
        </p:nvSpPr>
        <p:spPr>
          <a:xfrm>
            <a:off x="657225" y="3075719"/>
            <a:ext cx="25717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所有権移転登記（中古住宅の購入など）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478631" y="3313249"/>
            <a:ext cx="142875" cy="1428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7E22"/>
                </a:solidFill>
              </a:rPr>
              <a:t></a:t>
            </a:r>
            <a:endParaRPr lang="en-US" sz="987" dirty="0"/>
          </a:p>
        </p:txBody>
      </p:sp>
      <p:sp>
        <p:nvSpPr>
          <p:cNvPr id="17" name="Text 12"/>
          <p:cNvSpPr/>
          <p:nvPr/>
        </p:nvSpPr>
        <p:spPr>
          <a:xfrm>
            <a:off x="657225" y="3325750"/>
            <a:ext cx="2564606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抵当権設定登記（住宅ローンの借入れ）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28625" y="3891893"/>
            <a:ext cx="8286750" cy="40005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4"/>
          <p:cNvSpPr/>
          <p:nvPr/>
        </p:nvSpPr>
        <p:spPr>
          <a:xfrm>
            <a:off x="428625" y="3891893"/>
            <a:ext cx="35719" cy="4000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788" y="4020480"/>
            <a:ext cx="142875" cy="14287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800100" y="3993691"/>
            <a:ext cx="232317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具体的な税率や軽減措置の要件は、</a:t>
            </a:r>
            <a:endParaRPr lang="en-US" sz="1050" dirty="0"/>
          </a:p>
        </p:txBody>
      </p:sp>
      <p:sp>
        <p:nvSpPr>
          <p:cNvPr id="22" name="Text 16"/>
          <p:cNvSpPr/>
          <p:nvPr/>
        </p:nvSpPr>
        <p:spPr>
          <a:xfrm>
            <a:off x="3123270" y="3993691"/>
            <a:ext cx="21431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44444"/>
                </a:solidFill>
              </a:rPr>
              <a:t>国税庁の「登録免許税の税額表」</a:t>
            </a:r>
            <a:endParaRPr lang="en-US" sz="987" dirty="0"/>
          </a:p>
        </p:txBody>
      </p:sp>
      <p:sp>
        <p:nvSpPr>
          <p:cNvPr id="23" name="Text 17"/>
          <p:cNvSpPr/>
          <p:nvPr/>
        </p:nvSpPr>
        <p:spPr>
          <a:xfrm>
            <a:off x="5266395" y="3993691"/>
            <a:ext cx="142018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444444"/>
                </a:solidFill>
              </a:rPr>
              <a:t>で確認してください。</a:t>
            </a:r>
            <a:endParaRPr lang="en-US" sz="1050" dirty="0"/>
          </a:p>
        </p:txBody>
      </p:sp>
      <p:sp>
        <p:nvSpPr>
          <p:cNvPr id="24" name="Shape 18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9"/>
          <p:cNvSpPr/>
          <p:nvPr/>
        </p:nvSpPr>
        <p:spPr>
          <a:xfrm>
            <a:off x="5670882" y="4937224"/>
            <a:ext cx="318736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（引用元：国税庁「No.7191 登録免許税の税額表（住宅用家屋の軽減税率など）」）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7150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285750" y="119658"/>
            <a:ext cx="5159964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まず決める3点：返済期間／頭金／毎月返済の上限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2132075" y="785813"/>
            <a:ext cx="4879823" cy="335756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最初に決めるべき3つ（ここで“総支払額”が大きく変わります）</a:t>
            </a:r>
            <a:endParaRPr lang="en-US" sz="1193" dirty="0"/>
          </a:p>
        </p:txBody>
      </p:sp>
      <p:sp>
        <p:nvSpPr>
          <p:cNvPr id="6" name="Shape 3"/>
          <p:cNvSpPr/>
          <p:nvPr/>
        </p:nvSpPr>
        <p:spPr>
          <a:xfrm>
            <a:off x="428625" y="1335881"/>
            <a:ext cx="2643188" cy="3307556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428625" y="1335881"/>
            <a:ext cx="2633672" cy="785813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434" y="1465362"/>
            <a:ext cx="200025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43360" y="1765399"/>
            <a:ext cx="804202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1. 返済期間</a:t>
            </a:r>
            <a:endParaRPr lang="en-US" sz="1090" dirty="0"/>
          </a:p>
        </p:txBody>
      </p:sp>
      <p:sp>
        <p:nvSpPr>
          <p:cNvPr id="10" name="Text 6"/>
          <p:cNvSpPr/>
          <p:nvPr/>
        </p:nvSpPr>
        <p:spPr>
          <a:xfrm>
            <a:off x="607219" y="2300288"/>
            <a:ext cx="2276484" cy="207169"/>
          </a:xfrm>
          <a:prstGeom prst="rect">
            <a:avLst/>
          </a:prstGeom>
          <a:noFill/>
          <a:ln/>
        </p:spPr>
        <p:txBody>
          <a:bodyPr wrap="none" lIns="8509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期間と利息の関係</a:t>
            </a:r>
            <a:endParaRPr lang="en-US" sz="987" dirty="0"/>
          </a:p>
        </p:txBody>
      </p:sp>
      <p:sp>
        <p:nvSpPr>
          <p:cNvPr id="11" name="Text 7"/>
          <p:cNvSpPr/>
          <p:nvPr/>
        </p:nvSpPr>
        <p:spPr>
          <a:xfrm>
            <a:off x="607219" y="2614613"/>
            <a:ext cx="2276484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期間が長いほど毎月の返済額は小さくなりますが、利息を支払う期間が延びるため、</a:t>
            </a:r>
            <a:r>
              <a:rPr lang="en-US" sz="885" b="1" dirty="0">
                <a:solidFill>
                  <a:srgbClr val="444444"/>
                </a:solidFill>
              </a:rPr>
              <a:t>総返済額は増加</a:t>
            </a:r>
            <a:r>
              <a:rPr lang="en-US" sz="942" dirty="0">
                <a:solidFill>
                  <a:srgbClr val="444444"/>
                </a:solidFill>
              </a:rPr>
              <a:t>します。</a:t>
            </a:r>
            <a:endParaRPr lang="en-US" sz="942" dirty="0"/>
          </a:p>
        </p:txBody>
      </p:sp>
      <p:sp>
        <p:nvSpPr>
          <p:cNvPr id="12" name="Shape 8"/>
          <p:cNvSpPr/>
          <p:nvPr/>
        </p:nvSpPr>
        <p:spPr>
          <a:xfrm>
            <a:off x="607219" y="3707606"/>
            <a:ext cx="2276484" cy="757238"/>
          </a:xfrm>
          <a:prstGeom prst="rect">
            <a:avLst/>
          </a:prstGeom>
          <a:solidFill>
            <a:srgbClr val="FFF3E0"/>
          </a:solidFill>
          <a:ln w="9144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714375" y="3829050"/>
            <a:ext cx="206217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67E22"/>
                </a:solidFill>
              </a:rPr>
              <a:t>ポイント</a:t>
            </a:r>
            <a:endParaRPr lang="en-US" sz="784" dirty="0"/>
          </a:p>
        </p:txBody>
      </p:sp>
      <p:sp>
        <p:nvSpPr>
          <p:cNvPr id="14" name="Text 10"/>
          <p:cNvSpPr/>
          <p:nvPr/>
        </p:nvSpPr>
        <p:spPr>
          <a:xfrm>
            <a:off x="714375" y="4029075"/>
            <a:ext cx="2062172" cy="3286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444444"/>
                </a:solidFill>
              </a:rPr>
              <a:t>毎月の負担と総支払額のバランスを考慮しましょう。</a:t>
            </a:r>
            <a:endParaRPr lang="en-US" sz="834" dirty="0"/>
          </a:p>
        </p:txBody>
      </p:sp>
      <p:sp>
        <p:nvSpPr>
          <p:cNvPr id="15" name="Shape 11"/>
          <p:cNvSpPr/>
          <p:nvPr/>
        </p:nvSpPr>
        <p:spPr>
          <a:xfrm>
            <a:off x="3240891" y="1335881"/>
            <a:ext cx="2647959" cy="3307556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2"/>
          <p:cNvSpPr/>
          <p:nvPr/>
        </p:nvSpPr>
        <p:spPr>
          <a:xfrm>
            <a:off x="3245634" y="1335881"/>
            <a:ext cx="2638416" cy="785813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0528" y="1465362"/>
            <a:ext cx="228600" cy="2286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319904" y="1765399"/>
            <a:ext cx="48987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2. 頭金</a:t>
            </a:r>
            <a:endParaRPr lang="en-US" sz="1090" dirty="0"/>
          </a:p>
        </p:txBody>
      </p:sp>
      <p:sp>
        <p:nvSpPr>
          <p:cNvPr id="19" name="Text 14"/>
          <p:cNvSpPr/>
          <p:nvPr/>
        </p:nvSpPr>
        <p:spPr>
          <a:xfrm>
            <a:off x="3424228" y="2300288"/>
            <a:ext cx="2281228" cy="207169"/>
          </a:xfrm>
          <a:prstGeom prst="rect">
            <a:avLst/>
          </a:prstGeom>
          <a:noFill/>
          <a:ln/>
        </p:spPr>
        <p:txBody>
          <a:bodyPr wrap="none" lIns="8509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借入額の圧縮</a:t>
            </a:r>
            <a:endParaRPr lang="en-US" sz="987" dirty="0"/>
          </a:p>
        </p:txBody>
      </p:sp>
      <p:sp>
        <p:nvSpPr>
          <p:cNvPr id="20" name="Text 15"/>
          <p:cNvSpPr/>
          <p:nvPr/>
        </p:nvSpPr>
        <p:spPr>
          <a:xfrm>
            <a:off x="3424228" y="2614613"/>
            <a:ext cx="2281228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頭金を多く用意するほど借入額が減り、</a:t>
            </a:r>
            <a:r>
              <a:rPr lang="en-US" sz="885" b="1" dirty="0">
                <a:solidFill>
                  <a:srgbClr val="444444"/>
                </a:solidFill>
              </a:rPr>
              <a:t>利息総額が圧縮</a:t>
            </a:r>
            <a:r>
              <a:rPr lang="en-US" sz="942" dirty="0">
                <a:solidFill>
                  <a:srgbClr val="444444"/>
                </a:solidFill>
              </a:rPr>
              <a:t>されます。</a:t>
            </a:r>
            <a:endParaRPr lang="en-US" sz="942" dirty="0"/>
          </a:p>
        </p:txBody>
      </p:sp>
      <p:sp>
        <p:nvSpPr>
          <p:cNvPr id="21" name="Shape 16"/>
          <p:cNvSpPr/>
          <p:nvPr/>
        </p:nvSpPr>
        <p:spPr>
          <a:xfrm>
            <a:off x="3424228" y="3707606"/>
            <a:ext cx="2281228" cy="757238"/>
          </a:xfrm>
          <a:prstGeom prst="rect">
            <a:avLst/>
          </a:prstGeom>
          <a:solidFill>
            <a:srgbClr val="FFF3E0"/>
          </a:solidFill>
          <a:ln w="9144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7"/>
          <p:cNvSpPr/>
          <p:nvPr/>
        </p:nvSpPr>
        <p:spPr>
          <a:xfrm>
            <a:off x="3531384" y="3829050"/>
            <a:ext cx="2066916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67E22"/>
                </a:solidFill>
              </a:rPr>
              <a:t>ポイント</a:t>
            </a:r>
            <a:endParaRPr lang="en-US" sz="784" dirty="0"/>
          </a:p>
        </p:txBody>
      </p:sp>
      <p:sp>
        <p:nvSpPr>
          <p:cNvPr id="23" name="Text 18"/>
          <p:cNvSpPr/>
          <p:nvPr/>
        </p:nvSpPr>
        <p:spPr>
          <a:xfrm>
            <a:off x="3531384" y="4029075"/>
            <a:ext cx="2066916" cy="3286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444444"/>
                </a:solidFill>
              </a:rPr>
              <a:t>手元資金を全て使わず、緊急時の備えも残しましょう。</a:t>
            </a:r>
            <a:endParaRPr lang="en-US" sz="834" dirty="0"/>
          </a:p>
        </p:txBody>
      </p:sp>
      <p:sp>
        <p:nvSpPr>
          <p:cNvPr id="24" name="Shape 19"/>
          <p:cNvSpPr/>
          <p:nvPr/>
        </p:nvSpPr>
        <p:spPr>
          <a:xfrm>
            <a:off x="6062644" y="1335881"/>
            <a:ext cx="2652703" cy="3307556"/>
          </a:xfrm>
          <a:prstGeom prst="rect">
            <a:avLst/>
          </a:prstGeom>
          <a:solidFill>
            <a:srgbClr val="F9F9F9"/>
          </a:solidFill>
          <a:ln w="9144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20"/>
          <p:cNvSpPr/>
          <p:nvPr/>
        </p:nvSpPr>
        <p:spPr>
          <a:xfrm>
            <a:off x="6072188" y="1335881"/>
            <a:ext cx="2643188" cy="785813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5194" y="1465362"/>
            <a:ext cx="257175" cy="2286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55923" y="1765399"/>
            <a:ext cx="127569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3. 毎月返済の上限</a:t>
            </a:r>
            <a:endParaRPr lang="en-US" sz="1090" dirty="0"/>
          </a:p>
        </p:txBody>
      </p:sp>
      <p:sp>
        <p:nvSpPr>
          <p:cNvPr id="28" name="Text 22"/>
          <p:cNvSpPr/>
          <p:nvPr/>
        </p:nvSpPr>
        <p:spPr>
          <a:xfrm>
            <a:off x="6250781" y="2300288"/>
            <a:ext cx="2286000" cy="207169"/>
          </a:xfrm>
          <a:prstGeom prst="rect">
            <a:avLst/>
          </a:prstGeom>
          <a:noFill/>
          <a:ln/>
        </p:spPr>
        <p:txBody>
          <a:bodyPr wrap="none" lIns="8509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将来を見越した設定</a:t>
            </a:r>
            <a:endParaRPr lang="en-US" sz="987" dirty="0"/>
          </a:p>
        </p:txBody>
      </p:sp>
      <p:sp>
        <p:nvSpPr>
          <p:cNvPr id="29" name="Text 23"/>
          <p:cNvSpPr/>
          <p:nvPr/>
        </p:nvSpPr>
        <p:spPr>
          <a:xfrm>
            <a:off x="6250781" y="2614613"/>
            <a:ext cx="2286000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現在の収入だけでなく、将来の支出増（教育費・介護・修繕・金利上昇）を見越して設定します。</a:t>
            </a:r>
            <a:endParaRPr lang="en-US" sz="942" dirty="0"/>
          </a:p>
        </p:txBody>
      </p:sp>
      <p:sp>
        <p:nvSpPr>
          <p:cNvPr id="30" name="Shape 24"/>
          <p:cNvSpPr/>
          <p:nvPr/>
        </p:nvSpPr>
        <p:spPr>
          <a:xfrm>
            <a:off x="6250781" y="3707606"/>
            <a:ext cx="2286000" cy="757238"/>
          </a:xfrm>
          <a:prstGeom prst="rect">
            <a:avLst/>
          </a:prstGeom>
          <a:solidFill>
            <a:srgbClr val="FFF3E0"/>
          </a:solidFill>
          <a:ln w="9144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5"/>
          <p:cNvSpPr/>
          <p:nvPr/>
        </p:nvSpPr>
        <p:spPr>
          <a:xfrm>
            <a:off x="6357938" y="3829050"/>
            <a:ext cx="2071688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67E22"/>
                </a:solidFill>
              </a:rPr>
              <a:t>ポイント</a:t>
            </a:r>
            <a:endParaRPr lang="en-US" sz="784" dirty="0"/>
          </a:p>
        </p:txBody>
      </p:sp>
      <p:sp>
        <p:nvSpPr>
          <p:cNvPr id="32" name="Text 26"/>
          <p:cNvSpPr/>
          <p:nvPr/>
        </p:nvSpPr>
        <p:spPr>
          <a:xfrm>
            <a:off x="6357938" y="4029075"/>
            <a:ext cx="2071688" cy="3286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444444"/>
                </a:solidFill>
              </a:rPr>
              <a:t>「借りられる額」ではなく「無理なく返せる額」を設定。</a:t>
            </a:r>
            <a:endParaRPr lang="en-US" sz="834" dirty="0"/>
          </a:p>
        </p:txBody>
      </p:sp>
      <p:sp>
        <p:nvSpPr>
          <p:cNvPr id="33" name="Shape 27"/>
          <p:cNvSpPr/>
          <p:nvPr/>
        </p:nvSpPr>
        <p:spPr>
          <a:xfrm>
            <a:off x="0" y="4857750"/>
            <a:ext cx="9144000" cy="285750"/>
          </a:xfrm>
          <a:prstGeom prst="rect">
            <a:avLst/>
          </a:prstGeom>
          <a:solidFill>
            <a:srgbClr val="2C3E5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4" name="Text 28"/>
          <p:cNvSpPr/>
          <p:nvPr/>
        </p:nvSpPr>
        <p:spPr>
          <a:xfrm>
            <a:off x="4060189" y="4937224"/>
            <a:ext cx="4798061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800"/>
              </a:lnSpc>
              <a:buNone/>
            </a:pPr>
            <a:r>
              <a:rPr lang="en-US" sz="621" dirty="0">
                <a:solidFill>
                  <a:srgbClr val="FFFFFF">
                    <a:alpha val="90000"/>
                  </a:srgbClr>
                </a:solidFill>
              </a:rPr>
              <a:t>（引用元：全国銀行協会「返済期間は長いほど利息負担が重く総返済額が増える趣旨」、住宅金融支援機構「総返済負担率」）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647</Words>
  <Application>Microsoft Macintosh PowerPoint</Application>
  <PresentationFormat>画面に合わせる (16:9)</PresentationFormat>
  <Paragraphs>136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2026-02-18T05:26:47Z</dcterms:created>
  <dcterms:modified xsi:type="dcterms:W3CDTF">2026-02-26T23:02:02Z</dcterms:modified>
</cp:coreProperties>
</file>