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493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440066"/>
            <a:ext cx="4549146" cy="5486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FFFFFF"/>
                </a:solidFill>
              </a:rPr>
              <a:t>住宅ローン金利の基礎</a:t>
            </a:r>
            <a:endParaRPr lang="en-US" sz="3294" dirty="0"/>
          </a:p>
        </p:txBody>
      </p:sp>
      <p:sp>
        <p:nvSpPr>
          <p:cNvPr id="5" name="Text 2"/>
          <p:cNvSpPr/>
          <p:nvPr/>
        </p:nvSpPr>
        <p:spPr>
          <a:xfrm>
            <a:off x="428625" y="1785938"/>
            <a:ext cx="4800600" cy="800100"/>
          </a:xfrm>
          <a:prstGeom prst="rect">
            <a:avLst/>
          </a:prstGeom>
          <a:noFill/>
          <a:ln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</a:rPr>
              <a:t>固定金利と変動金利の違い／
メリット・デメリット</a:t>
            </a:r>
            <a:endParaRPr lang="en-US" sz="1602" dirty="0"/>
          </a:p>
        </p:txBody>
      </p:sp>
      <p:sp>
        <p:nvSpPr>
          <p:cNvPr id="6" name="Shape 3"/>
          <p:cNvSpPr/>
          <p:nvPr/>
        </p:nvSpPr>
        <p:spPr>
          <a:xfrm>
            <a:off x="428625" y="2871788"/>
            <a:ext cx="4800600" cy="19359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3125391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85825" y="3086100"/>
            <a:ext cx="10287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B894"/>
                </a:solidFill>
              </a:rPr>
              <a:t>今日のゴール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642938" y="3479006"/>
            <a:ext cx="437197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636E72"/>
                </a:solidFill>
              </a:rPr>
              <a:t>金利タイプの違いを「仕組み」から理解する</a:t>
            </a:r>
            <a:endParaRPr lang="en-US" sz="1159" dirty="0"/>
          </a:p>
        </p:txBody>
      </p:sp>
      <p:sp>
        <p:nvSpPr>
          <p:cNvPr id="10" name="Text 6"/>
          <p:cNvSpPr/>
          <p:nvPr/>
        </p:nvSpPr>
        <p:spPr>
          <a:xfrm>
            <a:off x="642938" y="3850481"/>
            <a:ext cx="437197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636E72"/>
                </a:solidFill>
              </a:rPr>
              <a:t>どんな人にどちらが向きやすいか判断材料を持つ</a:t>
            </a:r>
            <a:endParaRPr lang="en-US" sz="1159" dirty="0"/>
          </a:p>
        </p:txBody>
      </p:sp>
      <p:sp>
        <p:nvSpPr>
          <p:cNvPr id="11" name="Text 7"/>
          <p:cNvSpPr/>
          <p:nvPr/>
        </p:nvSpPr>
        <p:spPr>
          <a:xfrm>
            <a:off x="642938" y="4221956"/>
            <a:ext cx="437197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636E72"/>
                </a:solidFill>
              </a:rPr>
              <a:t>“金利上昇局面”での注意点を押さえる</a:t>
            </a:r>
            <a:endParaRPr lang="en-US" sz="1159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75" y="2095798"/>
            <a:ext cx="3200400" cy="24020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782280" y="4877395"/>
            <a:ext cx="3147408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 くらしと銀行「住宅ローンの金利タイプ」 ）</a:t>
            </a:r>
            <a:endParaRPr lang="en-US" sz="7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4849992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固定金利の代表例：フラット35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000125"/>
            <a:ext cx="4586288" cy="88113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428625" y="1000125"/>
            <a:ext cx="57150" cy="881137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514350" y="1085850"/>
            <a:ext cx="441483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フラット35の基本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514350" y="1384102"/>
            <a:ext cx="4414838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民間金融機関と住宅金融支援機構が提携して提供する、
 </a:t>
            </a:r>
            <a:r>
              <a:rPr lang="en-US" sz="885" b="1" dirty="0">
                <a:solidFill>
                  <a:srgbClr val="636E72"/>
                </a:solidFill>
              </a:rPr>
              <a:t>全期間固定金利型</a:t>
            </a:r>
            <a:r>
              <a:rPr lang="en-US" sz="942" dirty="0">
                <a:solidFill>
                  <a:srgbClr val="636E72"/>
                </a:solidFill>
              </a:rPr>
              <a:t>の住宅ローンです。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28625" y="2009849"/>
            <a:ext cx="4586288" cy="33218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090217"/>
            <a:ext cx="214313" cy="17145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92969" y="2081287"/>
            <a:ext cx="3210837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融資実行時に、返済終了までの借入金利と返済額が確定</a:t>
            </a:r>
            <a:endParaRPr lang="en-US" sz="942" dirty="0"/>
          </a:p>
        </p:txBody>
      </p:sp>
      <p:sp>
        <p:nvSpPr>
          <p:cNvPr id="12" name="Shape 8"/>
          <p:cNvSpPr/>
          <p:nvPr/>
        </p:nvSpPr>
        <p:spPr>
          <a:xfrm>
            <a:off x="428625" y="2427759"/>
            <a:ext cx="4586288" cy="33218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508126"/>
            <a:ext cx="214313" cy="1714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92969" y="2499196"/>
            <a:ext cx="1432992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最長35年の長期固定金利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428625" y="2845668"/>
            <a:ext cx="4586288" cy="33218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2926035"/>
            <a:ext cx="214313" cy="1714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92969" y="2917106"/>
            <a:ext cx="192884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保証料不要、繰上返済手数料不要</a:t>
            </a:r>
            <a:endParaRPr lang="en-US" sz="942" dirty="0"/>
          </a:p>
        </p:txBody>
      </p:sp>
      <p:sp>
        <p:nvSpPr>
          <p:cNvPr id="18" name="Shape 12"/>
          <p:cNvSpPr/>
          <p:nvPr/>
        </p:nvSpPr>
        <p:spPr>
          <a:xfrm>
            <a:off x="428625" y="3392165"/>
            <a:ext cx="4586288" cy="1057275"/>
          </a:xfrm>
          <a:prstGeom prst="rect">
            <a:avLst/>
          </a:prstGeom>
          <a:solidFill>
            <a:srgbClr val="E0F2F1"/>
          </a:solidFill>
          <a:ln w="18288">
            <a:solidFill>
              <a:srgbClr val="00B89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" y="3510037"/>
            <a:ext cx="142875" cy="142875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728663" y="3477890"/>
            <a:ext cx="10001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695C"/>
                </a:solidFill>
              </a:rPr>
              <a:t>最大のメリット</a:t>
            </a:r>
            <a:endParaRPr lang="en-US" sz="987" dirty="0"/>
          </a:p>
        </p:txBody>
      </p:sp>
      <p:sp>
        <p:nvSpPr>
          <p:cNvPr id="21" name="Text 14"/>
          <p:cNvSpPr/>
          <p:nvPr/>
        </p:nvSpPr>
        <p:spPr>
          <a:xfrm>
            <a:off x="514350" y="3756496"/>
            <a:ext cx="4414838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004D40"/>
                </a:solidFill>
              </a:rPr>
              <a:t>長期のライフプランを立てやすい</a:t>
            </a:r>
            <a:r>
              <a:rPr lang="en-US" sz="942" dirty="0">
                <a:solidFill>
                  <a:srgbClr val="004D40"/>
                </a:solidFill>
              </a:rPr>
              <a:t>
 子どもの教育費や老後資金など、将来の支出計画を立てる際に、返済額が確定していることは大きな安心材料となります。</a:t>
            </a:r>
            <a:endParaRPr lang="en-US" sz="942" dirty="0"/>
          </a:p>
        </p:txBody>
      </p:sp>
      <p:sp>
        <p:nvSpPr>
          <p:cNvPr id="22" name="Shape 15"/>
          <p:cNvSpPr/>
          <p:nvPr/>
        </p:nvSpPr>
        <p:spPr>
          <a:xfrm>
            <a:off x="5372100" y="1000125"/>
            <a:ext cx="3343275" cy="4000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778" y="1643063"/>
            <a:ext cx="1781891" cy="2714597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288956" y="4855964"/>
            <a:ext cx="2640732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（引用元：住宅金融支援機構【フラット35】公式サイト ）</a:t>
            </a:r>
            <a:endParaRPr lang="en-US" sz="7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660702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面談・検討時にやるべき“最低限のチェック”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285750" y="1000125"/>
            <a:ext cx="5410191" cy="85256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285750" y="1000125"/>
            <a:ext cx="57150" cy="852562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113532"/>
            <a:ext cx="128588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14363" y="1085850"/>
            <a:ext cx="187967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金利上昇シミュレーション</a:t>
            </a:r>
            <a:endParaRPr lang="en-US" sz="1090" dirty="0"/>
          </a:p>
        </p:txBody>
      </p:sp>
      <p:sp>
        <p:nvSpPr>
          <p:cNvPr id="9" name="Text 5"/>
          <p:cNvSpPr/>
          <p:nvPr/>
        </p:nvSpPr>
        <p:spPr>
          <a:xfrm>
            <a:off x="400050" y="1355527"/>
            <a:ext cx="5181591" cy="411435"/>
          </a:xfrm>
          <a:prstGeom prst="rect">
            <a:avLst/>
          </a:prstGeom>
          <a:noFill/>
          <a:ln/>
        </p:spPr>
        <p:txBody>
          <a:bodyPr wrap="square" lIns="238125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金利が上がった場合の返済耐性を確認しましょう。
 </a:t>
            </a:r>
            <a:r>
              <a:rPr lang="en-US" sz="885" b="1" dirty="0">
                <a:solidFill>
                  <a:srgbClr val="636E72"/>
                </a:solidFill>
              </a:rPr>
              <a:t>例：+1% / +2%を想定しても家計が回るか</a:t>
            </a:r>
            <a:endParaRPr lang="en-US" sz="942" dirty="0"/>
          </a:p>
        </p:txBody>
      </p:sp>
      <p:sp>
        <p:nvSpPr>
          <p:cNvPr id="10" name="Shape 6"/>
          <p:cNvSpPr/>
          <p:nvPr/>
        </p:nvSpPr>
        <p:spPr>
          <a:xfrm>
            <a:off x="285750" y="1938412"/>
            <a:ext cx="5410191" cy="85256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7"/>
          <p:cNvSpPr/>
          <p:nvPr/>
        </p:nvSpPr>
        <p:spPr>
          <a:xfrm>
            <a:off x="285750" y="1938412"/>
            <a:ext cx="57150" cy="852562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2051819"/>
            <a:ext cx="150019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35794" y="2024137"/>
            <a:ext cx="15716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ライフイベントの確認</a:t>
            </a:r>
            <a:endParaRPr lang="en-US" sz="1090" dirty="0"/>
          </a:p>
        </p:txBody>
      </p:sp>
      <p:sp>
        <p:nvSpPr>
          <p:cNvPr id="14" name="Text 9"/>
          <p:cNvSpPr/>
          <p:nvPr/>
        </p:nvSpPr>
        <p:spPr>
          <a:xfrm>
            <a:off x="400050" y="2293813"/>
            <a:ext cx="5181591" cy="411435"/>
          </a:xfrm>
          <a:prstGeom prst="rect">
            <a:avLst/>
          </a:prstGeom>
          <a:noFill/>
          <a:ln/>
        </p:spPr>
        <p:txBody>
          <a:bodyPr wrap="square" lIns="238125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支出増イベントと重なる時期を確認しましょう。
 </a:t>
            </a:r>
            <a:r>
              <a:rPr lang="en-US" sz="885" b="1" dirty="0">
                <a:solidFill>
                  <a:srgbClr val="636E72"/>
                </a:solidFill>
              </a:rPr>
              <a:t>教育費・車・転職・介護など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285750" y="2876699"/>
            <a:ext cx="5410191" cy="9097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1"/>
          <p:cNvSpPr/>
          <p:nvPr/>
        </p:nvSpPr>
        <p:spPr>
          <a:xfrm>
            <a:off x="285750" y="2876699"/>
            <a:ext cx="57150" cy="909712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2990106"/>
            <a:ext cx="171450" cy="1714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57225" y="2962424"/>
            <a:ext cx="141449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変動金利を選ぶなら</a:t>
            </a:r>
            <a:endParaRPr lang="en-US" sz="1090" dirty="0"/>
          </a:p>
        </p:txBody>
      </p:sp>
      <p:sp>
        <p:nvSpPr>
          <p:cNvPr id="19" name="Text 13"/>
          <p:cNvSpPr/>
          <p:nvPr/>
        </p:nvSpPr>
        <p:spPr>
          <a:xfrm>
            <a:off x="800100" y="3232100"/>
            <a:ext cx="4781541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“返済額が据え置かれる期間”の誤解をなくす（内訳が変わる）</a:t>
            </a:r>
            <a:endParaRPr lang="en-US" sz="942" dirty="0"/>
          </a:p>
        </p:txBody>
      </p:sp>
      <p:sp>
        <p:nvSpPr>
          <p:cNvPr id="20" name="Text 14"/>
          <p:cNvSpPr/>
          <p:nvPr/>
        </p:nvSpPr>
        <p:spPr>
          <a:xfrm>
            <a:off x="800100" y="3466393"/>
            <a:ext cx="4781541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未払利息リスクの理解</a:t>
            </a:r>
            <a:endParaRPr lang="en-US" sz="942" dirty="0"/>
          </a:p>
        </p:txBody>
      </p:sp>
      <p:sp>
        <p:nvSpPr>
          <p:cNvPr id="21" name="Shape 15"/>
          <p:cNvSpPr/>
          <p:nvPr/>
        </p:nvSpPr>
        <p:spPr>
          <a:xfrm>
            <a:off x="285750" y="3872136"/>
            <a:ext cx="5410191" cy="9097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6"/>
          <p:cNvSpPr/>
          <p:nvPr/>
        </p:nvSpPr>
        <p:spPr>
          <a:xfrm>
            <a:off x="285750" y="3872136"/>
            <a:ext cx="57150" cy="909712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3985543"/>
            <a:ext cx="150019" cy="17145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635794" y="3957861"/>
            <a:ext cx="141449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2D3436"/>
                </a:solidFill>
              </a:rPr>
              <a:t>固定金利を選ぶなら</a:t>
            </a:r>
            <a:endParaRPr lang="en-US" sz="1090" dirty="0"/>
          </a:p>
        </p:txBody>
      </p:sp>
      <p:sp>
        <p:nvSpPr>
          <p:cNvPr id="25" name="Text 18"/>
          <p:cNvSpPr/>
          <p:nvPr/>
        </p:nvSpPr>
        <p:spPr>
          <a:xfrm>
            <a:off x="800100" y="4227537"/>
            <a:ext cx="4781541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金利が高めでも、長期的な安心を優先できるか</a:t>
            </a:r>
            <a:endParaRPr lang="en-US" sz="942" dirty="0"/>
          </a:p>
        </p:txBody>
      </p:sp>
      <p:sp>
        <p:nvSpPr>
          <p:cNvPr id="26" name="Text 19"/>
          <p:cNvSpPr/>
          <p:nvPr/>
        </p:nvSpPr>
        <p:spPr>
          <a:xfrm>
            <a:off x="800100" y="4461830"/>
            <a:ext cx="4781541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繰上返済の柔軟性（手数料など）を確認</a:t>
            </a:r>
            <a:endParaRPr lang="en-US" sz="942" dirty="0"/>
          </a:p>
        </p:txBody>
      </p:sp>
      <p:sp>
        <p:nvSpPr>
          <p:cNvPr id="27" name="Shape 20"/>
          <p:cNvSpPr/>
          <p:nvPr/>
        </p:nvSpPr>
        <p:spPr>
          <a:xfrm>
            <a:off x="5981691" y="1000125"/>
            <a:ext cx="2876559" cy="4000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919" y="1939528"/>
            <a:ext cx="1512075" cy="1857375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6677006" y="3896916"/>
            <a:ext cx="148590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B2BEC3"/>
                </a:solidFill>
              </a:rPr>
              <a:t>計画的なチェックが重要です</a:t>
            </a:r>
            <a:endParaRPr lang="en-US" sz="834" dirty="0"/>
          </a:p>
        </p:txBody>
      </p:sp>
      <p:sp>
        <p:nvSpPr>
          <p:cNvPr id="30" name="Text 22"/>
          <p:cNvSpPr/>
          <p:nvPr/>
        </p:nvSpPr>
        <p:spPr>
          <a:xfrm>
            <a:off x="4219473" y="4884539"/>
            <a:ext cx="471021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（引用元：全国銀行協会（変動の仕組み・リスク） 、全国地方銀行協会（5年・1.25倍・未払利息の説明） ）</a:t>
            </a:r>
            <a:endParaRPr lang="en-US" sz="7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10287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まとめ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143000"/>
            <a:ext cx="4036219" cy="145626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428625" y="1143000"/>
            <a:ext cx="4036219" cy="42863"/>
          </a:xfrm>
          <a:prstGeom prst="rect">
            <a:avLst/>
          </a:prstGeom>
          <a:solidFill>
            <a:srgbClr val="2D343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" y="1360884"/>
            <a:ext cx="150019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8675" y="1321594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固定金利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607219" y="1678781"/>
            <a:ext cx="367903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636E72"/>
                </a:solidFill>
              </a:rPr>
              <a:t>安心（返済額の見通し）</a:t>
            </a:r>
            <a:r>
              <a:rPr lang="en-US" sz="1050" dirty="0">
                <a:solidFill>
                  <a:srgbClr val="636E72"/>
                </a:solidFill>
              </a:rPr>
              <a:t>と引き換えに、
 金利は高めになりやすい。</a:t>
            </a:r>
            <a:endParaRPr lang="en-US" sz="1050" dirty="0"/>
          </a:p>
        </p:txBody>
      </p:sp>
      <p:sp>
        <p:nvSpPr>
          <p:cNvPr id="10" name="Shape 6"/>
          <p:cNvSpPr/>
          <p:nvPr/>
        </p:nvSpPr>
        <p:spPr>
          <a:xfrm>
            <a:off x="4679156" y="1143000"/>
            <a:ext cx="4036219" cy="145626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7"/>
          <p:cNvSpPr/>
          <p:nvPr/>
        </p:nvSpPr>
        <p:spPr>
          <a:xfrm>
            <a:off x="4679156" y="1143000"/>
            <a:ext cx="4036219" cy="42863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360884"/>
            <a:ext cx="171450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100638" y="1321594"/>
            <a:ext cx="6858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B894"/>
                </a:solidFill>
              </a:rPr>
              <a:t>変動金利</a:t>
            </a:r>
            <a:endParaRPr lang="en-US" sz="1193" dirty="0"/>
          </a:p>
        </p:txBody>
      </p:sp>
      <p:sp>
        <p:nvSpPr>
          <p:cNvPr id="14" name="Text 9"/>
          <p:cNvSpPr/>
          <p:nvPr/>
        </p:nvSpPr>
        <p:spPr>
          <a:xfrm>
            <a:off x="4857750" y="1678781"/>
            <a:ext cx="367903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636E72"/>
                </a:solidFill>
              </a:rPr>
              <a:t>当初負担が軽い</a:t>
            </a:r>
            <a:r>
              <a:rPr lang="en-US" sz="1050" dirty="0">
                <a:solidFill>
                  <a:srgbClr val="636E72"/>
                </a:solidFill>
              </a:rPr>
              <a:t>一方、金利上昇時は
 “返済額の内訳”や“未払利息”などに注意。</a:t>
            </a:r>
            <a:endParaRPr lang="en-US" sz="1050" dirty="0"/>
          </a:p>
        </p:txBody>
      </p:sp>
      <p:sp>
        <p:nvSpPr>
          <p:cNvPr id="15" name="Shape 10"/>
          <p:cNvSpPr/>
          <p:nvPr/>
        </p:nvSpPr>
        <p:spPr>
          <a:xfrm>
            <a:off x="428625" y="2813577"/>
            <a:ext cx="8286750" cy="1286935"/>
          </a:xfrm>
          <a:prstGeom prst="rect">
            <a:avLst/>
          </a:prstGeom>
          <a:solidFill>
            <a:srgbClr val="2D343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" y="3242732"/>
            <a:ext cx="428625" cy="42862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285875" y="3027890"/>
            <a:ext cx="72151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kern="0" spc="1" dirty="0">
                <a:solidFill>
                  <a:srgbClr val="B2BEC3"/>
                </a:solidFill>
              </a:rPr>
              <a:t>判断の鍵</a:t>
            </a:r>
            <a:endParaRPr lang="en-US" sz="1090" dirty="0"/>
          </a:p>
        </p:txBody>
      </p:sp>
      <p:sp>
        <p:nvSpPr>
          <p:cNvPr id="18" name="Text 12"/>
          <p:cNvSpPr/>
          <p:nvPr/>
        </p:nvSpPr>
        <p:spPr>
          <a:xfrm>
            <a:off x="1285875" y="3326141"/>
            <a:ext cx="7215188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B894"/>
                </a:solidFill>
              </a:rPr>
              <a:t>「金利予想」ではなく、</a:t>
            </a:r>
            <a:r>
              <a:rPr lang="en-US" sz="1397" b="1" dirty="0">
                <a:solidFill>
                  <a:srgbClr val="FFFFFF"/>
                </a:solidFill>
              </a:rPr>
              <a:t>
 </a:t>
            </a:r>
            <a:r>
              <a:rPr lang="en-US" sz="1397" b="1" dirty="0">
                <a:solidFill>
                  <a:srgbClr val="00B894"/>
                </a:solidFill>
              </a:rPr>
              <a:t>家計が上昇リスクに耐えられるか</a:t>
            </a:r>
            <a:endParaRPr lang="en-US" sz="1397" dirty="0"/>
          </a:p>
        </p:txBody>
      </p:sp>
      <p:sp>
        <p:nvSpPr>
          <p:cNvPr id="19" name="Shape 13"/>
          <p:cNvSpPr/>
          <p:nvPr/>
        </p:nvSpPr>
        <p:spPr>
          <a:xfrm>
            <a:off x="428625" y="4314825"/>
            <a:ext cx="8286750" cy="542925"/>
          </a:xfrm>
          <a:prstGeom prst="rect">
            <a:avLst/>
          </a:prstGeom>
          <a:solidFill>
            <a:srgbClr val="E0F2F1"/>
          </a:solidFill>
          <a:ln w="18288">
            <a:solidFill>
              <a:srgbClr val="00B894"/>
            </a:solidFill>
            <a:prstDash val="dash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" y="4486275"/>
            <a:ext cx="285750" cy="2286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071563" y="4487168"/>
            <a:ext cx="307128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D40"/>
                </a:solidFill>
              </a:rPr>
              <a:t>必要なら「固定×変動のミックス」も選択肢</a:t>
            </a:r>
            <a:endParaRPr lang="en-US" sz="1090" dirty="0"/>
          </a:p>
        </p:txBody>
      </p:sp>
      <p:sp>
        <p:nvSpPr>
          <p:cNvPr id="22" name="Text 15"/>
          <p:cNvSpPr/>
          <p:nvPr/>
        </p:nvSpPr>
        <p:spPr>
          <a:xfrm>
            <a:off x="4704745" y="4855964"/>
            <a:ext cx="4224942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（引用元：全国銀行協会（各タイプのメリデメ・リスク）、住宅金融支援機構【フラット35】 ）</a:t>
            </a:r>
            <a:endParaRPr lang="en-US" sz="7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4783466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住宅ローン金利タイプの全体像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285750" y="1484114"/>
            <a:ext cx="8572500" cy="460772"/>
          </a:xfrm>
          <a:prstGeom prst="rect">
            <a:avLst/>
          </a:prstGeom>
          <a:noFill/>
          <a:ln/>
        </p:spPr>
        <p:txBody>
          <a:bodyPr wrap="square" lIns="0" tIns="0" rIns="0" bIns="136017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2D3436"/>
                </a:solidFill>
              </a:rPr>
              <a:t>金利タイプは大きく3つ</a:t>
            </a:r>
            <a:endParaRPr lang="en-US" sz="1602" dirty="0"/>
          </a:p>
        </p:txBody>
      </p:sp>
      <p:sp>
        <p:nvSpPr>
          <p:cNvPr id="6" name="Shape 3"/>
          <p:cNvSpPr/>
          <p:nvPr/>
        </p:nvSpPr>
        <p:spPr>
          <a:xfrm>
            <a:off x="285750" y="2087761"/>
            <a:ext cx="2743200" cy="24288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285750" y="2087761"/>
            <a:ext cx="2743200" cy="571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1300163" y="2259211"/>
            <a:ext cx="714375" cy="714375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31" y="2444948"/>
            <a:ext cx="300038" cy="3429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57250" y="3116461"/>
            <a:ext cx="16002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D3436"/>
                </a:solidFill>
              </a:rPr>
              <a:t>全期間固定金利型</a:t>
            </a:r>
            <a:endParaRPr lang="en-US" sz="1397" dirty="0"/>
          </a:p>
        </p:txBody>
      </p:sp>
      <p:sp>
        <p:nvSpPr>
          <p:cNvPr id="11" name="Text 7"/>
          <p:cNvSpPr/>
          <p:nvPr/>
        </p:nvSpPr>
        <p:spPr>
          <a:xfrm>
            <a:off x="800100" y="3602236"/>
            <a:ext cx="1714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完済まで金利が変わらない
安心のプラン</a:t>
            </a:r>
            <a:endParaRPr lang="en-US" sz="1050" dirty="0"/>
          </a:p>
        </p:txBody>
      </p:sp>
      <p:sp>
        <p:nvSpPr>
          <p:cNvPr id="12" name="Shape 8"/>
          <p:cNvSpPr/>
          <p:nvPr/>
        </p:nvSpPr>
        <p:spPr>
          <a:xfrm>
            <a:off x="3200400" y="2087761"/>
            <a:ext cx="2743200" cy="24288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9"/>
          <p:cNvSpPr/>
          <p:nvPr/>
        </p:nvSpPr>
        <p:spPr>
          <a:xfrm>
            <a:off x="3200400" y="2087761"/>
            <a:ext cx="2743200" cy="571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Shape 10"/>
          <p:cNvSpPr/>
          <p:nvPr/>
        </p:nvSpPr>
        <p:spPr>
          <a:xfrm>
            <a:off x="4214813" y="2287786"/>
            <a:ext cx="714375" cy="714375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981" y="2473523"/>
            <a:ext cx="300038" cy="34290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671888" y="3145036"/>
            <a:ext cx="18002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D3436"/>
                </a:solidFill>
              </a:rPr>
              <a:t>固定金利期間選択型</a:t>
            </a:r>
            <a:endParaRPr lang="en-US" sz="1397" dirty="0"/>
          </a:p>
        </p:txBody>
      </p:sp>
      <p:sp>
        <p:nvSpPr>
          <p:cNvPr id="17" name="Text 12"/>
          <p:cNvSpPr/>
          <p:nvPr/>
        </p:nvSpPr>
        <p:spPr>
          <a:xfrm>
            <a:off x="3859327" y="3630811"/>
            <a:ext cx="142534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2年/3年/5年/10年など
一定期間だけ固定
→終了後に再選択</a:t>
            </a:r>
            <a:endParaRPr lang="en-US" sz="1050" dirty="0"/>
          </a:p>
        </p:txBody>
      </p:sp>
      <p:sp>
        <p:nvSpPr>
          <p:cNvPr id="18" name="Shape 13"/>
          <p:cNvSpPr/>
          <p:nvPr/>
        </p:nvSpPr>
        <p:spPr>
          <a:xfrm>
            <a:off x="6115050" y="2116336"/>
            <a:ext cx="2743200" cy="237172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4"/>
          <p:cNvSpPr/>
          <p:nvPr/>
        </p:nvSpPr>
        <p:spPr>
          <a:xfrm>
            <a:off x="6115050" y="2116336"/>
            <a:ext cx="2743200" cy="571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5"/>
          <p:cNvSpPr/>
          <p:nvPr/>
        </p:nvSpPr>
        <p:spPr>
          <a:xfrm>
            <a:off x="7129463" y="2287786"/>
            <a:ext cx="714375" cy="714375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2473523"/>
            <a:ext cx="342900" cy="3429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986588" y="3145036"/>
            <a:ext cx="10001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D3436"/>
                </a:solidFill>
              </a:rPr>
              <a:t>変動金利型</a:t>
            </a:r>
            <a:endParaRPr lang="en-US" sz="1397" dirty="0"/>
          </a:p>
        </p:txBody>
      </p:sp>
      <p:sp>
        <p:nvSpPr>
          <p:cNvPr id="23" name="Text 17"/>
          <p:cNvSpPr/>
          <p:nvPr/>
        </p:nvSpPr>
        <p:spPr>
          <a:xfrm>
            <a:off x="6629400" y="3630811"/>
            <a:ext cx="1714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金利が定期的に見直される
市場連動タイプ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6408362" y="4855964"/>
            <a:ext cx="252132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（引用元：全国銀行協会「住宅ローンの金利タイプ」 ）</a:t>
            </a:r>
            <a:endParaRPr lang="en-US" sz="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37719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全期間固定金利型の特徴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000125"/>
            <a:ext cx="8286750" cy="97869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428625" y="1000125"/>
            <a:ext cx="57150" cy="978694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" y="1146572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78669" y="1107281"/>
            <a:ext cx="3429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特徴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535781" y="1414463"/>
            <a:ext cx="80724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借入時から完済まで、契約時の金利で返済が続きます。
 金利変動のリスクを完全に回避できるため、長期的な資金計画を立てやすいのが最大の特徴です。</a:t>
            </a:r>
            <a:endParaRPr lang="en-US" sz="1050" dirty="0"/>
          </a:p>
        </p:txBody>
      </p:sp>
      <p:sp>
        <p:nvSpPr>
          <p:cNvPr id="10" name="Shape 6"/>
          <p:cNvSpPr/>
          <p:nvPr/>
        </p:nvSpPr>
        <p:spPr>
          <a:xfrm>
            <a:off x="428625" y="2121694"/>
            <a:ext cx="4043363" cy="258960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7"/>
          <p:cNvSpPr/>
          <p:nvPr/>
        </p:nvSpPr>
        <p:spPr>
          <a:xfrm>
            <a:off x="571500" y="2264569"/>
            <a:ext cx="1028700" cy="364331"/>
          </a:xfrm>
          <a:prstGeom prst="round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8"/>
          <p:cNvSpPr/>
          <p:nvPr/>
        </p:nvSpPr>
        <p:spPr>
          <a:xfrm>
            <a:off x="571500" y="2264569"/>
            <a:ext cx="1028700" cy="364331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メリット</a:t>
            </a:r>
            <a:endParaRPr lang="en-US" sz="1193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764631"/>
            <a:ext cx="142875" cy="1428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0100" y="2736056"/>
            <a:ext cx="2571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436"/>
                </a:solidFill>
              </a:rPr>
              <a:t>返済額が確定</a:t>
            </a:r>
            <a:r>
              <a:rPr lang="en-US" sz="1050" dirty="0">
                <a:solidFill>
                  <a:srgbClr val="2D3436"/>
                </a:solidFill>
              </a:rPr>
              <a:t>し、返済計画が立てやすい</a:t>
            </a:r>
            <a:endParaRPr lang="en-US" sz="987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064669"/>
            <a:ext cx="142875" cy="14287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00100" y="3036094"/>
            <a:ext cx="328043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436"/>
                </a:solidFill>
              </a:rPr>
              <a:t>低金利時に契約</a:t>
            </a:r>
            <a:r>
              <a:rPr lang="en-US" sz="1050" dirty="0">
                <a:solidFill>
                  <a:srgbClr val="2D3436"/>
                </a:solidFill>
              </a:rPr>
              <a:t>すると、その低金利が最後まで続く</a:t>
            </a:r>
            <a:endParaRPr lang="en-US" sz="987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364706"/>
            <a:ext cx="142875" cy="14287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00100" y="3336131"/>
            <a:ext cx="2571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金利上昇局面でも影響を受けない安心感</a:t>
            </a:r>
            <a:endParaRPr lang="en-US" sz="1050" dirty="0"/>
          </a:p>
        </p:txBody>
      </p:sp>
      <p:sp>
        <p:nvSpPr>
          <p:cNvPr id="19" name="Shape 12"/>
          <p:cNvSpPr/>
          <p:nvPr/>
        </p:nvSpPr>
        <p:spPr>
          <a:xfrm>
            <a:off x="4672013" y="2121694"/>
            <a:ext cx="4043363" cy="258960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3"/>
          <p:cNvSpPr/>
          <p:nvPr/>
        </p:nvSpPr>
        <p:spPr>
          <a:xfrm>
            <a:off x="4814888" y="2264569"/>
            <a:ext cx="1200150" cy="364331"/>
          </a:xfrm>
          <a:prstGeom prst="roundRect">
            <a:avLst/>
          </a:prstGeom>
          <a:solidFill>
            <a:srgbClr val="636E7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4"/>
          <p:cNvSpPr/>
          <p:nvPr/>
        </p:nvSpPr>
        <p:spPr>
          <a:xfrm>
            <a:off x="4814888" y="2264569"/>
            <a:ext cx="1200150" cy="364331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デメリット</a:t>
            </a:r>
            <a:endParaRPr lang="en-US" sz="1193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8" y="2764631"/>
            <a:ext cx="142875" cy="142875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5043488" y="2736056"/>
            <a:ext cx="313610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一般的に、変動金利より</a:t>
            </a:r>
            <a:r>
              <a:rPr lang="en-US" sz="987" b="1" dirty="0">
                <a:solidFill>
                  <a:srgbClr val="2D3436"/>
                </a:solidFill>
              </a:rPr>
              <a:t>金利が高めになりやすい</a:t>
            </a:r>
            <a:endParaRPr lang="en-US" sz="1050" dirty="0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888" y="3064669"/>
            <a:ext cx="142875" cy="142875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5043488" y="3036094"/>
            <a:ext cx="352901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金利が下がった場合でも、契約時の高い金利が継続される</a:t>
            </a:r>
            <a:endParaRPr lang="en-US" sz="1050" dirty="0"/>
          </a:p>
        </p:txBody>
      </p:sp>
      <p:sp>
        <p:nvSpPr>
          <p:cNvPr id="26" name="Shape 17"/>
          <p:cNvSpPr/>
          <p:nvPr/>
        </p:nvSpPr>
        <p:spPr>
          <a:xfrm>
            <a:off x="428625" y="4782741"/>
            <a:ext cx="8286750" cy="360759"/>
          </a:xfrm>
          <a:prstGeom prst="rect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4898827"/>
            <a:ext cx="96441" cy="128588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753666" y="4868466"/>
            <a:ext cx="489199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695C"/>
                </a:solidFill>
              </a:rPr>
              <a:t>代表例：住宅金融支援機構の【フラット35】が代表的な全期間固定金利型商品です。</a:t>
            </a:r>
            <a:endParaRPr lang="en-US" sz="885" dirty="0"/>
          </a:p>
        </p:txBody>
      </p:sp>
      <p:sp>
        <p:nvSpPr>
          <p:cNvPr id="29" name="Text 19"/>
          <p:cNvSpPr/>
          <p:nvPr/>
        </p:nvSpPr>
        <p:spPr>
          <a:xfrm>
            <a:off x="4938787" y="4855964"/>
            <a:ext cx="3990901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（引用元：全国銀行協会「全期間固定金利型」、住宅金融支援機構【フラット35】概要 ）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41148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固定金利期間選択型の特徴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071563"/>
            <a:ext cx="8286750" cy="71437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428625" y="1071563"/>
            <a:ext cx="57150" cy="714375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Text 4"/>
          <p:cNvSpPr/>
          <p:nvPr/>
        </p:nvSpPr>
        <p:spPr>
          <a:xfrm>
            <a:off x="571500" y="1214438"/>
            <a:ext cx="80010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436"/>
                </a:solidFill>
              </a:rPr>
              <a:t>特徴：</a:t>
            </a:r>
            <a:r>
              <a:rPr lang="en-US" sz="1050" dirty="0">
                <a:solidFill>
                  <a:srgbClr val="2D3436"/>
                </a:solidFill>
              </a:rPr>
              <a:t>最初に固定期間（例：2年/3年/5年/10年など）を決めて、その期間は金利固定。
 固定期間終了後に「変動へ」または「再度固定期間を選択」できます。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428625" y="1928813"/>
            <a:ext cx="8286750" cy="1014413"/>
          </a:xfrm>
          <a:prstGeom prst="rect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Shape 6"/>
          <p:cNvSpPr/>
          <p:nvPr/>
        </p:nvSpPr>
        <p:spPr>
          <a:xfrm>
            <a:off x="2003822" y="2144018"/>
            <a:ext cx="1000125" cy="58400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Text 7"/>
          <p:cNvSpPr/>
          <p:nvPr/>
        </p:nvSpPr>
        <p:spPr>
          <a:xfrm>
            <a:off x="2146697" y="2251174"/>
            <a:ext cx="71437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B894"/>
                </a:solidFill>
              </a:rPr>
              <a:t>契約時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2146697" y="2476202"/>
            <a:ext cx="71437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636E72"/>
                </a:solidFill>
              </a:rPr>
              <a:t>期間を選択</a:t>
            </a:r>
            <a:endParaRPr lang="en-US" sz="727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103" y="2350294"/>
            <a:ext cx="150019" cy="17145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3368278" y="2071688"/>
            <a:ext cx="1000125" cy="728663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0"/>
          <p:cNvSpPr/>
          <p:nvPr/>
        </p:nvSpPr>
        <p:spPr>
          <a:xfrm>
            <a:off x="3511153" y="2178844"/>
            <a:ext cx="71437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固定期間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>
            <a:off x="3511153" y="2403872"/>
            <a:ext cx="714375" cy="2893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E0F2F1"/>
                </a:solidFill>
              </a:rPr>
              <a:t>金利・返済額
一定</a:t>
            </a:r>
            <a:endParaRPr lang="en-US" sz="727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559" y="2350294"/>
            <a:ext cx="150019" cy="17145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4732734" y="2144018"/>
            <a:ext cx="1000125" cy="58400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3"/>
          <p:cNvSpPr/>
          <p:nvPr/>
        </p:nvSpPr>
        <p:spPr>
          <a:xfrm>
            <a:off x="4875609" y="2251174"/>
            <a:ext cx="71437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B894"/>
                </a:solidFill>
              </a:rPr>
              <a:t>期間終了</a:t>
            </a:r>
            <a:endParaRPr lang="en-US" sz="885" dirty="0"/>
          </a:p>
        </p:txBody>
      </p:sp>
      <p:sp>
        <p:nvSpPr>
          <p:cNvPr id="19" name="Text 14"/>
          <p:cNvSpPr/>
          <p:nvPr/>
        </p:nvSpPr>
        <p:spPr>
          <a:xfrm>
            <a:off x="4875609" y="2476202"/>
            <a:ext cx="71437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636E72"/>
                </a:solidFill>
              </a:rPr>
              <a:t>見直し</a:t>
            </a:r>
            <a:endParaRPr lang="en-US" sz="727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016" y="2350294"/>
            <a:ext cx="150019" cy="171450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6097191" y="2093119"/>
            <a:ext cx="1042988" cy="307181"/>
          </a:xfrm>
          <a:prstGeom prst="rect">
            <a:avLst/>
          </a:prstGeom>
          <a:solidFill>
            <a:srgbClr val="FFFFFF"/>
          </a:solidFill>
          <a:ln w="18288">
            <a:solidFill>
              <a:srgbClr val="00B89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6"/>
          <p:cNvSpPr/>
          <p:nvPr/>
        </p:nvSpPr>
        <p:spPr>
          <a:xfrm>
            <a:off x="6097191" y="2093119"/>
            <a:ext cx="1042988" cy="307181"/>
          </a:xfrm>
          <a:prstGeom prst="rect">
            <a:avLst/>
          </a:prstGeom>
          <a:noFill/>
          <a:ln/>
        </p:spPr>
        <p:txBody>
          <a:bodyPr wrap="square" lIns="127508" tIns="68072" rIns="127508" bIns="68072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B894"/>
                </a:solidFill>
              </a:rPr>
              <a:t>変動金利へ</a:t>
            </a:r>
            <a:endParaRPr lang="en-US" sz="784" dirty="0"/>
          </a:p>
        </p:txBody>
      </p:sp>
      <p:sp>
        <p:nvSpPr>
          <p:cNvPr id="23" name="Shape 17"/>
          <p:cNvSpPr/>
          <p:nvPr/>
        </p:nvSpPr>
        <p:spPr>
          <a:xfrm>
            <a:off x="6097191" y="2457450"/>
            <a:ext cx="1042988" cy="307181"/>
          </a:xfrm>
          <a:prstGeom prst="rect">
            <a:avLst/>
          </a:prstGeom>
          <a:solidFill>
            <a:srgbClr val="FFFFFF"/>
          </a:solidFill>
          <a:ln w="18288">
            <a:solidFill>
              <a:srgbClr val="00B89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Text 18"/>
          <p:cNvSpPr/>
          <p:nvPr/>
        </p:nvSpPr>
        <p:spPr>
          <a:xfrm>
            <a:off x="6097191" y="2457450"/>
            <a:ext cx="1042988" cy="307181"/>
          </a:xfrm>
          <a:prstGeom prst="rect">
            <a:avLst/>
          </a:prstGeom>
          <a:noFill/>
          <a:ln/>
        </p:spPr>
        <p:txBody>
          <a:bodyPr wrap="square" lIns="127508" tIns="68072" rIns="127508" bIns="68072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B894"/>
                </a:solidFill>
              </a:rPr>
              <a:t>再度固定期間へ</a:t>
            </a:r>
            <a:endParaRPr lang="en-US" sz="784" dirty="0"/>
          </a:p>
        </p:txBody>
      </p:sp>
      <p:sp>
        <p:nvSpPr>
          <p:cNvPr id="25" name="Shape 19"/>
          <p:cNvSpPr/>
          <p:nvPr/>
        </p:nvSpPr>
        <p:spPr>
          <a:xfrm>
            <a:off x="428625" y="3157538"/>
            <a:ext cx="4036219" cy="198596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0"/>
          <p:cNvSpPr/>
          <p:nvPr/>
        </p:nvSpPr>
        <p:spPr>
          <a:xfrm>
            <a:off x="571500" y="3300413"/>
            <a:ext cx="971578" cy="341114"/>
          </a:xfrm>
          <a:prstGeom prst="round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1"/>
          <p:cNvSpPr/>
          <p:nvPr/>
        </p:nvSpPr>
        <p:spPr>
          <a:xfrm>
            <a:off x="571500" y="3300413"/>
            <a:ext cx="971578" cy="341114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メリット</a:t>
            </a:r>
            <a:endParaRPr lang="en-US" sz="109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777258"/>
            <a:ext cx="128588" cy="128588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71525" y="3748683"/>
            <a:ext cx="3212120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固定期間中は返済額が変わりにくく、計画が立てやすい</a:t>
            </a:r>
            <a:endParaRPr lang="en-US" sz="942" dirty="0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028712"/>
            <a:ext cx="128588" cy="128588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771525" y="4001923"/>
            <a:ext cx="279267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変動金利型にあるような“未払利息リスク”がない</a:t>
            </a:r>
            <a:endParaRPr lang="en-US" sz="942" dirty="0"/>
          </a:p>
        </p:txBody>
      </p:sp>
      <p:sp>
        <p:nvSpPr>
          <p:cNvPr id="32" name="Text 24"/>
          <p:cNvSpPr/>
          <p:nvPr/>
        </p:nvSpPr>
        <p:spPr>
          <a:xfrm>
            <a:off x="771525" y="4203371"/>
            <a:ext cx="1265197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636E72"/>
                </a:solidFill>
              </a:rPr>
              <a:t>（※一般論としての整理）</a:t>
            </a:r>
            <a:endParaRPr lang="en-US" sz="780" dirty="0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4460184"/>
            <a:ext cx="128588" cy="128588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771525" y="4431609"/>
            <a:ext cx="282635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期間終了後に市場環境に応じて柔軟に対応できる</a:t>
            </a:r>
            <a:endParaRPr lang="en-US" sz="942" dirty="0"/>
          </a:p>
        </p:txBody>
      </p:sp>
      <p:sp>
        <p:nvSpPr>
          <p:cNvPr id="35" name="Shape 26"/>
          <p:cNvSpPr/>
          <p:nvPr/>
        </p:nvSpPr>
        <p:spPr>
          <a:xfrm>
            <a:off x="4679156" y="3157538"/>
            <a:ext cx="4036219" cy="198596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6" name="Shape 27"/>
          <p:cNvSpPr/>
          <p:nvPr/>
        </p:nvSpPr>
        <p:spPr>
          <a:xfrm>
            <a:off x="4822031" y="3300413"/>
            <a:ext cx="1128740" cy="341114"/>
          </a:xfrm>
          <a:prstGeom prst="roundRect">
            <a:avLst/>
          </a:prstGeom>
          <a:solidFill>
            <a:srgbClr val="636E7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7" name="Text 28"/>
          <p:cNvSpPr/>
          <p:nvPr/>
        </p:nvSpPr>
        <p:spPr>
          <a:xfrm>
            <a:off x="4822031" y="3300413"/>
            <a:ext cx="1128740" cy="341114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デメリット</a:t>
            </a:r>
            <a:endParaRPr lang="en-US" sz="1090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031" y="3777258"/>
            <a:ext cx="128588" cy="128588"/>
          </a:xfrm>
          <a:prstGeom prst="rect">
            <a:avLst/>
          </a:prstGeom>
        </p:spPr>
      </p:pic>
      <p:sp>
        <p:nvSpPr>
          <p:cNvPr id="39" name="Text 29"/>
          <p:cNvSpPr/>
          <p:nvPr/>
        </p:nvSpPr>
        <p:spPr>
          <a:xfrm>
            <a:off x="5022056" y="3748683"/>
            <a:ext cx="355044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固定期間終了後の金利水準次第で、返済額が変わる可能性がある</a:t>
            </a:r>
            <a:endParaRPr lang="en-US" sz="942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2031" y="4208729"/>
            <a:ext cx="128588" cy="128588"/>
          </a:xfrm>
          <a:prstGeom prst="rect">
            <a:avLst/>
          </a:prstGeom>
        </p:spPr>
      </p:pic>
      <p:sp>
        <p:nvSpPr>
          <p:cNvPr id="41" name="Text 30"/>
          <p:cNvSpPr/>
          <p:nvPr/>
        </p:nvSpPr>
        <p:spPr>
          <a:xfrm>
            <a:off x="5022056" y="4180154"/>
            <a:ext cx="2695203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最初の契約時点で、将来の返済額が確定しない</a:t>
            </a:r>
            <a:endParaRPr lang="en-US" sz="942" dirty="0"/>
          </a:p>
        </p:txBody>
      </p:sp>
      <p:sp>
        <p:nvSpPr>
          <p:cNvPr id="42" name="Text 31"/>
          <p:cNvSpPr/>
          <p:nvPr/>
        </p:nvSpPr>
        <p:spPr>
          <a:xfrm>
            <a:off x="6603392" y="4891683"/>
            <a:ext cx="232629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（引用元：全国銀行協会「固定金利期間選択型」 ）</a:t>
            </a:r>
            <a:endParaRPr lang="en-US" sz="7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54864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変動金利型の特徴（見直しルール）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428625" y="971550"/>
            <a:ext cx="82867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変動金利型には、金利と返済額の見直しに関する独特のルールがあります。</a:t>
            </a:r>
            <a:endParaRPr lang="en-US" sz="1193" dirty="0"/>
          </a:p>
        </p:txBody>
      </p:sp>
      <p:sp>
        <p:nvSpPr>
          <p:cNvPr id="6" name="Shape 3"/>
          <p:cNvSpPr/>
          <p:nvPr/>
        </p:nvSpPr>
        <p:spPr>
          <a:xfrm>
            <a:off x="428625" y="1307306"/>
            <a:ext cx="4057650" cy="208734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428625" y="1307306"/>
            <a:ext cx="4057650" cy="571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2171700" y="1393031"/>
            <a:ext cx="571500" cy="571500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09" y="1550194"/>
            <a:ext cx="192881" cy="2571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943100" y="2050256"/>
            <a:ext cx="10287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636E72"/>
                </a:solidFill>
              </a:rPr>
              <a:t>金利の見直し</a:t>
            </a:r>
            <a:endParaRPr lang="en-US" sz="1193" dirty="0"/>
          </a:p>
        </p:txBody>
      </p:sp>
      <p:sp>
        <p:nvSpPr>
          <p:cNvPr id="11" name="Text 7"/>
          <p:cNvSpPr/>
          <p:nvPr/>
        </p:nvSpPr>
        <p:spPr>
          <a:xfrm>
            <a:off x="2114550" y="2357438"/>
            <a:ext cx="68580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半年ごと</a:t>
            </a: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514350" y="2840338"/>
            <a:ext cx="38862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一般に年2回見直されます。</a:t>
            </a:r>
            <a:endParaRPr lang="en-US" sz="942" dirty="0"/>
          </a:p>
        </p:txBody>
      </p:sp>
      <p:sp>
        <p:nvSpPr>
          <p:cNvPr id="13" name="Text 9"/>
          <p:cNvSpPr/>
          <p:nvPr/>
        </p:nvSpPr>
        <p:spPr>
          <a:xfrm>
            <a:off x="514350" y="3046056"/>
            <a:ext cx="38862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短期金利に連動して変動します。</a:t>
            </a:r>
            <a:endParaRPr lang="en-US" sz="942" dirty="0"/>
          </a:p>
        </p:txBody>
      </p:sp>
      <p:sp>
        <p:nvSpPr>
          <p:cNvPr id="14" name="Shape 10"/>
          <p:cNvSpPr/>
          <p:nvPr/>
        </p:nvSpPr>
        <p:spPr>
          <a:xfrm>
            <a:off x="4657725" y="1307306"/>
            <a:ext cx="4057650" cy="208734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1"/>
          <p:cNvSpPr/>
          <p:nvPr/>
        </p:nvSpPr>
        <p:spPr>
          <a:xfrm>
            <a:off x="4657725" y="1307306"/>
            <a:ext cx="4057650" cy="57150"/>
          </a:xfrm>
          <a:prstGeom prst="rect">
            <a:avLst/>
          </a:prstGeom>
          <a:solidFill>
            <a:srgbClr val="2D3436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2"/>
          <p:cNvSpPr/>
          <p:nvPr/>
        </p:nvSpPr>
        <p:spPr>
          <a:xfrm>
            <a:off x="6400800" y="1393031"/>
            <a:ext cx="571500" cy="571500"/>
          </a:xfrm>
          <a:prstGeom prst="ellipse">
            <a:avLst/>
          </a:prstGeom>
          <a:solidFill>
            <a:srgbClr val="ECEFF1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889" y="1550194"/>
            <a:ext cx="289322" cy="25717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086475" y="2050256"/>
            <a:ext cx="12001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636E72"/>
                </a:solidFill>
              </a:rPr>
              <a:t>返済額の見直し</a:t>
            </a:r>
            <a:endParaRPr lang="en-US" sz="1193" dirty="0"/>
          </a:p>
        </p:txBody>
      </p:sp>
      <p:sp>
        <p:nvSpPr>
          <p:cNvPr id="19" name="Text 14"/>
          <p:cNvSpPr/>
          <p:nvPr/>
        </p:nvSpPr>
        <p:spPr>
          <a:xfrm>
            <a:off x="6380318" y="2357438"/>
            <a:ext cx="612437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5年ごと</a:t>
            </a:r>
            <a:endParaRPr lang="en-US" sz="1193" dirty="0"/>
          </a:p>
        </p:txBody>
      </p:sp>
      <p:sp>
        <p:nvSpPr>
          <p:cNvPr id="20" name="Text 15"/>
          <p:cNvSpPr/>
          <p:nvPr/>
        </p:nvSpPr>
        <p:spPr>
          <a:xfrm>
            <a:off x="4743450" y="2840338"/>
            <a:ext cx="38862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元利均等返済では、一般に5年間は返済額が変わりません。</a:t>
            </a:r>
            <a:endParaRPr lang="en-US" sz="942" dirty="0"/>
          </a:p>
        </p:txBody>
      </p:sp>
      <p:sp>
        <p:nvSpPr>
          <p:cNvPr id="21" name="Text 16"/>
          <p:cNvSpPr/>
          <p:nvPr/>
        </p:nvSpPr>
        <p:spPr>
          <a:xfrm>
            <a:off x="4743450" y="3046056"/>
            <a:ext cx="388620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金利変動でも毎月の支払は一定期間据え置きに。</a:t>
            </a:r>
            <a:endParaRPr lang="en-US" sz="942" dirty="0"/>
          </a:p>
        </p:txBody>
      </p:sp>
      <p:sp>
        <p:nvSpPr>
          <p:cNvPr id="22" name="Shape 17"/>
          <p:cNvSpPr/>
          <p:nvPr/>
        </p:nvSpPr>
        <p:spPr>
          <a:xfrm>
            <a:off x="428625" y="3423224"/>
            <a:ext cx="8286750" cy="847204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Shape 18"/>
          <p:cNvSpPr/>
          <p:nvPr/>
        </p:nvSpPr>
        <p:spPr>
          <a:xfrm>
            <a:off x="428625" y="3423224"/>
            <a:ext cx="57150" cy="847204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541095"/>
            <a:ext cx="142875" cy="142875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85813" y="3508949"/>
            <a:ext cx="10001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65100"/>
                </a:solidFill>
              </a:rPr>
              <a:t>重要なポイント</a:t>
            </a:r>
            <a:endParaRPr lang="en-US" sz="987" dirty="0"/>
          </a:p>
        </p:txBody>
      </p:sp>
      <p:sp>
        <p:nvSpPr>
          <p:cNvPr id="26" name="Text 20"/>
          <p:cNvSpPr/>
          <p:nvPr/>
        </p:nvSpPr>
        <p:spPr>
          <a:xfrm>
            <a:off x="571500" y="3773267"/>
            <a:ext cx="800100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金利の見直し（半年）と返済額の見直し（5年）のタイミングがずれているため、 </a:t>
            </a:r>
            <a:r>
              <a:rPr lang="en-US" sz="885" b="1" dirty="0">
                <a:solidFill>
                  <a:srgbClr val="2D3436"/>
                </a:solidFill>
              </a:rPr>
              <a:t>「金利が上がっても返済額はすぐには増えない」</a:t>
            </a:r>
            <a:r>
              <a:rPr lang="en-US" sz="942" dirty="0">
                <a:solidFill>
                  <a:srgbClr val="2D3436"/>
                </a:solidFill>
              </a:rPr>
              <a:t>という特徴があります。 しかし、その間も</a:t>
            </a:r>
            <a:r>
              <a:rPr lang="en-US" sz="885" b="1" dirty="0">
                <a:solidFill>
                  <a:srgbClr val="2D3436"/>
                </a:solidFill>
              </a:rPr>
              <a:t>「返済額の内訳（元金と利息の割合）」は変化</a:t>
            </a:r>
            <a:r>
              <a:rPr lang="en-US" sz="942" dirty="0">
                <a:solidFill>
                  <a:srgbClr val="2D3436"/>
                </a:solidFill>
              </a:rPr>
              <a:t>しています。</a:t>
            </a:r>
            <a:endParaRPr lang="en-US" sz="942" dirty="0"/>
          </a:p>
        </p:txBody>
      </p:sp>
      <p:sp>
        <p:nvSpPr>
          <p:cNvPr id="27" name="Text 21"/>
          <p:cNvSpPr/>
          <p:nvPr/>
        </p:nvSpPr>
        <p:spPr>
          <a:xfrm>
            <a:off x="7003442" y="4855964"/>
            <a:ext cx="192624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（引用元：全国銀行協会「変動金利型」 ）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210741"/>
            <a:ext cx="6267803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変動金利型の“急上昇リスク”を和らげる仕組み</a:t>
            </a:r>
            <a:endParaRPr lang="en-US" sz="2121" dirty="0"/>
          </a:p>
        </p:txBody>
      </p:sp>
      <p:sp>
        <p:nvSpPr>
          <p:cNvPr id="5" name="Text 2"/>
          <p:cNvSpPr/>
          <p:nvPr/>
        </p:nvSpPr>
        <p:spPr>
          <a:xfrm>
            <a:off x="428625" y="1000125"/>
            <a:ext cx="8286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※金融機関により扱いは異なりますが、代表的な仕組みとして以下があります。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428625" y="1271588"/>
            <a:ext cx="4000500" cy="195738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428625" y="1271588"/>
            <a:ext cx="4000500" cy="42863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856" y="1443038"/>
            <a:ext cx="300038" cy="3429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0075" y="1928813"/>
            <a:ext cx="3657600" cy="335756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5年ルール</a:t>
            </a: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600075" y="2371725"/>
            <a:ext cx="36576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金利が上昇しても、</a:t>
            </a:r>
            <a:r>
              <a:rPr lang="en-US" sz="987" b="1" dirty="0">
                <a:solidFill>
                  <a:srgbClr val="636E72"/>
                </a:solidFill>
              </a:rPr>
              <a:t>返済額は約5年間据え置かれます</a:t>
            </a:r>
            <a:r>
              <a:rPr lang="en-US" sz="1050" dirty="0">
                <a:solidFill>
                  <a:srgbClr val="636E72"/>
                </a:solidFill>
              </a:rPr>
              <a:t>。
 急激な家計負担の増加を防ぐ仕組みです。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714875" y="1271588"/>
            <a:ext cx="4000500" cy="195738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8"/>
          <p:cNvSpPr/>
          <p:nvPr/>
        </p:nvSpPr>
        <p:spPr>
          <a:xfrm>
            <a:off x="4714875" y="1271588"/>
            <a:ext cx="4000500" cy="42863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675" y="1443038"/>
            <a:ext cx="342900" cy="3429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886325" y="1928813"/>
            <a:ext cx="3657600" cy="335756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1.25倍ルール（上限ルール）</a:t>
            </a:r>
            <a:endParaRPr lang="en-US" sz="1193" dirty="0"/>
          </a:p>
        </p:txBody>
      </p:sp>
      <p:sp>
        <p:nvSpPr>
          <p:cNvPr id="15" name="Text 10"/>
          <p:cNvSpPr/>
          <p:nvPr/>
        </p:nvSpPr>
        <p:spPr>
          <a:xfrm>
            <a:off x="4886325" y="2371725"/>
            <a:ext cx="36576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5年後に返済額を見直す際も、</a:t>
            </a:r>
            <a:r>
              <a:rPr lang="en-US" sz="987" b="1" dirty="0">
                <a:solidFill>
                  <a:srgbClr val="636E72"/>
                </a:solidFill>
              </a:rPr>
              <a:t>前回の返済額の1.25倍まで</a:t>
            </a:r>
            <a:r>
              <a:rPr lang="en-US" sz="1050" dirty="0">
                <a:solidFill>
                  <a:srgbClr val="636E72"/>
                </a:solidFill>
              </a:rPr>
              <a:t>に抑えられます。
 （例：10万円 → 最大12.5万円）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428625" y="3471863"/>
            <a:ext cx="8286750" cy="1307306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428625" y="3471863"/>
            <a:ext cx="57150" cy="1307306"/>
          </a:xfrm>
          <a:prstGeom prst="rect">
            <a:avLst/>
          </a:prstGeom>
          <a:solidFill>
            <a:srgbClr val="FF9800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654028"/>
            <a:ext cx="171450" cy="17145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50106" y="3614738"/>
            <a:ext cx="10287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65100"/>
                </a:solidFill>
              </a:rPr>
              <a:t>重要な注意点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571500" y="3950494"/>
            <a:ext cx="8001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2D3436"/>
                </a:solidFill>
              </a:rPr>
              <a:t>返済額が据え置かれていても、金利が上がれば</a:t>
            </a:r>
            <a:r>
              <a:rPr lang="en-US" sz="987" b="1" dirty="0">
                <a:solidFill>
                  <a:srgbClr val="2D3436"/>
                </a:solidFill>
              </a:rPr>
              <a:t>「返済額の内訳（元金/利息）」が変わり</a:t>
            </a:r>
            <a:r>
              <a:rPr lang="en-US" sz="1050" dirty="0">
                <a:solidFill>
                  <a:srgbClr val="2D3436"/>
                </a:solidFill>
              </a:rPr>
              <a:t>、元金の減りが遅くなることがあります。
 （返済額が変わらない＝利息負担が増えていない、わけではありません）</a:t>
            </a:r>
            <a:endParaRPr lang="en-US" sz="1050" dirty="0"/>
          </a:p>
        </p:txBody>
      </p:sp>
      <p:sp>
        <p:nvSpPr>
          <p:cNvPr id="21" name="Text 15"/>
          <p:cNvSpPr/>
          <p:nvPr/>
        </p:nvSpPr>
        <p:spPr>
          <a:xfrm>
            <a:off x="3851039" y="4855964"/>
            <a:ext cx="5078648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（引用元：全国地方銀行協会パンフ「返済額の変更ルール」、全国銀行協会（返済額据置中の内訳調整の説明） ）</a:t>
            </a:r>
            <a:endParaRPr lang="en-US" sz="7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988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11204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000000"/>
                </a:solidFill>
              </a:rPr>
              <a:t>"&gt;</a:t>
            </a:r>
            <a:endParaRPr lang="en-US" sz="834" dirty="0"/>
          </a:p>
        </p:txBody>
      </p:sp>
      <p:sp>
        <p:nvSpPr>
          <p:cNvPr id="4" name="Shape 1"/>
          <p:cNvSpPr/>
          <p:nvPr/>
        </p:nvSpPr>
        <p:spPr>
          <a:xfrm>
            <a:off x="0" y="155377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428625" y="334863"/>
            <a:ext cx="68580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変動金利型のデメリット（未払利息リスク）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155502"/>
            <a:ext cx="8286750" cy="85725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" y="1294805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71525" y="1255514"/>
            <a:ext cx="12001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起こり得ること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528638" y="1562695"/>
            <a:ext cx="80867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636E72"/>
                </a:solidFill>
              </a:rPr>
              <a:t>金利上昇が大きいと、返済額の中で</a:t>
            </a:r>
            <a:r>
              <a:rPr lang="en-US" sz="987" b="1" dirty="0">
                <a:solidFill>
                  <a:srgbClr val="636E72"/>
                </a:solidFill>
              </a:rPr>
              <a:t>利息割合が増え、元金が減りにくく</a:t>
            </a:r>
            <a:r>
              <a:rPr lang="en-US" sz="1050" dirty="0">
                <a:solidFill>
                  <a:srgbClr val="636E72"/>
                </a:solidFill>
              </a:rPr>
              <a:t>なります。さらに極端な場合、</a:t>
            </a:r>
            <a:r>
              <a:rPr lang="en-US" sz="987" b="1" dirty="0">
                <a:solidFill>
                  <a:srgbClr val="636E72"/>
                </a:solidFill>
              </a:rPr>
              <a:t>利息が返済額を上回り、未払利息が発生</a:t>
            </a:r>
            <a:r>
              <a:rPr lang="en-US" sz="1050" dirty="0">
                <a:solidFill>
                  <a:srgbClr val="636E72"/>
                </a:solidFill>
              </a:rPr>
              <a:t>する可能性があります。</a:t>
            </a:r>
            <a:endParaRPr lang="en-US" sz="1050" dirty="0"/>
          </a:p>
        </p:txBody>
      </p:sp>
      <p:sp>
        <p:nvSpPr>
          <p:cNvPr id="10" name="Shape 6"/>
          <p:cNvSpPr/>
          <p:nvPr/>
        </p:nvSpPr>
        <p:spPr>
          <a:xfrm>
            <a:off x="428625" y="2112764"/>
            <a:ext cx="2695566" cy="1714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7"/>
          <p:cNvSpPr/>
          <p:nvPr/>
        </p:nvSpPr>
        <p:spPr>
          <a:xfrm>
            <a:off x="1562081" y="2184202"/>
            <a:ext cx="4286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D3436"/>
                </a:solidFill>
              </a:rPr>
              <a:t>通常時</a:t>
            </a:r>
            <a:endParaRPr lang="en-US" sz="987" dirty="0"/>
          </a:p>
        </p:txBody>
      </p:sp>
      <p:sp>
        <p:nvSpPr>
          <p:cNvPr id="12" name="Shape 8"/>
          <p:cNvSpPr/>
          <p:nvPr/>
        </p:nvSpPr>
        <p:spPr>
          <a:xfrm>
            <a:off x="1383488" y="2448520"/>
            <a:ext cx="785813" cy="642938"/>
          </a:xfrm>
          <a:prstGeom prst="rect">
            <a:avLst/>
          </a:prstGeom>
          <a:solidFill>
            <a:srgbClr val="DFE6E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9"/>
          <p:cNvSpPr/>
          <p:nvPr/>
        </p:nvSpPr>
        <p:spPr>
          <a:xfrm>
            <a:off x="1383488" y="2448520"/>
            <a:ext cx="785813" cy="192881"/>
          </a:xfrm>
          <a:prstGeom prst="rect">
            <a:avLst/>
          </a:prstGeom>
          <a:solidFill>
            <a:srgbClr val="FF7675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0"/>
          <p:cNvSpPr/>
          <p:nvPr/>
        </p:nvSpPr>
        <p:spPr>
          <a:xfrm>
            <a:off x="1383488" y="2448520"/>
            <a:ext cx="785813" cy="1928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利息</a:t>
            </a:r>
            <a:endParaRPr lang="en-US" sz="683" dirty="0"/>
          </a:p>
        </p:txBody>
      </p:sp>
      <p:sp>
        <p:nvSpPr>
          <p:cNvPr id="15" name="Shape 11"/>
          <p:cNvSpPr/>
          <p:nvPr/>
        </p:nvSpPr>
        <p:spPr>
          <a:xfrm>
            <a:off x="1383488" y="2641402"/>
            <a:ext cx="785813" cy="450056"/>
          </a:xfrm>
          <a:prstGeom prst="rect">
            <a:avLst/>
          </a:prstGeom>
          <a:solidFill>
            <a:srgbClr val="74B9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2"/>
          <p:cNvSpPr/>
          <p:nvPr/>
        </p:nvSpPr>
        <p:spPr>
          <a:xfrm>
            <a:off x="1383488" y="2641402"/>
            <a:ext cx="785813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元金</a:t>
            </a:r>
            <a:endParaRPr lang="en-US" sz="683" dirty="0"/>
          </a:p>
        </p:txBody>
      </p:sp>
      <p:sp>
        <p:nvSpPr>
          <p:cNvPr id="17" name="Text 13"/>
          <p:cNvSpPr/>
          <p:nvPr/>
        </p:nvSpPr>
        <p:spPr>
          <a:xfrm>
            <a:off x="1319194" y="3591520"/>
            <a:ext cx="91440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636E72"/>
                </a:solidFill>
              </a:rPr>
              <a:t>元金が順調に減る</a:t>
            </a:r>
            <a:endParaRPr lang="en-US" sz="834" dirty="0"/>
          </a:p>
        </p:txBody>
      </p:sp>
      <p:sp>
        <p:nvSpPr>
          <p:cNvPr id="18" name="Shape 14"/>
          <p:cNvSpPr/>
          <p:nvPr/>
        </p:nvSpPr>
        <p:spPr>
          <a:xfrm>
            <a:off x="3224203" y="2112764"/>
            <a:ext cx="2695566" cy="1714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5"/>
          <p:cNvSpPr/>
          <p:nvPr/>
        </p:nvSpPr>
        <p:spPr>
          <a:xfrm>
            <a:off x="4214785" y="2184202"/>
            <a:ext cx="71437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D3436"/>
                </a:solidFill>
              </a:rPr>
              <a:t>金利上昇時</a:t>
            </a:r>
            <a:endParaRPr lang="en-US" sz="987" dirty="0"/>
          </a:p>
        </p:txBody>
      </p:sp>
      <p:sp>
        <p:nvSpPr>
          <p:cNvPr id="20" name="Shape 16"/>
          <p:cNvSpPr/>
          <p:nvPr/>
        </p:nvSpPr>
        <p:spPr>
          <a:xfrm>
            <a:off x="4179066" y="2448520"/>
            <a:ext cx="785813" cy="642938"/>
          </a:xfrm>
          <a:prstGeom prst="rect">
            <a:avLst/>
          </a:prstGeom>
          <a:solidFill>
            <a:srgbClr val="DFE6E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7"/>
          <p:cNvSpPr/>
          <p:nvPr/>
        </p:nvSpPr>
        <p:spPr>
          <a:xfrm>
            <a:off x="4179066" y="2448520"/>
            <a:ext cx="785813" cy="498277"/>
          </a:xfrm>
          <a:prstGeom prst="rect">
            <a:avLst/>
          </a:prstGeom>
          <a:solidFill>
            <a:srgbClr val="FF7675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8"/>
          <p:cNvSpPr/>
          <p:nvPr/>
        </p:nvSpPr>
        <p:spPr>
          <a:xfrm>
            <a:off x="4179066" y="2448520"/>
            <a:ext cx="785813" cy="498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利息</a:t>
            </a:r>
            <a:endParaRPr lang="en-US" sz="683" dirty="0"/>
          </a:p>
        </p:txBody>
      </p:sp>
      <p:sp>
        <p:nvSpPr>
          <p:cNvPr id="23" name="Shape 19"/>
          <p:cNvSpPr/>
          <p:nvPr/>
        </p:nvSpPr>
        <p:spPr>
          <a:xfrm>
            <a:off x="4179066" y="2946797"/>
            <a:ext cx="785813" cy="144661"/>
          </a:xfrm>
          <a:prstGeom prst="rect">
            <a:avLst/>
          </a:prstGeom>
          <a:solidFill>
            <a:srgbClr val="74B9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0"/>
          <p:cNvSpPr/>
          <p:nvPr/>
        </p:nvSpPr>
        <p:spPr>
          <a:xfrm>
            <a:off x="4179066" y="2946797"/>
            <a:ext cx="78581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元金</a:t>
            </a:r>
            <a:endParaRPr lang="en-US" sz="683" dirty="0"/>
          </a:p>
        </p:txBody>
      </p:sp>
      <p:sp>
        <p:nvSpPr>
          <p:cNvPr id="25" name="Text 21"/>
          <p:cNvSpPr/>
          <p:nvPr/>
        </p:nvSpPr>
        <p:spPr>
          <a:xfrm>
            <a:off x="4171922" y="3427214"/>
            <a:ext cx="800100" cy="3286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636E72"/>
                </a:solidFill>
              </a:rPr>
              <a:t>利息が増え、
元金が減らない</a:t>
            </a:r>
            <a:endParaRPr lang="en-US" sz="834" dirty="0"/>
          </a:p>
        </p:txBody>
      </p:sp>
      <p:sp>
        <p:nvSpPr>
          <p:cNvPr id="26" name="Shape 22"/>
          <p:cNvSpPr/>
          <p:nvPr/>
        </p:nvSpPr>
        <p:spPr>
          <a:xfrm>
            <a:off x="6019781" y="2112764"/>
            <a:ext cx="2695566" cy="1714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3"/>
          <p:cNvSpPr/>
          <p:nvPr/>
        </p:nvSpPr>
        <p:spPr>
          <a:xfrm>
            <a:off x="6938925" y="2184202"/>
            <a:ext cx="857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D3436"/>
                </a:solidFill>
              </a:rPr>
              <a:t>急激な上昇時</a:t>
            </a:r>
            <a:endParaRPr lang="en-US" sz="987" dirty="0"/>
          </a:p>
        </p:txBody>
      </p:sp>
      <p:sp>
        <p:nvSpPr>
          <p:cNvPr id="28" name="Shape 24"/>
          <p:cNvSpPr/>
          <p:nvPr/>
        </p:nvSpPr>
        <p:spPr>
          <a:xfrm>
            <a:off x="6974644" y="2477095"/>
            <a:ext cx="785813" cy="642938"/>
          </a:xfrm>
          <a:prstGeom prst="rect">
            <a:avLst/>
          </a:prstGeom>
          <a:solidFill>
            <a:srgbClr val="DFE6E9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9" name="Shape 25"/>
          <p:cNvSpPr/>
          <p:nvPr/>
        </p:nvSpPr>
        <p:spPr>
          <a:xfrm>
            <a:off x="6974644" y="2362795"/>
            <a:ext cx="785813" cy="114300"/>
          </a:xfrm>
          <a:prstGeom prst="rect">
            <a:avLst/>
          </a:prstGeom>
          <a:solidFill>
            <a:srgbClr val="D63031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0" name="Text 26"/>
          <p:cNvSpPr/>
          <p:nvPr/>
        </p:nvSpPr>
        <p:spPr>
          <a:xfrm>
            <a:off x="6974644" y="2362795"/>
            <a:ext cx="785813" cy="1143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800"/>
              </a:lnSpc>
              <a:buNone/>
            </a:pPr>
            <a:r>
              <a:rPr lang="en-US" sz="584" b="1" dirty="0">
                <a:solidFill>
                  <a:srgbClr val="FFFFFF"/>
                </a:solidFill>
              </a:rPr>
              <a:t>未払利息</a:t>
            </a:r>
            <a:endParaRPr lang="en-US" sz="584" dirty="0"/>
          </a:p>
        </p:txBody>
      </p:sp>
      <p:sp>
        <p:nvSpPr>
          <p:cNvPr id="31" name="Shape 27"/>
          <p:cNvSpPr/>
          <p:nvPr/>
        </p:nvSpPr>
        <p:spPr>
          <a:xfrm>
            <a:off x="6974644" y="2477095"/>
            <a:ext cx="785813" cy="642938"/>
          </a:xfrm>
          <a:prstGeom prst="rect">
            <a:avLst/>
          </a:prstGeom>
          <a:solidFill>
            <a:srgbClr val="FF7675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8"/>
          <p:cNvSpPr/>
          <p:nvPr/>
        </p:nvSpPr>
        <p:spPr>
          <a:xfrm>
            <a:off x="6974644" y="2477095"/>
            <a:ext cx="785813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83" b="1" dirty="0">
                <a:solidFill>
                  <a:srgbClr val="FFFFFF"/>
                </a:solidFill>
              </a:rPr>
              <a:t>利息</a:t>
            </a:r>
            <a:endParaRPr lang="en-US" sz="683" dirty="0"/>
          </a:p>
        </p:txBody>
      </p:sp>
      <p:sp>
        <p:nvSpPr>
          <p:cNvPr id="33" name="Text 29"/>
          <p:cNvSpPr/>
          <p:nvPr/>
        </p:nvSpPr>
        <p:spPr>
          <a:xfrm>
            <a:off x="6910350" y="3427214"/>
            <a:ext cx="914400" cy="3286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D63031"/>
                </a:solidFill>
              </a:rPr>
              <a:t>返済額 ＜ 利息
未払利息が発生！</a:t>
            </a:r>
            <a:endParaRPr lang="en-US" sz="784" dirty="0"/>
          </a:p>
        </p:txBody>
      </p:sp>
      <p:sp>
        <p:nvSpPr>
          <p:cNvPr id="34" name="Shape 30"/>
          <p:cNvSpPr/>
          <p:nvPr/>
        </p:nvSpPr>
        <p:spPr>
          <a:xfrm>
            <a:off x="428625" y="3927277"/>
            <a:ext cx="8286750" cy="571500"/>
          </a:xfrm>
          <a:prstGeom prst="rect">
            <a:avLst/>
          </a:prstGeom>
          <a:solidFill>
            <a:srgbClr val="FFEAA7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5" name="Shape 31"/>
          <p:cNvSpPr/>
          <p:nvPr/>
        </p:nvSpPr>
        <p:spPr>
          <a:xfrm>
            <a:off x="428625" y="3927277"/>
            <a:ext cx="57150" cy="571500"/>
          </a:xfrm>
          <a:prstGeom prst="rect">
            <a:avLst/>
          </a:prstGeom>
          <a:solidFill>
            <a:srgbClr val="FDCB6E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4041577"/>
            <a:ext cx="150019" cy="171450"/>
          </a:xfrm>
          <a:prstGeom prst="rect">
            <a:avLst/>
          </a:prstGeom>
        </p:spPr>
      </p:pic>
      <p:sp>
        <p:nvSpPr>
          <p:cNvPr id="37" name="Text 32"/>
          <p:cNvSpPr/>
          <p:nvPr/>
        </p:nvSpPr>
        <p:spPr>
          <a:xfrm>
            <a:off x="735806" y="3998714"/>
            <a:ext cx="790813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D63031"/>
                </a:solidFill>
              </a:rPr>
              <a:t>重要なポイント</a:t>
            </a:r>
            <a:endParaRPr lang="en-US" sz="1090" dirty="0"/>
          </a:p>
        </p:txBody>
      </p:sp>
      <p:sp>
        <p:nvSpPr>
          <p:cNvPr id="38" name="Text 33"/>
          <p:cNvSpPr/>
          <p:nvPr/>
        </p:nvSpPr>
        <p:spPr>
          <a:xfrm>
            <a:off x="735806" y="4268391"/>
            <a:ext cx="7908131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2D3436"/>
                </a:solidFill>
              </a:rPr>
              <a:t>「返済額がすぐ増えない＝安心」ではありません。5年ルール等があっても、</a:t>
            </a:r>
            <a:r>
              <a:rPr lang="en-US" sz="885" b="1" dirty="0">
                <a:solidFill>
                  <a:srgbClr val="2D3436"/>
                </a:solidFill>
              </a:rPr>
              <a:t>支払いきれなかった利息は免除されず、後から精算</a:t>
            </a:r>
            <a:r>
              <a:rPr lang="en-US" sz="942" dirty="0">
                <a:solidFill>
                  <a:srgbClr val="2D3436"/>
                </a:solidFill>
              </a:rPr>
              <a:t>が必要になります。</a:t>
            </a:r>
            <a:endParaRPr lang="en-US" sz="942" dirty="0"/>
          </a:p>
        </p:txBody>
      </p:sp>
      <p:sp>
        <p:nvSpPr>
          <p:cNvPr id="39" name="Text 34"/>
          <p:cNvSpPr/>
          <p:nvPr/>
        </p:nvSpPr>
        <p:spPr>
          <a:xfrm>
            <a:off x="3812753" y="4655939"/>
            <a:ext cx="4902622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（引用元：全国銀行協会「未払利息の発生リスク」、全国地方銀行協会パンフ「変動金利型におけるリスク」）</a:t>
            </a:r>
            <a:endParaRPr lang="en-US" sz="7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210741"/>
            <a:ext cx="35944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金利が動くと何が起きる？</a:t>
            </a:r>
            <a:endParaRPr lang="en-US" sz="2121" dirty="0"/>
          </a:p>
        </p:txBody>
      </p:sp>
      <p:sp>
        <p:nvSpPr>
          <p:cNvPr id="5" name="Text 2"/>
          <p:cNvSpPr/>
          <p:nvPr/>
        </p:nvSpPr>
        <p:spPr>
          <a:xfrm>
            <a:off x="4165950" y="303609"/>
            <a:ext cx="2902651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E0F2F1"/>
                </a:solidFill>
              </a:rPr>
              <a:t>政策金利→住宅ローンの連動イメージ</a:t>
            </a:r>
            <a:endParaRPr lang="en-US" sz="1269" dirty="0"/>
          </a:p>
        </p:txBody>
      </p:sp>
      <p:sp>
        <p:nvSpPr>
          <p:cNvPr id="6" name="Text 3"/>
          <p:cNvSpPr/>
          <p:nvPr/>
        </p:nvSpPr>
        <p:spPr>
          <a:xfrm>
            <a:off x="428625" y="1143000"/>
            <a:ext cx="8286750" cy="250031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住宅ローンの金利は、中央銀行（日本銀行）の政策金利と連動しています。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428625" y="1607344"/>
            <a:ext cx="8286750" cy="122693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1035844" y="1750219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1885950"/>
            <a:ext cx="228600" cy="2286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00085" y="2321719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436"/>
                </a:solidFill>
              </a:rPr>
              <a:t>日銀の利上げ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935831" y="2546747"/>
            <a:ext cx="700088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636E72"/>
                </a:solidFill>
              </a:rPr>
              <a:t>政策金利引上げ</a:t>
            </a:r>
            <a:endParaRPr lang="en-US" sz="727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231" y="2135088"/>
            <a:ext cx="150019" cy="17145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3226575" y="1750219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306" y="1885950"/>
            <a:ext cx="228600" cy="2286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026522" y="2321719"/>
            <a:ext cx="90014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436"/>
                </a:solidFill>
              </a:rPr>
              <a:t>短期金利へ影響</a:t>
            </a:r>
            <a:endParaRPr lang="en-US" sz="885" dirty="0"/>
          </a:p>
        </p:txBody>
      </p:sp>
      <p:sp>
        <p:nvSpPr>
          <p:cNvPr id="16" name="Text 10"/>
          <p:cNvSpPr/>
          <p:nvPr/>
        </p:nvSpPr>
        <p:spPr>
          <a:xfrm>
            <a:off x="2927514" y="2546747"/>
            <a:ext cx="1098156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636E72"/>
                </a:solidFill>
              </a:rPr>
              <a:t>短期プライムレート上昇</a:t>
            </a:r>
            <a:endParaRPr lang="en-US" sz="727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963" y="2135088"/>
            <a:ext cx="150019" cy="17145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5417307" y="1750219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50" y="1885950"/>
            <a:ext cx="257175" cy="22860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5281547" y="2321719"/>
            <a:ext cx="77155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436"/>
                </a:solidFill>
              </a:rPr>
              <a:t>変動金利上昇</a:t>
            </a:r>
            <a:endParaRPr lang="en-US" sz="885" dirty="0"/>
          </a:p>
        </p:txBody>
      </p:sp>
      <p:sp>
        <p:nvSpPr>
          <p:cNvPr id="21" name="Text 13"/>
          <p:cNvSpPr/>
          <p:nvPr/>
        </p:nvSpPr>
        <p:spPr>
          <a:xfrm>
            <a:off x="5252972" y="2546747"/>
            <a:ext cx="828731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636E72"/>
                </a:solidFill>
              </a:rPr>
              <a:t>住宅ローン金利UP</a:t>
            </a:r>
            <a:endParaRPr lang="en-US" sz="727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694" y="2135088"/>
            <a:ext cx="150019" cy="171450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7608038" y="1750219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3769" y="1885950"/>
            <a:ext cx="228600" cy="2286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7407985" y="2321719"/>
            <a:ext cx="90014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436"/>
                </a:solidFill>
              </a:rPr>
              <a:t>返済負担の増加</a:t>
            </a:r>
            <a:endParaRPr lang="en-US" sz="885" dirty="0"/>
          </a:p>
        </p:txBody>
      </p:sp>
      <p:sp>
        <p:nvSpPr>
          <p:cNvPr id="26" name="Text 16"/>
          <p:cNvSpPr/>
          <p:nvPr/>
        </p:nvSpPr>
        <p:spPr>
          <a:xfrm>
            <a:off x="7440997" y="2546747"/>
            <a:ext cx="834117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727" dirty="0">
                <a:solidFill>
                  <a:srgbClr val="636E72"/>
                </a:solidFill>
              </a:rPr>
              <a:t>内訳変化・返済額増</a:t>
            </a:r>
            <a:endParaRPr lang="en-US" sz="727" dirty="0"/>
          </a:p>
        </p:txBody>
      </p:sp>
      <p:sp>
        <p:nvSpPr>
          <p:cNvPr id="27" name="Shape 17"/>
          <p:cNvSpPr/>
          <p:nvPr/>
        </p:nvSpPr>
        <p:spPr>
          <a:xfrm>
            <a:off x="428625" y="3120033"/>
            <a:ext cx="4107656" cy="1737717"/>
          </a:xfrm>
          <a:prstGeom prst="rect">
            <a:avLst/>
          </a:prstGeom>
          <a:solidFill>
            <a:srgbClr val="2D343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19" y="3453333"/>
            <a:ext cx="157163" cy="157163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764381" y="3422972"/>
            <a:ext cx="114101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B894"/>
                </a:solidFill>
              </a:rPr>
              <a:t>重要なポイント</a:t>
            </a:r>
            <a:endParaRPr lang="en-US" sz="1090" dirty="0"/>
          </a:p>
        </p:txBody>
      </p:sp>
      <p:sp>
        <p:nvSpPr>
          <p:cNvPr id="30" name="Text 19"/>
          <p:cNvSpPr/>
          <p:nvPr/>
        </p:nvSpPr>
        <p:spPr>
          <a:xfrm>
            <a:off x="607219" y="3744441"/>
            <a:ext cx="3750469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変動金利を選択する場合、</a:t>
            </a:r>
            <a:r>
              <a:rPr lang="en-US" sz="885" b="1" dirty="0">
                <a:solidFill>
                  <a:srgbClr val="FFFFFF"/>
                </a:solidFill>
              </a:rPr>
              <a:t>政策金利の動向</a:t>
            </a:r>
            <a:r>
              <a:rPr lang="en-US" sz="942" dirty="0">
                <a:solidFill>
                  <a:srgbClr val="FFFFFF"/>
                </a:solidFill>
              </a:rPr>
              <a:t>を注視する必要があります。
 特に、長期にわたる低金利環境が終わり、金利上昇局面に入った場合、返済計画に大きな影響を与える可能性があります。</a:t>
            </a:r>
            <a:endParaRPr lang="en-US" sz="942" dirty="0"/>
          </a:p>
        </p:txBody>
      </p:sp>
      <p:sp>
        <p:nvSpPr>
          <p:cNvPr id="31" name="Shape 20"/>
          <p:cNvSpPr/>
          <p:nvPr/>
        </p:nvSpPr>
        <p:spPr>
          <a:xfrm>
            <a:off x="4822031" y="3120033"/>
            <a:ext cx="3893344" cy="173771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2742" y="3274516"/>
            <a:ext cx="3411922" cy="1428722"/>
          </a:xfrm>
          <a:prstGeom prst="rect">
            <a:avLst/>
          </a:prstGeom>
        </p:spPr>
      </p:pic>
      <p:sp>
        <p:nvSpPr>
          <p:cNvPr id="33" name="Text 21"/>
          <p:cNvSpPr/>
          <p:nvPr/>
        </p:nvSpPr>
        <p:spPr>
          <a:xfrm>
            <a:off x="4882167" y="4855964"/>
            <a:ext cx="404752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（引用元：三菱ＵＦＪ銀行 コラム（変動金利と短期プライムレート／政策金利の関係） ）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1"/>
          <p:cNvSpPr/>
          <p:nvPr/>
        </p:nvSpPr>
        <p:spPr>
          <a:xfrm>
            <a:off x="428625" y="179487"/>
            <a:ext cx="48006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結局どれが向く？（判断の軸）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143000"/>
            <a:ext cx="3286125" cy="247053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Shape 3"/>
          <p:cNvSpPr/>
          <p:nvPr/>
        </p:nvSpPr>
        <p:spPr>
          <a:xfrm>
            <a:off x="428625" y="1143000"/>
            <a:ext cx="3286125" cy="57150"/>
          </a:xfrm>
          <a:prstGeom prst="rect">
            <a:avLst/>
          </a:prstGeom>
          <a:solidFill>
            <a:srgbClr val="00B894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" y="1332309"/>
            <a:ext cx="22860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2975" y="1321594"/>
            <a:ext cx="1543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変動が向きやすい例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807244" y="1835944"/>
            <a:ext cx="91041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636E72"/>
                </a:solidFill>
              </a:rPr>
              <a:t>家計に余裕があり</a:t>
            </a:r>
            <a:endParaRPr lang="en-US" sz="885" dirty="0"/>
          </a:p>
        </p:txBody>
      </p:sp>
      <p:sp>
        <p:nvSpPr>
          <p:cNvPr id="10" name="Text 6"/>
          <p:cNvSpPr/>
          <p:nvPr/>
        </p:nvSpPr>
        <p:spPr>
          <a:xfrm>
            <a:off x="1717653" y="1835944"/>
            <a:ext cx="181850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、金利上昇時も貯蓄等で吸収できる</a:t>
            </a:r>
            <a:endParaRPr lang="en-US" sz="942" dirty="0"/>
          </a:p>
        </p:txBody>
      </p:sp>
      <p:sp>
        <p:nvSpPr>
          <p:cNvPr id="11" name="Text 7"/>
          <p:cNvSpPr/>
          <p:nvPr/>
        </p:nvSpPr>
        <p:spPr>
          <a:xfrm>
            <a:off x="607219" y="2328863"/>
            <a:ext cx="29289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借入額が小さい／借入期間が短い</a:t>
            </a:r>
            <a:endParaRPr lang="en-US" sz="942" dirty="0"/>
          </a:p>
        </p:txBody>
      </p:sp>
      <p:sp>
        <p:nvSpPr>
          <p:cNvPr id="12" name="Text 8"/>
          <p:cNvSpPr/>
          <p:nvPr/>
        </p:nvSpPr>
        <p:spPr>
          <a:xfrm>
            <a:off x="607219" y="2657475"/>
            <a:ext cx="29289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繰上返済を計画的に進められる</a:t>
            </a:r>
            <a:endParaRPr lang="en-US" sz="942" dirty="0"/>
          </a:p>
        </p:txBody>
      </p:sp>
      <p:sp>
        <p:nvSpPr>
          <p:cNvPr id="13" name="Text 9"/>
          <p:cNvSpPr/>
          <p:nvPr/>
        </p:nvSpPr>
        <p:spPr>
          <a:xfrm>
            <a:off x="607219" y="2986088"/>
            <a:ext cx="29289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金利動向を定期的にチェックできる</a:t>
            </a:r>
            <a:endParaRPr lang="en-US" sz="942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63" y="1582620"/>
            <a:ext cx="1285875" cy="12858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469030" y="2939932"/>
            <a:ext cx="2059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B2BEC3"/>
                </a:solidFill>
              </a:rPr>
              <a:t>VS</a:t>
            </a:r>
            <a:endParaRPr lang="en-US" sz="1193" dirty="0"/>
          </a:p>
        </p:txBody>
      </p:sp>
      <p:sp>
        <p:nvSpPr>
          <p:cNvPr id="16" name="Shape 11"/>
          <p:cNvSpPr/>
          <p:nvPr/>
        </p:nvSpPr>
        <p:spPr>
          <a:xfrm>
            <a:off x="5429250" y="1143000"/>
            <a:ext cx="3286125" cy="247053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2"/>
          <p:cNvSpPr/>
          <p:nvPr/>
        </p:nvSpPr>
        <p:spPr>
          <a:xfrm>
            <a:off x="5429250" y="1143000"/>
            <a:ext cx="3286125" cy="57150"/>
          </a:xfrm>
          <a:prstGeom prst="rect">
            <a:avLst/>
          </a:prstGeom>
          <a:solidFill>
            <a:srgbClr val="2D3436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844" y="1332309"/>
            <a:ext cx="200025" cy="2286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915025" y="1321594"/>
            <a:ext cx="20574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2D3436"/>
                </a:solidFill>
              </a:rPr>
              <a:t>全期間固定が向きやすい例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5807869" y="1835944"/>
            <a:ext cx="141449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636E72"/>
                </a:solidFill>
              </a:rPr>
              <a:t>返済で家計余力が小さい</a:t>
            </a:r>
            <a:endParaRPr lang="en-US" sz="885" dirty="0"/>
          </a:p>
        </p:txBody>
      </p:sp>
      <p:sp>
        <p:nvSpPr>
          <p:cNvPr id="21" name="Text 15"/>
          <p:cNvSpPr/>
          <p:nvPr/>
        </p:nvSpPr>
        <p:spPr>
          <a:xfrm>
            <a:off x="7222359" y="1835944"/>
            <a:ext cx="771553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（ギリギリ）</a:t>
            </a:r>
            <a:endParaRPr lang="en-US" sz="942" dirty="0"/>
          </a:p>
        </p:txBody>
      </p:sp>
      <p:sp>
        <p:nvSpPr>
          <p:cNvPr id="22" name="Text 16"/>
          <p:cNvSpPr/>
          <p:nvPr/>
        </p:nvSpPr>
        <p:spPr>
          <a:xfrm>
            <a:off x="5607844" y="2164556"/>
            <a:ext cx="29289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長期（30年・35年）で、金利上昇リスクを避けたい</a:t>
            </a:r>
            <a:endParaRPr lang="en-US" sz="942" dirty="0"/>
          </a:p>
        </p:txBody>
      </p:sp>
      <p:sp>
        <p:nvSpPr>
          <p:cNvPr id="23" name="Text 17"/>
          <p:cNvSpPr/>
          <p:nvPr/>
        </p:nvSpPr>
        <p:spPr>
          <a:xfrm>
            <a:off x="5607844" y="2657475"/>
            <a:ext cx="29289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将来の支出（教育費など）との重なりが心配</a:t>
            </a:r>
            <a:endParaRPr lang="en-US" sz="942" dirty="0"/>
          </a:p>
        </p:txBody>
      </p:sp>
      <p:sp>
        <p:nvSpPr>
          <p:cNvPr id="24" name="Text 18"/>
          <p:cNvSpPr/>
          <p:nvPr/>
        </p:nvSpPr>
        <p:spPr>
          <a:xfrm>
            <a:off x="5607844" y="2986088"/>
            <a:ext cx="29289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636E72"/>
                </a:solidFill>
              </a:rPr>
              <a:t>返済額を確定させて安心したい</a:t>
            </a:r>
            <a:endParaRPr lang="en-US" sz="942" dirty="0"/>
          </a:p>
        </p:txBody>
      </p:sp>
      <p:sp>
        <p:nvSpPr>
          <p:cNvPr id="25" name="Shape 19"/>
          <p:cNvSpPr/>
          <p:nvPr/>
        </p:nvSpPr>
        <p:spPr>
          <a:xfrm>
            <a:off x="428625" y="3808819"/>
            <a:ext cx="8286750" cy="1048931"/>
          </a:xfrm>
          <a:prstGeom prst="rect">
            <a:avLst/>
          </a:prstGeom>
          <a:solidFill>
            <a:srgbClr val="E0F2F1"/>
          </a:solidFill>
          <a:ln w="18288">
            <a:solidFill>
              <a:srgbClr val="00B894"/>
            </a:solidFill>
            <a:prstDash val="dash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" y="4171336"/>
            <a:ext cx="428625" cy="34290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285875" y="4000779"/>
            <a:ext cx="721518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796B"/>
                </a:solidFill>
              </a:rPr>
              <a:t>折衷案：金利ミックス</a:t>
            </a:r>
            <a:endParaRPr lang="en-US" sz="1090" dirty="0"/>
          </a:p>
        </p:txBody>
      </p:sp>
      <p:sp>
        <p:nvSpPr>
          <p:cNvPr id="28" name="Text 21"/>
          <p:cNvSpPr/>
          <p:nvPr/>
        </p:nvSpPr>
        <p:spPr>
          <a:xfrm>
            <a:off x="1285875" y="4299031"/>
            <a:ext cx="721518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004D40"/>
                </a:solidFill>
              </a:rPr>
              <a:t>変動＋固定を組み合わせ、</a:t>
            </a:r>
            <a:r>
              <a:rPr lang="en-US" sz="885" b="1" dirty="0">
                <a:solidFill>
                  <a:srgbClr val="004D40"/>
                </a:solidFill>
              </a:rPr>
              <a:t>返済額と上昇リスクのバランスを取る</a:t>
            </a:r>
            <a:r>
              <a:rPr lang="en-US" sz="942" dirty="0">
                <a:solidFill>
                  <a:srgbClr val="004D40"/>
                </a:solidFill>
              </a:rPr>
              <a:t>方法もあります。
 （例：50%変動・50%固定で、リスクを分散する）</a:t>
            </a:r>
            <a:endParaRPr lang="en-US" sz="942" dirty="0"/>
          </a:p>
        </p:txBody>
      </p:sp>
      <p:sp>
        <p:nvSpPr>
          <p:cNvPr id="29" name="Text 22"/>
          <p:cNvSpPr/>
          <p:nvPr/>
        </p:nvSpPr>
        <p:spPr>
          <a:xfrm>
            <a:off x="5865102" y="4855964"/>
            <a:ext cx="3064585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dirty="0">
                <a:solidFill>
                  <a:srgbClr val="B2BEC3"/>
                </a:solidFill>
              </a:rPr>
              <a:t>（引用元：全国銀行協会 Q&amp;A（向き不向き／ミックス型の説明） ）</a:t>
            </a:r>
            <a:endParaRPr lang="en-US" sz="7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Macintosh PowerPoint</Application>
  <PresentationFormat>画面に合わせる (16:9)</PresentationFormat>
  <Paragraphs>162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弘樹 齊藤</cp:lastModifiedBy>
  <cp:revision>2</cp:revision>
  <dcterms:created xsi:type="dcterms:W3CDTF">2026-02-18T05:15:07Z</dcterms:created>
  <dcterms:modified xsi:type="dcterms:W3CDTF">2026-02-26T23:00:58Z</dcterms:modified>
</cp:coreProperties>
</file>