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54" d="100"/>
          <a:sy n="154" d="100"/>
        </p:scale>
        <p:origin x="3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5234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921209"/>
            <a:ext cx="4800600" cy="109723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3294" b="1" dirty="0">
                <a:solidFill>
                  <a:srgbClr val="2E4053"/>
                </a:solidFill>
              </a:rPr>
              <a:t>失敗しない
住宅ローン選び</a:t>
            </a:r>
            <a:endParaRPr lang="en-US" sz="3294" dirty="0"/>
          </a:p>
        </p:txBody>
      </p:sp>
      <p:sp>
        <p:nvSpPr>
          <p:cNvPr id="4" name="Text 1"/>
          <p:cNvSpPr/>
          <p:nvPr/>
        </p:nvSpPr>
        <p:spPr>
          <a:xfrm>
            <a:off x="571500" y="2132744"/>
            <a:ext cx="2448771" cy="410766"/>
          </a:xfrm>
          <a:prstGeom prst="rect">
            <a:avLst/>
          </a:prstGeom>
          <a:noFill/>
          <a:ln/>
        </p:spPr>
        <p:txBody>
          <a:bodyPr wrap="none" lIns="0" tIns="0" rIns="0" bIns="68072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602" b="1" dirty="0">
                <a:solidFill>
                  <a:srgbClr val="D4AC0D"/>
                </a:solidFill>
              </a:rPr>
              <a:t>金利・団信・手数料の見方</a:t>
            </a:r>
            <a:endParaRPr lang="en-US" sz="1602" dirty="0"/>
          </a:p>
        </p:txBody>
      </p:sp>
      <p:sp>
        <p:nvSpPr>
          <p:cNvPr id="5" name="Shape 2"/>
          <p:cNvSpPr/>
          <p:nvPr/>
        </p:nvSpPr>
        <p:spPr>
          <a:xfrm>
            <a:off x="571500" y="2886410"/>
            <a:ext cx="4800600" cy="1335881"/>
          </a:xfrm>
          <a:prstGeom prst="rect">
            <a:avLst/>
          </a:prstGeom>
          <a:solidFill>
            <a:srgbClr val="FFFFFF">
              <a:alpha val="80000"/>
            </a:srgbClr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6" name="Shape 3"/>
          <p:cNvSpPr/>
          <p:nvPr/>
        </p:nvSpPr>
        <p:spPr>
          <a:xfrm>
            <a:off x="571500" y="2886410"/>
            <a:ext cx="42863" cy="1335881"/>
          </a:xfrm>
          <a:prstGeom prst="rect">
            <a:avLst/>
          </a:prstGeom>
          <a:solidFill>
            <a:srgbClr val="2E4053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3097150"/>
            <a:ext cx="171450" cy="17145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057275" y="3057860"/>
            <a:ext cx="1028700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2E4053"/>
                </a:solidFill>
              </a:rPr>
              <a:t>本日のゴール</a:t>
            </a:r>
            <a:endParaRPr lang="en-US" sz="1193" dirty="0"/>
          </a:p>
        </p:txBody>
      </p:sp>
      <p:sp>
        <p:nvSpPr>
          <p:cNvPr id="9" name="Text 5"/>
          <p:cNvSpPr/>
          <p:nvPr/>
        </p:nvSpPr>
        <p:spPr>
          <a:xfrm>
            <a:off x="800100" y="3407904"/>
            <a:ext cx="64461" cy="27428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269" dirty="0">
                <a:solidFill>
                  <a:srgbClr val="D4AC0D"/>
                </a:solidFill>
              </a:rPr>
              <a:t>•</a:t>
            </a:r>
            <a:endParaRPr lang="en-US" sz="1269" dirty="0"/>
          </a:p>
        </p:txBody>
      </p:sp>
      <p:sp>
        <p:nvSpPr>
          <p:cNvPr id="10" name="Text 6"/>
          <p:cNvSpPr/>
          <p:nvPr/>
        </p:nvSpPr>
        <p:spPr>
          <a:xfrm>
            <a:off x="971550" y="3438265"/>
            <a:ext cx="3143250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050" dirty="0">
                <a:solidFill>
                  <a:srgbClr val="2E4053"/>
                </a:solidFill>
              </a:rPr>
              <a:t>「金利が低い＝得」とは限らない理由を理解する</a:t>
            </a:r>
            <a:endParaRPr lang="en-US" sz="1050" dirty="0"/>
          </a:p>
        </p:txBody>
      </p:sp>
      <p:sp>
        <p:nvSpPr>
          <p:cNvPr id="11" name="Text 7"/>
          <p:cNvSpPr/>
          <p:nvPr/>
        </p:nvSpPr>
        <p:spPr>
          <a:xfrm>
            <a:off x="800100" y="3722229"/>
            <a:ext cx="64461" cy="27428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269" dirty="0">
                <a:solidFill>
                  <a:srgbClr val="D4AC0D"/>
                </a:solidFill>
              </a:rPr>
              <a:t>•</a:t>
            </a:r>
            <a:endParaRPr lang="en-US" sz="1269" dirty="0"/>
          </a:p>
        </p:txBody>
      </p:sp>
      <p:sp>
        <p:nvSpPr>
          <p:cNvPr id="12" name="Text 8"/>
          <p:cNvSpPr/>
          <p:nvPr/>
        </p:nvSpPr>
        <p:spPr>
          <a:xfrm>
            <a:off x="971550" y="3752590"/>
            <a:ext cx="4034517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050" dirty="0">
                <a:solidFill>
                  <a:srgbClr val="2E4053"/>
                </a:solidFill>
              </a:rPr>
              <a:t>団信・手数料・控除まで含めた“総コスト”で比較できるようになる</a:t>
            </a:r>
            <a:endParaRPr lang="en-US" sz="1050" dirty="0"/>
          </a:p>
        </p:txBody>
      </p:sp>
      <p:sp>
        <p:nvSpPr>
          <p:cNvPr id="13" name="Shape 9"/>
          <p:cNvSpPr/>
          <p:nvPr/>
        </p:nvSpPr>
        <p:spPr>
          <a:xfrm>
            <a:off x="5772150" y="1143000"/>
            <a:ext cx="2800350" cy="2857500"/>
          </a:xfrm>
          <a:prstGeom prst="roundRect">
            <a:avLst/>
          </a:prstGeom>
          <a:solidFill>
            <a:srgbClr val="FFFFFF"/>
          </a:solidFill>
          <a:ln w="54864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2150" y="1143000"/>
            <a:ext cx="2800350" cy="2857500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571500" y="4729163"/>
            <a:ext cx="1881680" cy="2428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800"/>
              </a:lnSpc>
              <a:buNone/>
            </a:pPr>
            <a:r>
              <a:rPr lang="en-US" sz="621" dirty="0">
                <a:solidFill>
                  <a:srgbClr val="5D6D7E"/>
                </a:solidFill>
              </a:rPr>
              <a:t>引用元：全国銀行協会「住宅ローンの基礎知識」
 https://www.zenginkyo.or.jp/article/tag-d/5215/</a:t>
            </a:r>
            <a:endParaRPr lang="en-US" sz="62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428625"/>
            <a:ext cx="8001000" cy="498277"/>
          </a:xfrm>
          <a:prstGeom prst="rect">
            <a:avLst/>
          </a:prstGeom>
          <a:noFill/>
          <a:ln/>
        </p:spPr>
        <p:txBody>
          <a:bodyPr wrap="none" lIns="204089" tIns="0" rIns="0" bIns="0" rtlCol="0" anchor="t">
            <a:spAutoFit/>
          </a:bodyPr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436" b="1" dirty="0">
                <a:solidFill>
                  <a:srgbClr val="2E4053"/>
                </a:solidFill>
              </a:rPr>
              <a:t>住宅ローン控除の注意点</a:t>
            </a:r>
            <a:endParaRPr lang="en-US" sz="2436" dirty="0"/>
          </a:p>
        </p:txBody>
      </p:sp>
      <p:sp>
        <p:nvSpPr>
          <p:cNvPr id="4" name="Shape 1"/>
          <p:cNvSpPr/>
          <p:nvPr/>
        </p:nvSpPr>
        <p:spPr>
          <a:xfrm>
            <a:off x="571500" y="1212652"/>
            <a:ext cx="2524116" cy="2263062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5" name="Shape 2"/>
          <p:cNvSpPr/>
          <p:nvPr/>
        </p:nvSpPr>
        <p:spPr>
          <a:xfrm>
            <a:off x="571500" y="1212652"/>
            <a:ext cx="2524116" cy="57150"/>
          </a:xfrm>
          <a:prstGeom prst="rect">
            <a:avLst/>
          </a:prstGeom>
          <a:solidFill>
            <a:srgbClr val="D4AC0D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6" name="Shape 3"/>
          <p:cNvSpPr/>
          <p:nvPr/>
        </p:nvSpPr>
        <p:spPr>
          <a:xfrm>
            <a:off x="1547794" y="1441252"/>
            <a:ext cx="571500" cy="571500"/>
          </a:xfrm>
          <a:prstGeom prst="ellipse">
            <a:avLst/>
          </a:prstGeom>
          <a:solidFill>
            <a:srgbClr val="FAF9F6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8883" y="1598414"/>
            <a:ext cx="289322" cy="257175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062019" y="2184202"/>
            <a:ext cx="1543050" cy="48002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193" b="1" dirty="0">
                <a:solidFill>
                  <a:srgbClr val="2E4053"/>
                </a:solidFill>
              </a:rPr>
              <a:t>入居期限や
住宅性能要件がある</a:t>
            </a:r>
            <a:endParaRPr lang="en-US" sz="1193" dirty="0"/>
          </a:p>
        </p:txBody>
      </p:sp>
      <p:sp>
        <p:nvSpPr>
          <p:cNvPr id="9" name="Text 5"/>
          <p:cNvSpPr/>
          <p:nvPr/>
        </p:nvSpPr>
        <p:spPr>
          <a:xfrm>
            <a:off x="1065228" y="2778528"/>
            <a:ext cx="1536632" cy="41143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600"/>
              </a:lnSpc>
              <a:buNone/>
            </a:pPr>
            <a:r>
              <a:rPr lang="en-US" sz="942" dirty="0">
                <a:solidFill>
                  <a:srgbClr val="5D6D7E"/>
                </a:solidFill>
              </a:rPr>
              <a:t>省エネ基準への適合など、
 物件の条件を要確認</a:t>
            </a:r>
            <a:endParaRPr lang="en-US" sz="942" dirty="0"/>
          </a:p>
        </p:txBody>
      </p:sp>
      <p:sp>
        <p:nvSpPr>
          <p:cNvPr id="10" name="Shape 6"/>
          <p:cNvSpPr/>
          <p:nvPr/>
        </p:nvSpPr>
        <p:spPr>
          <a:xfrm>
            <a:off x="3309928" y="1212652"/>
            <a:ext cx="2524116" cy="2263062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1" name="Shape 7"/>
          <p:cNvSpPr/>
          <p:nvPr/>
        </p:nvSpPr>
        <p:spPr>
          <a:xfrm>
            <a:off x="3309928" y="1212652"/>
            <a:ext cx="2524116" cy="57150"/>
          </a:xfrm>
          <a:prstGeom prst="rect">
            <a:avLst/>
          </a:prstGeom>
          <a:solidFill>
            <a:srgbClr val="D4AC0D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2" name="Shape 8"/>
          <p:cNvSpPr/>
          <p:nvPr/>
        </p:nvSpPr>
        <p:spPr>
          <a:xfrm>
            <a:off x="4286222" y="1441252"/>
            <a:ext cx="571500" cy="571500"/>
          </a:xfrm>
          <a:prstGeom prst="ellipse">
            <a:avLst/>
          </a:prstGeom>
          <a:solidFill>
            <a:srgbClr val="FAF9F6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3385" y="1598414"/>
            <a:ext cx="257175" cy="257175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4057622" y="2184202"/>
            <a:ext cx="1028700" cy="2400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193" b="1" dirty="0">
                <a:solidFill>
                  <a:srgbClr val="2E4053"/>
                </a:solidFill>
              </a:rPr>
              <a:t>所得制限あり</a:t>
            </a:r>
            <a:endParaRPr lang="en-US" sz="1193" dirty="0"/>
          </a:p>
        </p:txBody>
      </p:sp>
      <p:sp>
        <p:nvSpPr>
          <p:cNvPr id="15" name="Text 10"/>
          <p:cNvSpPr/>
          <p:nvPr/>
        </p:nvSpPr>
        <p:spPr>
          <a:xfrm>
            <a:off x="3609491" y="2538515"/>
            <a:ext cx="1924962" cy="41143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600"/>
              </a:lnSpc>
              <a:buNone/>
            </a:pPr>
            <a:r>
              <a:rPr lang="en-US" sz="942" dirty="0">
                <a:solidFill>
                  <a:srgbClr val="5D6D7E"/>
                </a:solidFill>
              </a:rPr>
              <a:t>合計所得金額が一定額を超えると
 控除が受けられない場合も</a:t>
            </a:r>
            <a:endParaRPr lang="en-US" sz="942" dirty="0"/>
          </a:p>
        </p:txBody>
      </p:sp>
      <p:sp>
        <p:nvSpPr>
          <p:cNvPr id="16" name="Shape 11"/>
          <p:cNvSpPr/>
          <p:nvPr/>
        </p:nvSpPr>
        <p:spPr>
          <a:xfrm>
            <a:off x="6048356" y="1212652"/>
            <a:ext cx="2524116" cy="2263062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7" name="Shape 12"/>
          <p:cNvSpPr/>
          <p:nvPr/>
        </p:nvSpPr>
        <p:spPr>
          <a:xfrm>
            <a:off x="6048356" y="1212652"/>
            <a:ext cx="2524116" cy="57150"/>
          </a:xfrm>
          <a:prstGeom prst="rect">
            <a:avLst/>
          </a:prstGeom>
          <a:solidFill>
            <a:srgbClr val="D4AC0D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8" name="Shape 13"/>
          <p:cNvSpPr/>
          <p:nvPr/>
        </p:nvSpPr>
        <p:spPr>
          <a:xfrm>
            <a:off x="7024650" y="1441252"/>
            <a:ext cx="571500" cy="571500"/>
          </a:xfrm>
          <a:prstGeom prst="ellipse">
            <a:avLst/>
          </a:prstGeom>
          <a:solidFill>
            <a:srgbClr val="FAF9F6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5739" y="1598414"/>
            <a:ext cx="289322" cy="257175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6624600" y="2184202"/>
            <a:ext cx="1371600" cy="48002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193" b="1" dirty="0">
                <a:solidFill>
                  <a:srgbClr val="2E4053"/>
                </a:solidFill>
              </a:rPr>
              <a:t>年末残高が減ると
控除額も減る</a:t>
            </a:r>
            <a:endParaRPr lang="en-US" sz="1193" dirty="0"/>
          </a:p>
        </p:txBody>
      </p:sp>
      <p:sp>
        <p:nvSpPr>
          <p:cNvPr id="21" name="Text 15"/>
          <p:cNvSpPr/>
          <p:nvPr/>
        </p:nvSpPr>
        <p:spPr>
          <a:xfrm>
            <a:off x="6603169" y="2778528"/>
            <a:ext cx="1414490" cy="41143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600"/>
              </a:lnSpc>
              <a:buNone/>
            </a:pPr>
            <a:r>
              <a:rPr lang="en-US" sz="942" dirty="0">
                <a:solidFill>
                  <a:srgbClr val="5D6D7E"/>
                </a:solidFill>
              </a:rPr>
              <a:t>返済が進むにつれて
 控除額は徐々に減少する</a:t>
            </a:r>
            <a:endParaRPr lang="en-US" sz="942" dirty="0"/>
          </a:p>
        </p:txBody>
      </p:sp>
      <p:sp>
        <p:nvSpPr>
          <p:cNvPr id="22" name="Shape 16"/>
          <p:cNvSpPr/>
          <p:nvPr/>
        </p:nvSpPr>
        <p:spPr>
          <a:xfrm>
            <a:off x="571500" y="3704313"/>
            <a:ext cx="8001000" cy="1053703"/>
          </a:xfrm>
          <a:prstGeom prst="rect">
            <a:avLst/>
          </a:prstGeom>
          <a:solidFill>
            <a:srgbClr val="2E4053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23" name="Text 17"/>
          <p:cNvSpPr/>
          <p:nvPr/>
        </p:nvSpPr>
        <p:spPr>
          <a:xfrm>
            <a:off x="800100" y="3932913"/>
            <a:ext cx="7543800" cy="2071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400"/>
              </a:lnSpc>
              <a:buNone/>
            </a:pPr>
            <a:r>
              <a:rPr lang="en-US" sz="987" b="1" kern="0" spc="2" dirty="0">
                <a:solidFill>
                  <a:srgbClr val="D4AC0D"/>
                </a:solidFill>
              </a:rPr>
              <a:t>重要な考え方</a:t>
            </a:r>
            <a:endParaRPr lang="en-US" sz="987" dirty="0"/>
          </a:p>
        </p:txBody>
      </p:sp>
      <p:pic>
        <p:nvPicPr>
          <p:cNvPr id="2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6331" y="4261526"/>
            <a:ext cx="228600" cy="228600"/>
          </a:xfrm>
          <a:prstGeom prst="rect">
            <a:avLst/>
          </a:prstGeom>
        </p:spPr>
      </p:pic>
      <p:sp>
        <p:nvSpPr>
          <p:cNvPr id="25" name="Text 18"/>
          <p:cNvSpPr/>
          <p:nvPr/>
        </p:nvSpPr>
        <p:spPr>
          <a:xfrm>
            <a:off x="2999231" y="4216877"/>
            <a:ext cx="3488438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602" b="1" dirty="0">
                <a:solidFill>
                  <a:srgbClr val="FFFFFF"/>
                </a:solidFill>
              </a:rPr>
              <a:t>控除を前提に無理な借入をしない</a:t>
            </a:r>
            <a:endParaRPr lang="en-US" sz="1602" dirty="0"/>
          </a:p>
        </p:txBody>
      </p:sp>
      <p:sp>
        <p:nvSpPr>
          <p:cNvPr id="26" name="Text 19"/>
          <p:cNvSpPr/>
          <p:nvPr/>
        </p:nvSpPr>
        <p:spPr>
          <a:xfrm>
            <a:off x="5810771" y="4757738"/>
            <a:ext cx="2761729" cy="2428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800"/>
              </a:lnSpc>
              <a:buNone/>
            </a:pPr>
            <a:r>
              <a:rPr lang="en-US" sz="621" dirty="0">
                <a:solidFill>
                  <a:srgbClr val="999999"/>
                </a:solidFill>
              </a:rPr>
              <a:t>引用元：国税庁「住宅借入金等特別控除の概要」
 https://www.nta.go.jp/taxes/shiraberu/taxanswer/shotoku/1213.htm</a:t>
            </a:r>
            <a:endParaRPr lang="en-US" sz="62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428625"/>
            <a:ext cx="8001000" cy="498277"/>
          </a:xfrm>
          <a:prstGeom prst="rect">
            <a:avLst/>
          </a:prstGeom>
          <a:noFill/>
          <a:ln/>
        </p:spPr>
        <p:txBody>
          <a:bodyPr wrap="none" lIns="204089" tIns="0" rIns="0" bIns="0" rtlCol="0" anchor="t">
            <a:spAutoFit/>
          </a:bodyPr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436" b="1" dirty="0">
                <a:solidFill>
                  <a:srgbClr val="2E4053"/>
                </a:solidFill>
              </a:rPr>
              <a:t>比較表テンプレ（チェックリスト）</a:t>
            </a:r>
            <a:endParaRPr lang="en-US" sz="2436" dirty="0"/>
          </a:p>
        </p:txBody>
      </p:sp>
      <p:sp>
        <p:nvSpPr>
          <p:cNvPr id="4" name="Shape 1"/>
          <p:cNvSpPr/>
          <p:nvPr/>
        </p:nvSpPr>
        <p:spPr>
          <a:xfrm>
            <a:off x="571500" y="1141214"/>
            <a:ext cx="4800600" cy="2714625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5" name="Shape 2"/>
          <p:cNvSpPr/>
          <p:nvPr/>
        </p:nvSpPr>
        <p:spPr>
          <a:xfrm>
            <a:off x="571500" y="1141214"/>
            <a:ext cx="4800600" cy="57150"/>
          </a:xfrm>
          <a:prstGeom prst="rect">
            <a:avLst/>
          </a:prstGeom>
          <a:solidFill>
            <a:srgbClr val="2E4053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1409105"/>
            <a:ext cx="128588" cy="17145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014413" y="1369814"/>
            <a:ext cx="2391733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2E4053"/>
                </a:solidFill>
              </a:rPr>
              <a:t>住宅ローン比較チェックリスト</a:t>
            </a:r>
            <a:endParaRPr lang="en-US" sz="1193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0" y="1880592"/>
            <a:ext cx="150019" cy="171450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1035844" y="1862733"/>
            <a:ext cx="1714500" cy="2071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050" dirty="0">
                <a:solidFill>
                  <a:srgbClr val="2E4053"/>
                </a:solidFill>
              </a:rPr>
              <a:t>金利タイプ（固定／変動）</a:t>
            </a:r>
            <a:endParaRPr lang="en-US" sz="10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6100" y="1880592"/>
            <a:ext cx="150019" cy="17145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3321844" y="1862733"/>
            <a:ext cx="571500" cy="2071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050" dirty="0">
                <a:solidFill>
                  <a:srgbClr val="2E4053"/>
                </a:solidFill>
              </a:rPr>
              <a:t>適用金利</a:t>
            </a:r>
            <a:endParaRPr lang="en-US" sz="1050" dirty="0"/>
          </a:p>
        </p:txBody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0" y="2202061"/>
            <a:ext cx="150019" cy="171450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1035844" y="2184202"/>
            <a:ext cx="1571625" cy="2071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050" dirty="0">
                <a:solidFill>
                  <a:srgbClr val="2E4053"/>
                </a:solidFill>
              </a:rPr>
              <a:t>団信の種類と金利上乗せ</a:t>
            </a:r>
            <a:endParaRPr lang="en-US" sz="1050" dirty="0"/>
          </a:p>
        </p:txBody>
      </p:sp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6100" y="2202061"/>
            <a:ext cx="150019" cy="17145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3321844" y="2184202"/>
            <a:ext cx="1714500" cy="2071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050" dirty="0">
                <a:solidFill>
                  <a:srgbClr val="2E4053"/>
                </a:solidFill>
              </a:rPr>
              <a:t>融資手数料（定率／定額）</a:t>
            </a:r>
            <a:endParaRPr lang="en-US" sz="1050" dirty="0"/>
          </a:p>
        </p:txBody>
      </p:sp>
      <p:pic>
        <p:nvPicPr>
          <p:cNvPr id="16" name="Image 6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0" y="2523530"/>
            <a:ext cx="150019" cy="171450"/>
          </a:xfrm>
          <a:prstGeom prst="rect">
            <a:avLst/>
          </a:prstGeom>
        </p:spPr>
      </p:pic>
      <p:sp>
        <p:nvSpPr>
          <p:cNvPr id="17" name="Text 8"/>
          <p:cNvSpPr/>
          <p:nvPr/>
        </p:nvSpPr>
        <p:spPr>
          <a:xfrm>
            <a:off x="1035844" y="2505670"/>
            <a:ext cx="857250" cy="2071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050" dirty="0">
                <a:solidFill>
                  <a:srgbClr val="2E4053"/>
                </a:solidFill>
              </a:rPr>
              <a:t>保証料の有無</a:t>
            </a:r>
            <a:endParaRPr lang="en-US" sz="1050" dirty="0"/>
          </a:p>
        </p:txBody>
      </p:sp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6100" y="2523530"/>
            <a:ext cx="150019" cy="171450"/>
          </a:xfrm>
          <a:prstGeom prst="rect">
            <a:avLst/>
          </a:prstGeom>
        </p:spPr>
      </p:pic>
      <p:sp>
        <p:nvSpPr>
          <p:cNvPr id="19" name="Text 9"/>
          <p:cNvSpPr/>
          <p:nvPr/>
        </p:nvSpPr>
        <p:spPr>
          <a:xfrm>
            <a:off x="3321844" y="2505670"/>
            <a:ext cx="1000125" cy="2071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050" dirty="0">
                <a:solidFill>
                  <a:srgbClr val="2E4053"/>
                </a:solidFill>
              </a:rPr>
              <a:t>繰上返済手数料</a:t>
            </a:r>
            <a:endParaRPr lang="en-US" sz="1050" dirty="0"/>
          </a:p>
        </p:txBody>
      </p:sp>
      <p:pic>
        <p:nvPicPr>
          <p:cNvPr id="20" name="Image 8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0" y="2844998"/>
            <a:ext cx="150019" cy="171450"/>
          </a:xfrm>
          <a:prstGeom prst="rect">
            <a:avLst/>
          </a:prstGeom>
        </p:spPr>
      </p:pic>
      <p:sp>
        <p:nvSpPr>
          <p:cNvPr id="21" name="Text 10"/>
          <p:cNvSpPr/>
          <p:nvPr/>
        </p:nvSpPr>
        <p:spPr>
          <a:xfrm>
            <a:off x="1035844" y="2827139"/>
            <a:ext cx="1708807" cy="2071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050" dirty="0">
                <a:solidFill>
                  <a:srgbClr val="2E4053"/>
                </a:solidFill>
              </a:rPr>
              <a:t>総支払額シミュレーション</a:t>
            </a:r>
            <a:endParaRPr lang="en-US" sz="1050" dirty="0"/>
          </a:p>
        </p:txBody>
      </p:sp>
      <p:pic>
        <p:nvPicPr>
          <p:cNvPr id="22" name="Image 9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6100" y="2844998"/>
            <a:ext cx="150019" cy="171450"/>
          </a:xfrm>
          <a:prstGeom prst="rect">
            <a:avLst/>
          </a:prstGeom>
        </p:spPr>
      </p:pic>
      <p:sp>
        <p:nvSpPr>
          <p:cNvPr id="23" name="Text 11"/>
          <p:cNvSpPr/>
          <p:nvPr/>
        </p:nvSpPr>
        <p:spPr>
          <a:xfrm>
            <a:off x="3321844" y="2827139"/>
            <a:ext cx="1707356" cy="2071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050" dirty="0">
                <a:solidFill>
                  <a:srgbClr val="2E4053"/>
                </a:solidFill>
              </a:rPr>
              <a:t>住宅ローン控除の対象可否</a:t>
            </a:r>
            <a:endParaRPr lang="en-US" sz="1050" dirty="0"/>
          </a:p>
        </p:txBody>
      </p:sp>
      <p:sp>
        <p:nvSpPr>
          <p:cNvPr id="24" name="Shape 12"/>
          <p:cNvSpPr/>
          <p:nvPr/>
        </p:nvSpPr>
        <p:spPr>
          <a:xfrm>
            <a:off x="5922169" y="1141214"/>
            <a:ext cx="2500313" cy="2500313"/>
          </a:xfrm>
          <a:prstGeom prst="ellipse">
            <a:avLst/>
          </a:prstGeom>
          <a:solidFill>
            <a:srgbClr val="FFFFFF"/>
          </a:solidFill>
          <a:ln w="54864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25" name="Image 10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2200" y="1391245"/>
            <a:ext cx="2000250" cy="2000250"/>
          </a:xfrm>
          <a:prstGeom prst="rect">
            <a:avLst/>
          </a:prstGeom>
        </p:spPr>
      </p:pic>
      <p:sp>
        <p:nvSpPr>
          <p:cNvPr id="26" name="Shape 13"/>
          <p:cNvSpPr/>
          <p:nvPr/>
        </p:nvSpPr>
        <p:spPr>
          <a:xfrm>
            <a:off x="571500" y="3855839"/>
            <a:ext cx="8001000" cy="882253"/>
          </a:xfrm>
          <a:prstGeom prst="rect">
            <a:avLst/>
          </a:prstGeom>
          <a:solidFill>
            <a:srgbClr val="2E4053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27" name="Text 14"/>
          <p:cNvSpPr/>
          <p:nvPr/>
        </p:nvSpPr>
        <p:spPr>
          <a:xfrm>
            <a:off x="3457575" y="4043363"/>
            <a:ext cx="2228850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FFFFFF"/>
                </a:solidFill>
              </a:rPr>
              <a:t>「月々の返済額」だけでなく</a:t>
            </a:r>
            <a:endParaRPr lang="en-US" sz="1193" dirty="0"/>
          </a:p>
        </p:txBody>
      </p:sp>
      <p:pic>
        <p:nvPicPr>
          <p:cNvPr id="28" name="Image 11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27601" y="4357688"/>
            <a:ext cx="150019" cy="171450"/>
          </a:xfrm>
          <a:prstGeom prst="rect">
            <a:avLst/>
          </a:prstGeom>
        </p:spPr>
      </p:pic>
      <p:sp>
        <p:nvSpPr>
          <p:cNvPr id="29" name="Text 15"/>
          <p:cNvSpPr/>
          <p:nvPr/>
        </p:nvSpPr>
        <p:spPr>
          <a:xfrm>
            <a:off x="3007937" y="4293394"/>
            <a:ext cx="2808359" cy="27324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D4AC0D"/>
                </a:solidFill>
              </a:rPr>
              <a:t>「総支払額 ＋ 保障 ＋ 柔軟性」</a:t>
            </a:r>
            <a:endParaRPr lang="en-US" sz="1397" dirty="0"/>
          </a:p>
        </p:txBody>
      </p:sp>
      <p:sp>
        <p:nvSpPr>
          <p:cNvPr id="30" name="Text 16"/>
          <p:cNvSpPr/>
          <p:nvPr/>
        </p:nvSpPr>
        <p:spPr>
          <a:xfrm>
            <a:off x="5816296" y="4325541"/>
            <a:ext cx="685800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FFFFFF"/>
                </a:solidFill>
              </a:rPr>
              <a:t>で決める</a:t>
            </a:r>
            <a:endParaRPr lang="en-US" sz="1193" dirty="0"/>
          </a:p>
        </p:txBody>
      </p:sp>
      <p:sp>
        <p:nvSpPr>
          <p:cNvPr id="31" name="Text 17"/>
          <p:cNvSpPr/>
          <p:nvPr/>
        </p:nvSpPr>
        <p:spPr>
          <a:xfrm>
            <a:off x="6666291" y="4757738"/>
            <a:ext cx="1906209" cy="2428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800"/>
              </a:lnSpc>
              <a:buNone/>
            </a:pPr>
            <a:r>
              <a:rPr lang="en-US" sz="621" dirty="0">
                <a:solidFill>
                  <a:srgbClr val="999999"/>
                </a:solidFill>
              </a:rPr>
              <a:t>引用元：全国銀行協会 住宅ローン比較の考え方
 https://www.zenginkyo.or.jp/article/tag-d/5215/</a:t>
            </a:r>
            <a:endParaRPr lang="en-US" sz="62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057622" y="428625"/>
            <a:ext cx="1028700" cy="584002"/>
          </a:xfrm>
          <a:prstGeom prst="rect">
            <a:avLst/>
          </a:prstGeom>
          <a:noFill/>
          <a:ln/>
        </p:spPr>
        <p:txBody>
          <a:bodyPr wrap="none" lIns="0" tIns="0" rIns="0" bIns="68072" rtlCol="0" anchor="t">
            <a:spAutoFit/>
          </a:bodyPr>
          <a:lstStyle/>
          <a:p>
            <a:pPr marL="0" indent="0" algn="ctr">
              <a:lnSpc>
                <a:spcPts val="3200"/>
              </a:lnSpc>
              <a:buNone/>
            </a:pPr>
            <a:r>
              <a:rPr lang="en-US" sz="2436" b="1" dirty="0">
                <a:solidFill>
                  <a:srgbClr val="2E4053"/>
                </a:solidFill>
              </a:rPr>
              <a:t>まとめ</a:t>
            </a:r>
            <a:endParaRPr lang="en-US" sz="2436" dirty="0"/>
          </a:p>
        </p:txBody>
      </p:sp>
      <p:sp>
        <p:nvSpPr>
          <p:cNvPr id="4" name="Text 1"/>
          <p:cNvSpPr/>
          <p:nvPr/>
        </p:nvSpPr>
        <p:spPr>
          <a:xfrm>
            <a:off x="3204670" y="1126927"/>
            <a:ext cx="2734633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5D6D7E"/>
                </a:solidFill>
              </a:rPr>
              <a:t>住宅ローン選びで失敗しないために</a:t>
            </a:r>
            <a:endParaRPr lang="en-US" sz="1193" dirty="0"/>
          </a:p>
        </p:txBody>
      </p:sp>
      <p:sp>
        <p:nvSpPr>
          <p:cNvPr id="5" name="Shape 2"/>
          <p:cNvSpPr/>
          <p:nvPr/>
        </p:nvSpPr>
        <p:spPr>
          <a:xfrm>
            <a:off x="714375" y="1662708"/>
            <a:ext cx="3771900" cy="655439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6" name="Shape 3"/>
          <p:cNvSpPr/>
          <p:nvPr/>
        </p:nvSpPr>
        <p:spPr>
          <a:xfrm>
            <a:off x="714375" y="1662708"/>
            <a:ext cx="57150" cy="655439"/>
          </a:xfrm>
          <a:prstGeom prst="rect">
            <a:avLst/>
          </a:prstGeom>
          <a:solidFill>
            <a:srgbClr val="D4AC0D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550" y="1878806"/>
            <a:ext cx="228600" cy="22860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400175" y="1880425"/>
            <a:ext cx="1571653" cy="22000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90" b="1" dirty="0">
                <a:solidFill>
                  <a:srgbClr val="2E4053"/>
                </a:solidFill>
              </a:rPr>
              <a:t>金利だけで判断しない</a:t>
            </a:r>
            <a:endParaRPr lang="en-US" sz="1090" dirty="0"/>
          </a:p>
        </p:txBody>
      </p:sp>
      <p:sp>
        <p:nvSpPr>
          <p:cNvPr id="9" name="Shape 5"/>
          <p:cNvSpPr/>
          <p:nvPr/>
        </p:nvSpPr>
        <p:spPr>
          <a:xfrm>
            <a:off x="4657725" y="1662708"/>
            <a:ext cx="3771900" cy="655439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0" name="Shape 6"/>
          <p:cNvSpPr/>
          <p:nvPr/>
        </p:nvSpPr>
        <p:spPr>
          <a:xfrm>
            <a:off x="4657725" y="1662708"/>
            <a:ext cx="57150" cy="655439"/>
          </a:xfrm>
          <a:prstGeom prst="rect">
            <a:avLst/>
          </a:prstGeom>
          <a:solidFill>
            <a:srgbClr val="D4AC0D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6325" y="1878806"/>
            <a:ext cx="285750" cy="22860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5343525" y="1880425"/>
            <a:ext cx="2039987" cy="22000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90" b="1" dirty="0">
                <a:solidFill>
                  <a:srgbClr val="2E4053"/>
                </a:solidFill>
              </a:rPr>
              <a:t>団信と保障のバランスを見る</a:t>
            </a:r>
            <a:endParaRPr lang="en-US" sz="1090" dirty="0"/>
          </a:p>
        </p:txBody>
      </p:sp>
      <p:sp>
        <p:nvSpPr>
          <p:cNvPr id="13" name="Shape 8"/>
          <p:cNvSpPr/>
          <p:nvPr/>
        </p:nvSpPr>
        <p:spPr>
          <a:xfrm>
            <a:off x="714375" y="2489597"/>
            <a:ext cx="3771900" cy="78291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4" name="Shape 9"/>
          <p:cNvSpPr/>
          <p:nvPr/>
        </p:nvSpPr>
        <p:spPr>
          <a:xfrm>
            <a:off x="714375" y="2489597"/>
            <a:ext cx="57150" cy="782910"/>
          </a:xfrm>
          <a:prstGeom prst="rect">
            <a:avLst/>
          </a:prstGeom>
          <a:solidFill>
            <a:srgbClr val="D4AC0D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125" y="2769431"/>
            <a:ext cx="171450" cy="228600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1400175" y="2661047"/>
            <a:ext cx="1728815" cy="44001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90" b="1" dirty="0">
                <a:solidFill>
                  <a:srgbClr val="2E4053"/>
                </a:solidFill>
              </a:rPr>
              <a:t>手数料と保証料を含めた
総コストで比較</a:t>
            </a:r>
            <a:endParaRPr lang="en-US" sz="1090" dirty="0"/>
          </a:p>
        </p:txBody>
      </p:sp>
      <p:sp>
        <p:nvSpPr>
          <p:cNvPr id="17" name="Shape 11"/>
          <p:cNvSpPr/>
          <p:nvPr/>
        </p:nvSpPr>
        <p:spPr>
          <a:xfrm>
            <a:off x="4657725" y="2489597"/>
            <a:ext cx="3771900" cy="78291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8" name="Shape 12"/>
          <p:cNvSpPr/>
          <p:nvPr/>
        </p:nvSpPr>
        <p:spPr>
          <a:xfrm>
            <a:off x="4657725" y="2489597"/>
            <a:ext cx="57150" cy="782910"/>
          </a:xfrm>
          <a:prstGeom prst="rect">
            <a:avLst/>
          </a:prstGeom>
          <a:solidFill>
            <a:srgbClr val="D4AC0D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19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4900" y="2769431"/>
            <a:ext cx="228600" cy="228600"/>
          </a:xfrm>
          <a:prstGeom prst="rect">
            <a:avLst/>
          </a:prstGeom>
        </p:spPr>
      </p:pic>
      <p:sp>
        <p:nvSpPr>
          <p:cNvPr id="20" name="Text 13"/>
          <p:cNvSpPr/>
          <p:nvPr/>
        </p:nvSpPr>
        <p:spPr>
          <a:xfrm>
            <a:off x="5343525" y="2661047"/>
            <a:ext cx="1885978" cy="44001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90" b="1" dirty="0">
                <a:solidFill>
                  <a:srgbClr val="2E4053"/>
                </a:solidFill>
              </a:rPr>
              <a:t>繰上返済と控除を加味した
長期視点で考える</a:t>
            </a:r>
            <a:endParaRPr lang="en-US" sz="1090" dirty="0"/>
          </a:p>
        </p:txBody>
      </p:sp>
      <p:sp>
        <p:nvSpPr>
          <p:cNvPr id="21" name="Shape 14"/>
          <p:cNvSpPr/>
          <p:nvPr/>
        </p:nvSpPr>
        <p:spPr>
          <a:xfrm>
            <a:off x="714375" y="3558257"/>
            <a:ext cx="7715250" cy="1401961"/>
          </a:xfrm>
          <a:prstGeom prst="rect">
            <a:avLst/>
          </a:prstGeom>
          <a:solidFill>
            <a:srgbClr val="2E4053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22" name="Text 15"/>
          <p:cNvSpPr/>
          <p:nvPr/>
        </p:nvSpPr>
        <p:spPr>
          <a:xfrm>
            <a:off x="942975" y="3786857"/>
            <a:ext cx="7258050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400"/>
              </a:lnSpc>
              <a:buNone/>
            </a:pPr>
            <a:r>
              <a:rPr lang="en-US" sz="987" b="1" kern="0" spc="2" dirty="0">
                <a:solidFill>
                  <a:srgbClr val="D4AC0D"/>
                </a:solidFill>
              </a:rPr>
              <a:t>Final Decision</a:t>
            </a:r>
            <a:endParaRPr lang="en-US" sz="987" dirty="0"/>
          </a:p>
        </p:txBody>
      </p:sp>
      <p:sp>
        <p:nvSpPr>
          <p:cNvPr id="23" name="Text 16"/>
          <p:cNvSpPr/>
          <p:nvPr/>
        </p:nvSpPr>
        <p:spPr>
          <a:xfrm>
            <a:off x="942975" y="4067249"/>
            <a:ext cx="7258050" cy="66436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602" b="1" dirty="0">
                <a:solidFill>
                  <a:srgbClr val="D4AC0D"/>
                </a:solidFill>
              </a:rPr>
              <a:t>最終判断は</a:t>
            </a:r>
            <a:r>
              <a:rPr lang="en-US" sz="1602" b="1" dirty="0">
                <a:solidFill>
                  <a:srgbClr val="FFFFFF"/>
                </a:solidFill>
              </a:rPr>
              <a:t>
</a:t>
            </a:r>
            <a:r>
              <a:rPr lang="en-US" sz="1602" b="1" dirty="0">
                <a:solidFill>
                  <a:srgbClr val="D4AC0D"/>
                </a:solidFill>
              </a:rPr>
              <a:t> 「返済可能額」と「将来リスクへの耐性」</a:t>
            </a:r>
            <a:endParaRPr lang="en-US" sz="1602" dirty="0"/>
          </a:p>
        </p:txBody>
      </p:sp>
      <p:sp>
        <p:nvSpPr>
          <p:cNvPr id="24" name="Text 17"/>
          <p:cNvSpPr/>
          <p:nvPr/>
        </p:nvSpPr>
        <p:spPr>
          <a:xfrm>
            <a:off x="6600797" y="4873823"/>
            <a:ext cx="1971703" cy="12680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800"/>
              </a:lnSpc>
              <a:buNone/>
            </a:pPr>
            <a:r>
              <a:rPr lang="en-US" sz="621" dirty="0">
                <a:solidFill>
                  <a:srgbClr val="999999"/>
                </a:solidFill>
              </a:rPr>
              <a:t>引用元：全国銀行協会、国税庁、住宅金融支援機構</a:t>
            </a:r>
            <a:endParaRPr lang="en-US" sz="62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428625"/>
            <a:ext cx="8001000" cy="498277"/>
          </a:xfrm>
          <a:prstGeom prst="rect">
            <a:avLst/>
          </a:prstGeom>
          <a:noFill/>
          <a:ln/>
        </p:spPr>
        <p:txBody>
          <a:bodyPr wrap="none" lIns="204089" tIns="0" rIns="0" bIns="0" rtlCol="0" anchor="t">
            <a:spAutoFit/>
          </a:bodyPr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436" b="1" dirty="0">
                <a:solidFill>
                  <a:srgbClr val="2E4053"/>
                </a:solidFill>
              </a:rPr>
              <a:t>比較の軸は「金利」だけではない</a:t>
            </a:r>
            <a:endParaRPr lang="en-US" sz="2436" dirty="0"/>
          </a:p>
        </p:txBody>
      </p:sp>
      <p:sp>
        <p:nvSpPr>
          <p:cNvPr id="4" name="Text 1"/>
          <p:cNvSpPr/>
          <p:nvPr/>
        </p:nvSpPr>
        <p:spPr>
          <a:xfrm>
            <a:off x="828675" y="1041202"/>
            <a:ext cx="7743825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5D6D7E"/>
                </a:solidFill>
              </a:rPr>
              <a:t>住宅ローンの総コストは主に以下で決まる</a:t>
            </a:r>
            <a:endParaRPr lang="en-US" sz="1193" dirty="0"/>
          </a:p>
        </p:txBody>
      </p:sp>
      <p:sp>
        <p:nvSpPr>
          <p:cNvPr id="5" name="Shape 2"/>
          <p:cNvSpPr/>
          <p:nvPr/>
        </p:nvSpPr>
        <p:spPr>
          <a:xfrm>
            <a:off x="571500" y="1576983"/>
            <a:ext cx="4800600" cy="485775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6" name="Shape 3"/>
          <p:cNvSpPr/>
          <p:nvPr/>
        </p:nvSpPr>
        <p:spPr>
          <a:xfrm>
            <a:off x="742950" y="1691283"/>
            <a:ext cx="257175" cy="257175"/>
          </a:xfrm>
          <a:prstGeom prst="ellipse">
            <a:avLst/>
          </a:prstGeom>
          <a:solidFill>
            <a:srgbClr val="2E4053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7" name="Text 4"/>
          <p:cNvSpPr/>
          <p:nvPr/>
        </p:nvSpPr>
        <p:spPr>
          <a:xfrm>
            <a:off x="742950" y="1691283"/>
            <a:ext cx="257175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FFFFFF"/>
                </a:solidFill>
              </a:rPr>
              <a:t>1</a:t>
            </a:r>
            <a:endParaRPr lang="en-US" sz="885" dirty="0"/>
          </a:p>
        </p:txBody>
      </p:sp>
      <p:sp>
        <p:nvSpPr>
          <p:cNvPr id="8" name="Text 5"/>
          <p:cNvSpPr/>
          <p:nvPr/>
        </p:nvSpPr>
        <p:spPr>
          <a:xfrm>
            <a:off x="1143000" y="1694855"/>
            <a:ext cx="2287144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69" dirty="0">
                <a:solidFill>
                  <a:srgbClr val="2E4053"/>
                </a:solidFill>
              </a:rPr>
              <a:t>金利（適用金利・金利タイプ）</a:t>
            </a:r>
            <a:endParaRPr lang="en-US" sz="1269" dirty="0"/>
          </a:p>
        </p:txBody>
      </p:sp>
      <p:sp>
        <p:nvSpPr>
          <p:cNvPr id="9" name="Shape 6"/>
          <p:cNvSpPr/>
          <p:nvPr/>
        </p:nvSpPr>
        <p:spPr>
          <a:xfrm>
            <a:off x="571500" y="2205633"/>
            <a:ext cx="4800600" cy="485775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0" name="Shape 7"/>
          <p:cNvSpPr/>
          <p:nvPr/>
        </p:nvSpPr>
        <p:spPr>
          <a:xfrm>
            <a:off x="742950" y="2319933"/>
            <a:ext cx="257175" cy="257175"/>
          </a:xfrm>
          <a:prstGeom prst="ellipse">
            <a:avLst/>
          </a:prstGeom>
          <a:solidFill>
            <a:srgbClr val="2E4053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1" name="Text 8"/>
          <p:cNvSpPr/>
          <p:nvPr/>
        </p:nvSpPr>
        <p:spPr>
          <a:xfrm>
            <a:off x="742950" y="2319933"/>
            <a:ext cx="257175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FFFFFF"/>
                </a:solidFill>
              </a:rPr>
              <a:t>2</a:t>
            </a:r>
            <a:endParaRPr lang="en-US" sz="885" dirty="0"/>
          </a:p>
        </p:txBody>
      </p:sp>
      <p:sp>
        <p:nvSpPr>
          <p:cNvPr id="12" name="Text 9"/>
          <p:cNvSpPr/>
          <p:nvPr/>
        </p:nvSpPr>
        <p:spPr>
          <a:xfrm>
            <a:off x="1143000" y="2323505"/>
            <a:ext cx="2914650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69" dirty="0">
                <a:solidFill>
                  <a:srgbClr val="2E4053"/>
                </a:solidFill>
              </a:rPr>
              <a:t>団体信用生命保険（団信）の保障内容</a:t>
            </a:r>
            <a:endParaRPr lang="en-US" sz="1269" dirty="0"/>
          </a:p>
        </p:txBody>
      </p:sp>
      <p:sp>
        <p:nvSpPr>
          <p:cNvPr id="13" name="Shape 10"/>
          <p:cNvSpPr/>
          <p:nvPr/>
        </p:nvSpPr>
        <p:spPr>
          <a:xfrm>
            <a:off x="571500" y="2834283"/>
            <a:ext cx="4800600" cy="485775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4" name="Shape 11"/>
          <p:cNvSpPr/>
          <p:nvPr/>
        </p:nvSpPr>
        <p:spPr>
          <a:xfrm>
            <a:off x="742950" y="2948583"/>
            <a:ext cx="257175" cy="257175"/>
          </a:xfrm>
          <a:prstGeom prst="ellipse">
            <a:avLst/>
          </a:prstGeom>
          <a:solidFill>
            <a:srgbClr val="2E4053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5" name="Text 12"/>
          <p:cNvSpPr/>
          <p:nvPr/>
        </p:nvSpPr>
        <p:spPr>
          <a:xfrm>
            <a:off x="742950" y="2948583"/>
            <a:ext cx="257175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FFFFFF"/>
                </a:solidFill>
              </a:rPr>
              <a:t>3</a:t>
            </a:r>
            <a:endParaRPr lang="en-US" sz="885" dirty="0"/>
          </a:p>
        </p:txBody>
      </p:sp>
      <p:sp>
        <p:nvSpPr>
          <p:cNvPr id="16" name="Text 13"/>
          <p:cNvSpPr/>
          <p:nvPr/>
        </p:nvSpPr>
        <p:spPr>
          <a:xfrm>
            <a:off x="1143000" y="2952155"/>
            <a:ext cx="1429894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69" dirty="0">
                <a:solidFill>
                  <a:srgbClr val="2E4053"/>
                </a:solidFill>
              </a:rPr>
              <a:t>融資手数料・保証料</a:t>
            </a:r>
            <a:endParaRPr lang="en-US" sz="1269" dirty="0"/>
          </a:p>
        </p:txBody>
      </p:sp>
      <p:sp>
        <p:nvSpPr>
          <p:cNvPr id="17" name="Shape 14"/>
          <p:cNvSpPr/>
          <p:nvPr/>
        </p:nvSpPr>
        <p:spPr>
          <a:xfrm>
            <a:off x="571500" y="3462933"/>
            <a:ext cx="4800600" cy="485775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8" name="Shape 15"/>
          <p:cNvSpPr/>
          <p:nvPr/>
        </p:nvSpPr>
        <p:spPr>
          <a:xfrm>
            <a:off x="742950" y="3577233"/>
            <a:ext cx="257175" cy="257175"/>
          </a:xfrm>
          <a:prstGeom prst="ellipse">
            <a:avLst/>
          </a:prstGeom>
          <a:solidFill>
            <a:srgbClr val="2E4053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9" name="Text 16"/>
          <p:cNvSpPr/>
          <p:nvPr/>
        </p:nvSpPr>
        <p:spPr>
          <a:xfrm>
            <a:off x="742950" y="3577233"/>
            <a:ext cx="257175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FFFFFF"/>
                </a:solidFill>
              </a:rPr>
              <a:t>4</a:t>
            </a:r>
            <a:endParaRPr lang="en-US" sz="885" dirty="0"/>
          </a:p>
        </p:txBody>
      </p:sp>
      <p:sp>
        <p:nvSpPr>
          <p:cNvPr id="20" name="Text 17"/>
          <p:cNvSpPr/>
          <p:nvPr/>
        </p:nvSpPr>
        <p:spPr>
          <a:xfrm>
            <a:off x="1143000" y="3580805"/>
            <a:ext cx="1200150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69" dirty="0">
                <a:solidFill>
                  <a:srgbClr val="2E4053"/>
                </a:solidFill>
              </a:rPr>
              <a:t>繰上返済手数料</a:t>
            </a:r>
            <a:endParaRPr lang="en-US" sz="1269" dirty="0"/>
          </a:p>
        </p:txBody>
      </p:sp>
      <p:sp>
        <p:nvSpPr>
          <p:cNvPr id="21" name="Shape 18"/>
          <p:cNvSpPr/>
          <p:nvPr/>
        </p:nvSpPr>
        <p:spPr>
          <a:xfrm>
            <a:off x="571500" y="4091583"/>
            <a:ext cx="4800600" cy="485775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22" name="Shape 19"/>
          <p:cNvSpPr/>
          <p:nvPr/>
        </p:nvSpPr>
        <p:spPr>
          <a:xfrm>
            <a:off x="742950" y="4205883"/>
            <a:ext cx="257175" cy="257175"/>
          </a:xfrm>
          <a:prstGeom prst="ellipse">
            <a:avLst/>
          </a:prstGeom>
          <a:solidFill>
            <a:srgbClr val="2E4053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23" name="Text 20"/>
          <p:cNvSpPr/>
          <p:nvPr/>
        </p:nvSpPr>
        <p:spPr>
          <a:xfrm>
            <a:off x="742950" y="4205883"/>
            <a:ext cx="257175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FFFFFF"/>
                </a:solidFill>
              </a:rPr>
              <a:t>5</a:t>
            </a:r>
            <a:endParaRPr lang="en-US" sz="885" dirty="0"/>
          </a:p>
        </p:txBody>
      </p:sp>
      <p:sp>
        <p:nvSpPr>
          <p:cNvPr id="24" name="Text 21"/>
          <p:cNvSpPr/>
          <p:nvPr/>
        </p:nvSpPr>
        <p:spPr>
          <a:xfrm>
            <a:off x="1143000" y="4209455"/>
            <a:ext cx="1191583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69" dirty="0">
                <a:solidFill>
                  <a:srgbClr val="2E4053"/>
                </a:solidFill>
              </a:rPr>
              <a:t>住宅ローン控除</a:t>
            </a:r>
            <a:endParaRPr lang="en-US" sz="1269" dirty="0"/>
          </a:p>
        </p:txBody>
      </p:sp>
      <p:sp>
        <p:nvSpPr>
          <p:cNvPr id="25" name="Shape 22"/>
          <p:cNvSpPr/>
          <p:nvPr/>
        </p:nvSpPr>
        <p:spPr>
          <a:xfrm>
            <a:off x="5772150" y="1576983"/>
            <a:ext cx="2800350" cy="2143125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2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5025" y="1771315"/>
            <a:ext cx="2514600" cy="1754460"/>
          </a:xfrm>
          <a:prstGeom prst="rect">
            <a:avLst/>
          </a:prstGeom>
        </p:spPr>
      </p:pic>
      <p:sp>
        <p:nvSpPr>
          <p:cNvPr id="27" name="Shape 23"/>
          <p:cNvSpPr/>
          <p:nvPr/>
        </p:nvSpPr>
        <p:spPr>
          <a:xfrm>
            <a:off x="571500" y="4791670"/>
            <a:ext cx="8001000" cy="632222"/>
          </a:xfrm>
          <a:prstGeom prst="rect">
            <a:avLst/>
          </a:prstGeom>
          <a:solidFill>
            <a:srgbClr val="2E4053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2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7758" y="5018484"/>
            <a:ext cx="150019" cy="200025"/>
          </a:xfrm>
          <a:prstGeom prst="rect">
            <a:avLst/>
          </a:prstGeom>
        </p:spPr>
      </p:pic>
      <p:sp>
        <p:nvSpPr>
          <p:cNvPr id="29" name="Text 24"/>
          <p:cNvSpPr/>
          <p:nvPr/>
        </p:nvSpPr>
        <p:spPr>
          <a:xfrm>
            <a:off x="1763502" y="4979194"/>
            <a:ext cx="5852740" cy="27324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FFFFFF"/>
                </a:solidFill>
              </a:rPr>
              <a:t>金利だけでなく「総支払額＋付随コスト」で比較することが重要</a:t>
            </a:r>
            <a:endParaRPr lang="en-US" sz="1397" dirty="0"/>
          </a:p>
        </p:txBody>
      </p:sp>
      <p:sp>
        <p:nvSpPr>
          <p:cNvPr id="30" name="Text 25"/>
          <p:cNvSpPr/>
          <p:nvPr/>
        </p:nvSpPr>
        <p:spPr>
          <a:xfrm>
            <a:off x="6605095" y="4757738"/>
            <a:ext cx="1967405" cy="2428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r">
              <a:lnSpc>
                <a:spcPts val="800"/>
              </a:lnSpc>
              <a:buNone/>
            </a:pPr>
            <a:r>
              <a:rPr lang="en-US" sz="621" dirty="0">
                <a:solidFill>
                  <a:srgbClr val="999999"/>
                </a:solidFill>
              </a:rPr>
              <a:t>引用元：全国銀行協会「住宅ローンの金利タイプ」
 https://www.zenginkyo.or.jp/article/tag-d/5212/</a:t>
            </a:r>
            <a:endParaRPr lang="en-US" sz="62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428625"/>
            <a:ext cx="3343275" cy="498277"/>
          </a:xfrm>
          <a:prstGeom prst="rect">
            <a:avLst/>
          </a:prstGeom>
          <a:noFill/>
          <a:ln/>
        </p:spPr>
        <p:txBody>
          <a:bodyPr wrap="none" lIns="204089" tIns="0" rIns="0" bIns="0" rtlCol="0" anchor="t">
            <a:spAutoFit/>
          </a:bodyPr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436" b="1" dirty="0">
                <a:solidFill>
                  <a:srgbClr val="2E4053"/>
                </a:solidFill>
              </a:rPr>
              <a:t>金利の表示の読み方</a:t>
            </a:r>
            <a:endParaRPr lang="en-US" sz="2436" dirty="0"/>
          </a:p>
        </p:txBody>
      </p:sp>
      <p:sp>
        <p:nvSpPr>
          <p:cNvPr id="4" name="Shape 1"/>
          <p:cNvSpPr/>
          <p:nvPr/>
        </p:nvSpPr>
        <p:spPr>
          <a:xfrm>
            <a:off x="7500938" y="285750"/>
            <a:ext cx="1071563" cy="1071563"/>
          </a:xfrm>
          <a:prstGeom prst="ellipse">
            <a:avLst/>
          </a:prstGeom>
          <a:solidFill>
            <a:srgbClr val="000000">
              <a:alpha val="0"/>
            </a:srgbClr>
          </a:solidFill>
          <a:ln w="27432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938" y="285750"/>
            <a:ext cx="1071563" cy="1071563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" y="1180505"/>
            <a:ext cx="171450" cy="171450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814388" y="1141214"/>
            <a:ext cx="2477821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5D6D7E"/>
                </a:solidFill>
              </a:rPr>
              <a:t>住宅ローン金利で確認すべき3点</a:t>
            </a:r>
            <a:endParaRPr lang="en-US" sz="1193" dirty="0"/>
          </a:p>
        </p:txBody>
      </p:sp>
      <p:sp>
        <p:nvSpPr>
          <p:cNvPr id="8" name="Shape 3"/>
          <p:cNvSpPr/>
          <p:nvPr/>
        </p:nvSpPr>
        <p:spPr>
          <a:xfrm>
            <a:off x="571500" y="1505545"/>
            <a:ext cx="2560309" cy="948333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9" name="Shape 4"/>
          <p:cNvSpPr/>
          <p:nvPr/>
        </p:nvSpPr>
        <p:spPr>
          <a:xfrm>
            <a:off x="571500" y="1505545"/>
            <a:ext cx="2560309" cy="28575"/>
          </a:xfrm>
          <a:prstGeom prst="rect">
            <a:avLst/>
          </a:prstGeom>
          <a:solidFill>
            <a:srgbClr val="2E4053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0" name="Text 5"/>
          <p:cNvSpPr/>
          <p:nvPr/>
        </p:nvSpPr>
        <p:spPr>
          <a:xfrm>
            <a:off x="714375" y="1648420"/>
            <a:ext cx="2274559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D4AC0D"/>
                </a:solidFill>
              </a:rPr>
              <a:t>POINT 1</a:t>
            </a:r>
            <a:endParaRPr lang="en-US" sz="885" dirty="0"/>
          </a:p>
        </p:txBody>
      </p:sp>
      <p:sp>
        <p:nvSpPr>
          <p:cNvPr id="11" name="Text 6"/>
          <p:cNvSpPr/>
          <p:nvPr/>
        </p:nvSpPr>
        <p:spPr>
          <a:xfrm>
            <a:off x="714375" y="1880592"/>
            <a:ext cx="2274559" cy="4018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2E4053"/>
                </a:solidFill>
              </a:rPr>
              <a:t>適用金利
</a:t>
            </a:r>
            <a:r>
              <a:rPr lang="en-US" sz="834" dirty="0">
                <a:solidFill>
                  <a:srgbClr val="2E4053"/>
                </a:solidFill>
              </a:rPr>
              <a:t>(実際に適用される金利)</a:t>
            </a:r>
            <a:endParaRPr lang="en-US" sz="987" dirty="0"/>
          </a:p>
        </p:txBody>
      </p:sp>
      <p:sp>
        <p:nvSpPr>
          <p:cNvPr id="12" name="Shape 7"/>
          <p:cNvSpPr/>
          <p:nvPr/>
        </p:nvSpPr>
        <p:spPr>
          <a:xfrm>
            <a:off x="3291846" y="1505545"/>
            <a:ext cx="2560309" cy="948333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3" name="Shape 8"/>
          <p:cNvSpPr/>
          <p:nvPr/>
        </p:nvSpPr>
        <p:spPr>
          <a:xfrm>
            <a:off x="3291846" y="1505545"/>
            <a:ext cx="2560309" cy="28575"/>
          </a:xfrm>
          <a:prstGeom prst="rect">
            <a:avLst/>
          </a:prstGeom>
          <a:solidFill>
            <a:srgbClr val="2E4053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4" name="Text 9"/>
          <p:cNvSpPr/>
          <p:nvPr/>
        </p:nvSpPr>
        <p:spPr>
          <a:xfrm>
            <a:off x="3434721" y="1648420"/>
            <a:ext cx="2274559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D4AC0D"/>
                </a:solidFill>
              </a:rPr>
              <a:t>POINT 2</a:t>
            </a:r>
            <a:endParaRPr lang="en-US" sz="885" dirty="0"/>
          </a:p>
        </p:txBody>
      </p:sp>
      <p:sp>
        <p:nvSpPr>
          <p:cNvPr id="15" name="Text 10"/>
          <p:cNvSpPr/>
          <p:nvPr/>
        </p:nvSpPr>
        <p:spPr>
          <a:xfrm>
            <a:off x="3434721" y="1880592"/>
            <a:ext cx="2274559" cy="4018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2E4053"/>
                </a:solidFill>
              </a:rPr>
              <a:t>店頭金利との差
</a:t>
            </a:r>
            <a:r>
              <a:rPr lang="en-US" sz="834" dirty="0">
                <a:solidFill>
                  <a:srgbClr val="2E4053"/>
                </a:solidFill>
              </a:rPr>
              <a:t>(基準金利からの引下げ幅)</a:t>
            </a:r>
            <a:endParaRPr lang="en-US" sz="987" dirty="0"/>
          </a:p>
        </p:txBody>
      </p:sp>
      <p:sp>
        <p:nvSpPr>
          <p:cNvPr id="16" name="Shape 11"/>
          <p:cNvSpPr/>
          <p:nvPr/>
        </p:nvSpPr>
        <p:spPr>
          <a:xfrm>
            <a:off x="6012191" y="1505545"/>
            <a:ext cx="2560309" cy="948333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7" name="Shape 12"/>
          <p:cNvSpPr/>
          <p:nvPr/>
        </p:nvSpPr>
        <p:spPr>
          <a:xfrm>
            <a:off x="6012191" y="1505545"/>
            <a:ext cx="2560309" cy="28575"/>
          </a:xfrm>
          <a:prstGeom prst="rect">
            <a:avLst/>
          </a:prstGeom>
          <a:solidFill>
            <a:srgbClr val="2E4053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8" name="Text 13"/>
          <p:cNvSpPr/>
          <p:nvPr/>
        </p:nvSpPr>
        <p:spPr>
          <a:xfrm>
            <a:off x="6155066" y="1648420"/>
            <a:ext cx="2274559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D4AC0D"/>
                </a:solidFill>
              </a:rPr>
              <a:t>POINT 3</a:t>
            </a:r>
            <a:endParaRPr lang="en-US" sz="885" dirty="0"/>
          </a:p>
        </p:txBody>
      </p:sp>
      <p:sp>
        <p:nvSpPr>
          <p:cNvPr id="19" name="Text 14"/>
          <p:cNvSpPr/>
          <p:nvPr/>
        </p:nvSpPr>
        <p:spPr>
          <a:xfrm>
            <a:off x="6155066" y="1880592"/>
            <a:ext cx="2274559" cy="4018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2E4053"/>
                </a:solidFill>
              </a:rPr>
              <a:t>見直しルール
</a:t>
            </a:r>
            <a:r>
              <a:rPr lang="en-US" sz="834" dirty="0">
                <a:solidFill>
                  <a:srgbClr val="2E4053"/>
                </a:solidFill>
              </a:rPr>
              <a:t>(変動型は半年ごとが一般的)</a:t>
            </a:r>
            <a:endParaRPr lang="en-US" sz="987" dirty="0"/>
          </a:p>
        </p:txBody>
      </p:sp>
      <p:sp>
        <p:nvSpPr>
          <p:cNvPr id="20" name="Shape 15"/>
          <p:cNvSpPr/>
          <p:nvPr/>
        </p:nvSpPr>
        <p:spPr>
          <a:xfrm>
            <a:off x="571500" y="2711053"/>
            <a:ext cx="3840463" cy="1660922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2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950" y="2941439"/>
            <a:ext cx="171450" cy="171450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1000125" y="2882503"/>
            <a:ext cx="1000125" cy="2893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2E4053"/>
                </a:solidFill>
              </a:rPr>
              <a:t>変動金利型</a:t>
            </a:r>
            <a:endParaRPr lang="en-US" sz="1397" dirty="0"/>
          </a:p>
        </p:txBody>
      </p:sp>
      <p:sp>
        <p:nvSpPr>
          <p:cNvPr id="23" name="Text 17"/>
          <p:cNvSpPr/>
          <p:nvPr/>
        </p:nvSpPr>
        <p:spPr>
          <a:xfrm>
            <a:off x="742950" y="3414713"/>
            <a:ext cx="96441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34" dirty="0">
                <a:solidFill>
                  <a:srgbClr val="D4AC0D"/>
                </a:solidFill>
              </a:rPr>
              <a:t>✔</a:t>
            </a:r>
            <a:endParaRPr lang="en-US" sz="834" dirty="0"/>
          </a:p>
        </p:txBody>
      </p:sp>
      <p:sp>
        <p:nvSpPr>
          <p:cNvPr id="24" name="Text 18"/>
          <p:cNvSpPr/>
          <p:nvPr/>
        </p:nvSpPr>
        <p:spPr>
          <a:xfrm>
            <a:off x="914400" y="3395067"/>
            <a:ext cx="2000250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50" dirty="0">
                <a:solidFill>
                  <a:srgbClr val="2E4053"/>
                </a:solidFill>
              </a:rPr>
              <a:t>一般的に半年ごとに金利見直し</a:t>
            </a:r>
            <a:endParaRPr lang="en-US" sz="1050" dirty="0"/>
          </a:p>
        </p:txBody>
      </p:sp>
      <p:sp>
        <p:nvSpPr>
          <p:cNvPr id="25" name="Text 19"/>
          <p:cNvSpPr/>
          <p:nvPr/>
        </p:nvSpPr>
        <p:spPr>
          <a:xfrm>
            <a:off x="742950" y="3714750"/>
            <a:ext cx="96441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34" dirty="0">
                <a:solidFill>
                  <a:srgbClr val="D4AC0D"/>
                </a:solidFill>
              </a:rPr>
              <a:t>✔</a:t>
            </a:r>
            <a:endParaRPr lang="en-US" sz="834" dirty="0"/>
          </a:p>
        </p:txBody>
      </p:sp>
      <p:sp>
        <p:nvSpPr>
          <p:cNvPr id="26" name="Text 20"/>
          <p:cNvSpPr/>
          <p:nvPr/>
        </p:nvSpPr>
        <p:spPr>
          <a:xfrm>
            <a:off x="914400" y="3695105"/>
            <a:ext cx="1510485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50" dirty="0">
                <a:solidFill>
                  <a:srgbClr val="2E4053"/>
                </a:solidFill>
              </a:rPr>
              <a:t>返済額は5年ごと見直し</a:t>
            </a:r>
            <a:endParaRPr lang="en-US" sz="1050" dirty="0"/>
          </a:p>
        </p:txBody>
      </p:sp>
      <p:sp>
        <p:nvSpPr>
          <p:cNvPr id="27" name="Text 21"/>
          <p:cNvSpPr/>
          <p:nvPr/>
        </p:nvSpPr>
        <p:spPr>
          <a:xfrm>
            <a:off x="914400" y="3939778"/>
            <a:ext cx="1209303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34" dirty="0">
                <a:solidFill>
                  <a:srgbClr val="5D6D7E"/>
                </a:solidFill>
              </a:rPr>
              <a:t>(金融機関により異なる)</a:t>
            </a:r>
            <a:endParaRPr lang="en-US" sz="834" dirty="0"/>
          </a:p>
        </p:txBody>
      </p:sp>
      <p:sp>
        <p:nvSpPr>
          <p:cNvPr id="28" name="Shape 22"/>
          <p:cNvSpPr/>
          <p:nvPr/>
        </p:nvSpPr>
        <p:spPr>
          <a:xfrm>
            <a:off x="4732037" y="2711053"/>
            <a:ext cx="3840463" cy="1660922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29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3487" y="2941439"/>
            <a:ext cx="150019" cy="171450"/>
          </a:xfrm>
          <a:prstGeom prst="rect">
            <a:avLst/>
          </a:prstGeom>
        </p:spPr>
      </p:pic>
      <p:sp>
        <p:nvSpPr>
          <p:cNvPr id="30" name="Text 23"/>
          <p:cNvSpPr/>
          <p:nvPr/>
        </p:nvSpPr>
        <p:spPr>
          <a:xfrm>
            <a:off x="5139230" y="2882503"/>
            <a:ext cx="1000125" cy="2893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2E4053"/>
                </a:solidFill>
              </a:rPr>
              <a:t>固定金利型</a:t>
            </a:r>
            <a:endParaRPr lang="en-US" sz="1397" dirty="0"/>
          </a:p>
        </p:txBody>
      </p:sp>
      <p:sp>
        <p:nvSpPr>
          <p:cNvPr id="31" name="Text 24"/>
          <p:cNvSpPr/>
          <p:nvPr/>
        </p:nvSpPr>
        <p:spPr>
          <a:xfrm>
            <a:off x="4903487" y="3414713"/>
            <a:ext cx="96441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34" dirty="0">
                <a:solidFill>
                  <a:srgbClr val="D4AC0D"/>
                </a:solidFill>
              </a:rPr>
              <a:t>✔</a:t>
            </a:r>
            <a:endParaRPr lang="en-US" sz="834" dirty="0"/>
          </a:p>
        </p:txBody>
      </p:sp>
      <p:sp>
        <p:nvSpPr>
          <p:cNvPr id="32" name="Text 25"/>
          <p:cNvSpPr/>
          <p:nvPr/>
        </p:nvSpPr>
        <p:spPr>
          <a:xfrm>
            <a:off x="5074937" y="3395067"/>
            <a:ext cx="1571625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50" dirty="0">
                <a:solidFill>
                  <a:srgbClr val="2E4053"/>
                </a:solidFill>
              </a:rPr>
              <a:t>借入期間中の金利が固定</a:t>
            </a:r>
            <a:endParaRPr lang="en-US" sz="1050" dirty="0"/>
          </a:p>
        </p:txBody>
      </p:sp>
      <p:sp>
        <p:nvSpPr>
          <p:cNvPr id="33" name="Text 26"/>
          <p:cNvSpPr/>
          <p:nvPr/>
        </p:nvSpPr>
        <p:spPr>
          <a:xfrm>
            <a:off x="4903487" y="3714750"/>
            <a:ext cx="96441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34" dirty="0">
                <a:solidFill>
                  <a:srgbClr val="D4AC0D"/>
                </a:solidFill>
              </a:rPr>
              <a:t>✔</a:t>
            </a:r>
            <a:endParaRPr lang="en-US" sz="834" dirty="0"/>
          </a:p>
        </p:txBody>
      </p:sp>
      <p:sp>
        <p:nvSpPr>
          <p:cNvPr id="34" name="Text 27"/>
          <p:cNvSpPr/>
          <p:nvPr/>
        </p:nvSpPr>
        <p:spPr>
          <a:xfrm>
            <a:off x="5074937" y="3695105"/>
            <a:ext cx="1428750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50" dirty="0">
                <a:solidFill>
                  <a:srgbClr val="2E4053"/>
                </a:solidFill>
              </a:rPr>
              <a:t>金利上昇リスクがない</a:t>
            </a:r>
            <a:endParaRPr lang="en-US" sz="1050" dirty="0"/>
          </a:p>
        </p:txBody>
      </p:sp>
      <p:sp>
        <p:nvSpPr>
          <p:cNvPr id="35" name="Text 28"/>
          <p:cNvSpPr/>
          <p:nvPr/>
        </p:nvSpPr>
        <p:spPr>
          <a:xfrm>
            <a:off x="5074937" y="3939778"/>
            <a:ext cx="1097291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34" dirty="0">
                <a:solidFill>
                  <a:srgbClr val="5D6D7E"/>
                </a:solidFill>
              </a:rPr>
              <a:t>(計画的な返済が可能)</a:t>
            </a:r>
            <a:endParaRPr lang="en-US" sz="834" dirty="0"/>
          </a:p>
        </p:txBody>
      </p:sp>
      <p:sp>
        <p:nvSpPr>
          <p:cNvPr id="36" name="Text 29"/>
          <p:cNvSpPr/>
          <p:nvPr/>
        </p:nvSpPr>
        <p:spPr>
          <a:xfrm>
            <a:off x="6605095" y="4757738"/>
            <a:ext cx="1967405" cy="2428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800"/>
              </a:lnSpc>
              <a:buNone/>
            </a:pPr>
            <a:r>
              <a:rPr lang="en-US" sz="621" dirty="0">
                <a:solidFill>
                  <a:srgbClr val="999999"/>
                </a:solidFill>
              </a:rPr>
              <a:t>引用元：全国銀行協会「住宅ローンの金利タイプ」
 https://www.zenginkyo.or.jp/article/tag-d/5212/</a:t>
            </a:r>
            <a:endParaRPr lang="en-US" sz="62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428625"/>
            <a:ext cx="8001000" cy="498277"/>
          </a:xfrm>
          <a:prstGeom prst="rect">
            <a:avLst/>
          </a:prstGeom>
          <a:noFill/>
          <a:ln/>
        </p:spPr>
        <p:txBody>
          <a:bodyPr wrap="none" lIns="204089" tIns="0" rIns="0" bIns="0" rtlCol="0" anchor="t">
            <a:spAutoFit/>
          </a:bodyPr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436" b="1" dirty="0">
                <a:solidFill>
                  <a:srgbClr val="2E4053"/>
                </a:solidFill>
              </a:rPr>
              <a:t>団信（団体信用生命保険）の基本</a:t>
            </a:r>
            <a:endParaRPr lang="en-US" sz="2436" dirty="0"/>
          </a:p>
        </p:txBody>
      </p:sp>
      <p:sp>
        <p:nvSpPr>
          <p:cNvPr id="4" name="Shape 1"/>
          <p:cNvSpPr/>
          <p:nvPr/>
        </p:nvSpPr>
        <p:spPr>
          <a:xfrm>
            <a:off x="571500" y="1212652"/>
            <a:ext cx="4800600" cy="2463143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5" name="Shape 2"/>
          <p:cNvSpPr/>
          <p:nvPr/>
        </p:nvSpPr>
        <p:spPr>
          <a:xfrm>
            <a:off x="571500" y="1212652"/>
            <a:ext cx="4800600" cy="42863"/>
          </a:xfrm>
          <a:prstGeom prst="rect">
            <a:avLst/>
          </a:prstGeom>
          <a:solidFill>
            <a:srgbClr val="2E4053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1480542"/>
            <a:ext cx="171450" cy="17145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057275" y="1441252"/>
            <a:ext cx="685800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D4AC0D"/>
                </a:solidFill>
              </a:rPr>
              <a:t>団信とは</a:t>
            </a:r>
            <a:endParaRPr lang="en-US" sz="1193" dirty="0"/>
          </a:p>
        </p:txBody>
      </p:sp>
      <p:sp>
        <p:nvSpPr>
          <p:cNvPr id="8" name="Text 4"/>
          <p:cNvSpPr/>
          <p:nvPr/>
        </p:nvSpPr>
        <p:spPr>
          <a:xfrm>
            <a:off x="800100" y="1805583"/>
            <a:ext cx="4343400" cy="54861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193" b="1" dirty="0">
                <a:solidFill>
                  <a:srgbClr val="2E4053"/>
                </a:solidFill>
              </a:rPr>
              <a:t>ローン契約者が死亡・高度障害になった場合に、
 ローン残高が保険で弁済される仕組み</a:t>
            </a:r>
            <a:endParaRPr lang="en-US" sz="1193" dirty="0"/>
          </a:p>
        </p:txBody>
      </p:sp>
      <p:sp>
        <p:nvSpPr>
          <p:cNvPr id="9" name="Text 5"/>
          <p:cNvSpPr/>
          <p:nvPr/>
        </p:nvSpPr>
        <p:spPr>
          <a:xfrm>
            <a:off x="800100" y="2525650"/>
            <a:ext cx="142875" cy="2071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050" dirty="0">
                <a:solidFill>
                  <a:srgbClr val="D4AC0D"/>
                </a:solidFill>
              </a:rPr>
              <a:t>●</a:t>
            </a:r>
            <a:endParaRPr lang="en-US" sz="1050" dirty="0"/>
          </a:p>
        </p:txBody>
      </p:sp>
      <p:sp>
        <p:nvSpPr>
          <p:cNvPr id="10" name="Text 6"/>
          <p:cNvSpPr/>
          <p:nvPr/>
        </p:nvSpPr>
        <p:spPr>
          <a:xfrm>
            <a:off x="971550" y="2538152"/>
            <a:ext cx="2714625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050" dirty="0">
                <a:solidFill>
                  <a:srgbClr val="5D6D7E"/>
                </a:solidFill>
              </a:rPr>
              <a:t>万が一の時、保険会社が銀行へ残債を返済</a:t>
            </a:r>
            <a:endParaRPr lang="en-US" sz="1050" dirty="0"/>
          </a:p>
        </p:txBody>
      </p:sp>
      <p:sp>
        <p:nvSpPr>
          <p:cNvPr id="11" name="Text 7"/>
          <p:cNvSpPr/>
          <p:nvPr/>
        </p:nvSpPr>
        <p:spPr>
          <a:xfrm>
            <a:off x="800100" y="2818544"/>
            <a:ext cx="142875" cy="2071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050" dirty="0">
                <a:solidFill>
                  <a:srgbClr val="D4AC0D"/>
                </a:solidFill>
              </a:rPr>
              <a:t>●</a:t>
            </a:r>
            <a:endParaRPr lang="en-US" sz="1050" dirty="0"/>
          </a:p>
        </p:txBody>
      </p:sp>
      <p:sp>
        <p:nvSpPr>
          <p:cNvPr id="12" name="Text 8"/>
          <p:cNvSpPr/>
          <p:nvPr/>
        </p:nvSpPr>
        <p:spPr>
          <a:xfrm>
            <a:off x="971550" y="2831046"/>
            <a:ext cx="2421731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050" dirty="0">
                <a:solidFill>
                  <a:srgbClr val="5D6D7E"/>
                </a:solidFill>
              </a:rPr>
              <a:t>家族に住宅ローン（借金）が残らない</a:t>
            </a:r>
            <a:endParaRPr lang="en-US" sz="1050" dirty="0"/>
          </a:p>
        </p:txBody>
      </p:sp>
      <p:sp>
        <p:nvSpPr>
          <p:cNvPr id="13" name="Text 9"/>
          <p:cNvSpPr/>
          <p:nvPr/>
        </p:nvSpPr>
        <p:spPr>
          <a:xfrm>
            <a:off x="800100" y="3111438"/>
            <a:ext cx="142875" cy="2071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050" dirty="0">
                <a:solidFill>
                  <a:srgbClr val="D4AC0D"/>
                </a:solidFill>
              </a:rPr>
              <a:t>●</a:t>
            </a:r>
            <a:endParaRPr lang="en-US" sz="1050" dirty="0"/>
          </a:p>
        </p:txBody>
      </p:sp>
      <p:sp>
        <p:nvSpPr>
          <p:cNvPr id="14" name="Text 10"/>
          <p:cNvSpPr/>
          <p:nvPr/>
        </p:nvSpPr>
        <p:spPr>
          <a:xfrm>
            <a:off x="971550" y="3123940"/>
            <a:ext cx="2983241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050" dirty="0">
                <a:solidFill>
                  <a:srgbClr val="5D6D7E"/>
                </a:solidFill>
              </a:rPr>
              <a:t>住居を確保するための重要なセーフティネット</a:t>
            </a:r>
            <a:endParaRPr lang="en-US" sz="1050" dirty="0"/>
          </a:p>
        </p:txBody>
      </p:sp>
      <p:sp>
        <p:nvSpPr>
          <p:cNvPr id="15" name="Shape 11"/>
          <p:cNvSpPr/>
          <p:nvPr/>
        </p:nvSpPr>
        <p:spPr>
          <a:xfrm>
            <a:off x="5886450" y="1212652"/>
            <a:ext cx="2571750" cy="2571750"/>
          </a:xfrm>
          <a:prstGeom prst="ellipse">
            <a:avLst/>
          </a:prstGeom>
          <a:solidFill>
            <a:srgbClr val="FFFFFF"/>
          </a:solidFill>
          <a:ln w="54864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6450" y="1212652"/>
            <a:ext cx="2571750" cy="2571750"/>
          </a:xfrm>
          <a:prstGeom prst="rect">
            <a:avLst/>
          </a:prstGeom>
        </p:spPr>
      </p:pic>
      <p:sp>
        <p:nvSpPr>
          <p:cNvPr id="17" name="Shape 12"/>
          <p:cNvSpPr/>
          <p:nvPr/>
        </p:nvSpPr>
        <p:spPr>
          <a:xfrm>
            <a:off x="571500" y="4147282"/>
            <a:ext cx="3840463" cy="948333"/>
          </a:xfrm>
          <a:prstGeom prst="rect">
            <a:avLst/>
          </a:prstGeom>
          <a:solidFill>
            <a:srgbClr val="2E4053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8" name="Text 13"/>
          <p:cNvSpPr/>
          <p:nvPr/>
        </p:nvSpPr>
        <p:spPr>
          <a:xfrm>
            <a:off x="742950" y="4318732"/>
            <a:ext cx="3497563" cy="2071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FFFFFF">
                    <a:alpha val="90000"/>
                  </a:srgbClr>
                </a:solidFill>
              </a:rPr>
              <a:t>多くの民間住宅ローン</a:t>
            </a:r>
            <a:endParaRPr lang="en-US" sz="987" dirty="0"/>
          </a:p>
        </p:txBody>
      </p:sp>
      <p:sp>
        <p:nvSpPr>
          <p:cNvPr id="19" name="Text 14"/>
          <p:cNvSpPr/>
          <p:nvPr/>
        </p:nvSpPr>
        <p:spPr>
          <a:xfrm>
            <a:off x="742950" y="4583050"/>
            <a:ext cx="3497563" cy="33218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602" b="1" dirty="0">
                <a:solidFill>
                  <a:srgbClr val="FFFFFF"/>
                </a:solidFill>
              </a:rPr>
              <a:t>加入が必須</a:t>
            </a:r>
            <a:endParaRPr lang="en-US" sz="1602" dirty="0"/>
          </a:p>
        </p:txBody>
      </p:sp>
      <p:sp>
        <p:nvSpPr>
          <p:cNvPr id="20" name="Shape 15"/>
          <p:cNvSpPr/>
          <p:nvPr/>
        </p:nvSpPr>
        <p:spPr>
          <a:xfrm>
            <a:off x="4732037" y="4147282"/>
            <a:ext cx="3840463" cy="948333"/>
          </a:xfrm>
          <a:prstGeom prst="rect">
            <a:avLst/>
          </a:prstGeom>
          <a:solidFill>
            <a:srgbClr val="FFFFFF"/>
          </a:solidFill>
          <a:ln w="18288">
            <a:solidFill>
              <a:srgbClr val="2E4053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1" name="Text 16"/>
          <p:cNvSpPr/>
          <p:nvPr/>
        </p:nvSpPr>
        <p:spPr>
          <a:xfrm>
            <a:off x="4903487" y="4318732"/>
            <a:ext cx="3497563" cy="2071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2E4053">
                    <a:alpha val="90000"/>
                  </a:srgbClr>
                </a:solidFill>
              </a:rPr>
              <a:t>フラット35</a:t>
            </a:r>
            <a:endParaRPr lang="en-US" sz="987" dirty="0"/>
          </a:p>
        </p:txBody>
      </p:sp>
      <p:sp>
        <p:nvSpPr>
          <p:cNvPr id="22" name="Text 17"/>
          <p:cNvSpPr/>
          <p:nvPr/>
        </p:nvSpPr>
        <p:spPr>
          <a:xfrm>
            <a:off x="4903487" y="4583050"/>
            <a:ext cx="3497563" cy="31253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400"/>
              </a:lnSpc>
              <a:buNone/>
            </a:pPr>
            <a:r>
              <a:rPr lang="en-US" sz="1050" dirty="0">
                <a:solidFill>
                  <a:srgbClr val="2E4053"/>
                </a:solidFill>
              </a:rPr>
              <a:t>原則任意 (加入推奨)</a:t>
            </a:r>
            <a:endParaRPr lang="en-US" sz="1050" dirty="0"/>
          </a:p>
        </p:txBody>
      </p:sp>
      <p:sp>
        <p:nvSpPr>
          <p:cNvPr id="23" name="Text 18"/>
          <p:cNvSpPr/>
          <p:nvPr/>
        </p:nvSpPr>
        <p:spPr>
          <a:xfrm>
            <a:off x="6859619" y="4757738"/>
            <a:ext cx="1712881" cy="2428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800"/>
              </a:lnSpc>
              <a:buNone/>
            </a:pPr>
            <a:r>
              <a:rPr lang="en-US" sz="621" dirty="0">
                <a:solidFill>
                  <a:srgbClr val="999999"/>
                </a:solidFill>
              </a:rPr>
              <a:t>引用元：住宅金融支援機構 フラット35 団信
 https://www.flat35.com/loan/danshin.html</a:t>
            </a:r>
            <a:endParaRPr lang="en-US" sz="62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428625"/>
            <a:ext cx="8001000" cy="498277"/>
          </a:xfrm>
          <a:prstGeom prst="rect">
            <a:avLst/>
          </a:prstGeom>
          <a:noFill/>
          <a:ln/>
        </p:spPr>
        <p:txBody>
          <a:bodyPr wrap="none" lIns="204089" tIns="0" rIns="0" bIns="0" rtlCol="0" anchor="t">
            <a:spAutoFit/>
          </a:bodyPr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436" b="1" dirty="0">
                <a:solidFill>
                  <a:srgbClr val="2E4053"/>
                </a:solidFill>
              </a:rPr>
              <a:t>団信の種類と選び方</a:t>
            </a:r>
            <a:endParaRPr lang="en-US" sz="2436" dirty="0"/>
          </a:p>
        </p:txBody>
      </p:sp>
      <p:sp>
        <p:nvSpPr>
          <p:cNvPr id="4" name="Shape 1"/>
          <p:cNvSpPr/>
          <p:nvPr/>
        </p:nvSpPr>
        <p:spPr>
          <a:xfrm>
            <a:off x="571500" y="1141214"/>
            <a:ext cx="4800600" cy="978694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0" y="1366242"/>
            <a:ext cx="142875" cy="142875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971550" y="1312664"/>
            <a:ext cx="685800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2E4053"/>
                </a:solidFill>
              </a:rPr>
              <a:t>一般団信</a:t>
            </a:r>
            <a:endParaRPr lang="en-US" sz="1193" dirty="0"/>
          </a:p>
        </p:txBody>
      </p:sp>
      <p:sp>
        <p:nvSpPr>
          <p:cNvPr id="7" name="Text 3"/>
          <p:cNvSpPr/>
          <p:nvPr/>
        </p:nvSpPr>
        <p:spPr>
          <a:xfrm>
            <a:off x="742950" y="1719858"/>
            <a:ext cx="4457700" cy="228600"/>
          </a:xfrm>
          <a:prstGeom prst="rect">
            <a:avLst/>
          </a:prstGeom>
          <a:noFill/>
          <a:ln/>
        </p:spPr>
        <p:txBody>
          <a:bodyPr wrap="none" lIns="272161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050" dirty="0">
                <a:solidFill>
                  <a:srgbClr val="5D6D7E"/>
                </a:solidFill>
              </a:rPr>
              <a:t>死亡・高度障害を保障</a:t>
            </a:r>
            <a:endParaRPr lang="en-US" sz="1050" dirty="0"/>
          </a:p>
        </p:txBody>
      </p:sp>
      <p:sp>
        <p:nvSpPr>
          <p:cNvPr id="8" name="Shape 4"/>
          <p:cNvSpPr/>
          <p:nvPr/>
        </p:nvSpPr>
        <p:spPr>
          <a:xfrm>
            <a:off x="571500" y="2291358"/>
            <a:ext cx="4800600" cy="154305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950" y="2516386"/>
            <a:ext cx="142875" cy="142875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550" y="2462808"/>
            <a:ext cx="1543050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2E4053"/>
                </a:solidFill>
              </a:rPr>
              <a:t>特約付き団信（例）</a:t>
            </a:r>
            <a:endParaRPr lang="en-US" sz="1193" dirty="0"/>
          </a:p>
        </p:txBody>
      </p:sp>
      <p:sp>
        <p:nvSpPr>
          <p:cNvPr id="11" name="Text 6"/>
          <p:cNvSpPr/>
          <p:nvPr/>
        </p:nvSpPr>
        <p:spPr>
          <a:xfrm>
            <a:off x="857250" y="2870002"/>
            <a:ext cx="53746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050" dirty="0">
                <a:solidFill>
                  <a:srgbClr val="D4AC0D"/>
                </a:solidFill>
              </a:rPr>
              <a:t>•</a:t>
            </a:r>
            <a:endParaRPr lang="en-US" sz="1050" dirty="0"/>
          </a:p>
        </p:txBody>
      </p:sp>
      <p:sp>
        <p:nvSpPr>
          <p:cNvPr id="12" name="Text 7"/>
          <p:cNvSpPr/>
          <p:nvPr/>
        </p:nvSpPr>
        <p:spPr>
          <a:xfrm>
            <a:off x="971550" y="2882503"/>
            <a:ext cx="1143000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050" dirty="0">
                <a:solidFill>
                  <a:srgbClr val="5D6D7E"/>
                </a:solidFill>
              </a:rPr>
              <a:t>三大疾病保障付き</a:t>
            </a:r>
            <a:endParaRPr lang="en-US" sz="1050" dirty="0"/>
          </a:p>
        </p:txBody>
      </p:sp>
      <p:sp>
        <p:nvSpPr>
          <p:cNvPr id="13" name="Text 8"/>
          <p:cNvSpPr/>
          <p:nvPr/>
        </p:nvSpPr>
        <p:spPr>
          <a:xfrm>
            <a:off x="857250" y="3134320"/>
            <a:ext cx="53746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050" dirty="0">
                <a:solidFill>
                  <a:srgbClr val="D4AC0D"/>
                </a:solidFill>
              </a:rPr>
              <a:t>•</a:t>
            </a:r>
            <a:endParaRPr lang="en-US" sz="1050" dirty="0"/>
          </a:p>
        </p:txBody>
      </p:sp>
      <p:sp>
        <p:nvSpPr>
          <p:cNvPr id="14" name="Text 9"/>
          <p:cNvSpPr/>
          <p:nvPr/>
        </p:nvSpPr>
        <p:spPr>
          <a:xfrm>
            <a:off x="971550" y="3146822"/>
            <a:ext cx="1143000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050" dirty="0">
                <a:solidFill>
                  <a:srgbClr val="5D6D7E"/>
                </a:solidFill>
              </a:rPr>
              <a:t>八大疾病保障付き</a:t>
            </a:r>
            <a:endParaRPr lang="en-US" sz="1050" dirty="0"/>
          </a:p>
        </p:txBody>
      </p:sp>
      <p:sp>
        <p:nvSpPr>
          <p:cNvPr id="15" name="Text 10"/>
          <p:cNvSpPr/>
          <p:nvPr/>
        </p:nvSpPr>
        <p:spPr>
          <a:xfrm>
            <a:off x="857250" y="3398639"/>
            <a:ext cx="53746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050" dirty="0">
                <a:solidFill>
                  <a:srgbClr val="D4AC0D"/>
                </a:solidFill>
              </a:rPr>
              <a:t>•</a:t>
            </a:r>
            <a:endParaRPr lang="en-US" sz="1050" dirty="0"/>
          </a:p>
        </p:txBody>
      </p:sp>
      <p:sp>
        <p:nvSpPr>
          <p:cNvPr id="16" name="Text 11"/>
          <p:cNvSpPr/>
          <p:nvPr/>
        </p:nvSpPr>
        <p:spPr>
          <a:xfrm>
            <a:off x="971550" y="3411141"/>
            <a:ext cx="1143000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050" dirty="0">
                <a:solidFill>
                  <a:srgbClr val="5D6D7E"/>
                </a:solidFill>
              </a:rPr>
              <a:t>就業不能保障付き</a:t>
            </a:r>
            <a:endParaRPr lang="en-US" sz="1050" dirty="0"/>
          </a:p>
        </p:txBody>
      </p:sp>
      <p:sp>
        <p:nvSpPr>
          <p:cNvPr id="17" name="Shape 12"/>
          <p:cNvSpPr/>
          <p:nvPr/>
        </p:nvSpPr>
        <p:spPr>
          <a:xfrm>
            <a:off x="5772150" y="1237655"/>
            <a:ext cx="2800350" cy="2500313"/>
          </a:xfrm>
          <a:prstGeom prst="roundRect">
            <a:avLst/>
          </a:prstGeom>
          <a:solidFill>
            <a:srgbClr val="FFFFFF"/>
          </a:solidFill>
          <a:ln w="54864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2179" y="1362670"/>
            <a:ext cx="2520293" cy="2250281"/>
          </a:xfrm>
          <a:prstGeom prst="rect">
            <a:avLst/>
          </a:prstGeom>
        </p:spPr>
      </p:pic>
      <p:sp>
        <p:nvSpPr>
          <p:cNvPr id="19" name="Shape 13"/>
          <p:cNvSpPr/>
          <p:nvPr/>
        </p:nvSpPr>
        <p:spPr>
          <a:xfrm>
            <a:off x="571500" y="3977283"/>
            <a:ext cx="8001000" cy="1012627"/>
          </a:xfrm>
          <a:prstGeom prst="rect">
            <a:avLst/>
          </a:prstGeom>
          <a:solidFill>
            <a:srgbClr val="2E4053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20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100" y="4154984"/>
            <a:ext cx="157163" cy="157163"/>
          </a:xfrm>
          <a:prstGeom prst="rect">
            <a:avLst/>
          </a:prstGeom>
        </p:spPr>
      </p:pic>
      <p:sp>
        <p:nvSpPr>
          <p:cNvPr id="21" name="Text 14"/>
          <p:cNvSpPr/>
          <p:nvPr/>
        </p:nvSpPr>
        <p:spPr>
          <a:xfrm>
            <a:off x="1042988" y="4120158"/>
            <a:ext cx="471515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FFFFFF"/>
                </a:solidFill>
              </a:rPr>
              <a:t>注意点</a:t>
            </a:r>
            <a:endParaRPr lang="en-US" sz="1090" dirty="0"/>
          </a:p>
        </p:txBody>
      </p:sp>
      <p:sp>
        <p:nvSpPr>
          <p:cNvPr id="22" name="Text 15"/>
          <p:cNvSpPr/>
          <p:nvPr/>
        </p:nvSpPr>
        <p:spPr>
          <a:xfrm>
            <a:off x="1042988" y="4404122"/>
            <a:ext cx="7300913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942" dirty="0">
                <a:solidFill>
                  <a:srgbClr val="FFFFFF"/>
                </a:solidFill>
              </a:rPr>
              <a:t>保障が広がるほど金利が上乗せされる場合がある</a:t>
            </a:r>
            <a:endParaRPr lang="en-US" sz="942" dirty="0"/>
          </a:p>
        </p:txBody>
      </p:sp>
      <p:sp>
        <p:nvSpPr>
          <p:cNvPr id="23" name="Text 16"/>
          <p:cNvSpPr/>
          <p:nvPr/>
        </p:nvSpPr>
        <p:spPr>
          <a:xfrm>
            <a:off x="1042988" y="4625578"/>
            <a:ext cx="7300913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942" dirty="0">
                <a:solidFill>
                  <a:srgbClr val="FFFFFF"/>
                </a:solidFill>
              </a:rPr>
              <a:t>保障内容と金利上乗せのバランスを確認する</a:t>
            </a:r>
            <a:endParaRPr lang="en-US" sz="942" dirty="0"/>
          </a:p>
        </p:txBody>
      </p:sp>
      <p:sp>
        <p:nvSpPr>
          <p:cNvPr id="24" name="Text 17"/>
          <p:cNvSpPr/>
          <p:nvPr/>
        </p:nvSpPr>
        <p:spPr>
          <a:xfrm>
            <a:off x="6543898" y="4757738"/>
            <a:ext cx="2028602" cy="2428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800"/>
              </a:lnSpc>
              <a:buNone/>
            </a:pPr>
            <a:r>
              <a:rPr lang="en-US" sz="621" dirty="0">
                <a:solidFill>
                  <a:srgbClr val="999999"/>
                </a:solidFill>
              </a:rPr>
              <a:t>引用元：住宅金融支援機構 フラット35 団信商品概要
 https://www.flat35.com/loan/danshin.html</a:t>
            </a:r>
            <a:endParaRPr lang="en-US" sz="62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428625"/>
            <a:ext cx="8001000" cy="498277"/>
          </a:xfrm>
          <a:prstGeom prst="rect">
            <a:avLst/>
          </a:prstGeom>
          <a:noFill/>
          <a:ln/>
        </p:spPr>
        <p:txBody>
          <a:bodyPr wrap="none" lIns="204089" tIns="0" rIns="0" bIns="0" rtlCol="0" anchor="t">
            <a:spAutoFit/>
          </a:bodyPr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436" b="1" dirty="0">
                <a:solidFill>
                  <a:srgbClr val="2E4053"/>
                </a:solidFill>
              </a:rPr>
              <a:t>手数料タイプの違い（定率型／定額型）</a:t>
            </a:r>
            <a:endParaRPr lang="en-US" sz="2436" dirty="0"/>
          </a:p>
        </p:txBody>
      </p:sp>
      <p:sp>
        <p:nvSpPr>
          <p:cNvPr id="4" name="Text 1"/>
          <p:cNvSpPr/>
          <p:nvPr/>
        </p:nvSpPr>
        <p:spPr>
          <a:xfrm>
            <a:off x="828675" y="1041202"/>
            <a:ext cx="7743825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5D6D7E"/>
                </a:solidFill>
              </a:rPr>
              <a:t>融資手数料の代表例</a:t>
            </a:r>
            <a:endParaRPr lang="en-US" sz="1193" dirty="0"/>
          </a:p>
        </p:txBody>
      </p:sp>
      <p:sp>
        <p:nvSpPr>
          <p:cNvPr id="5" name="Shape 2"/>
          <p:cNvSpPr/>
          <p:nvPr/>
        </p:nvSpPr>
        <p:spPr>
          <a:xfrm>
            <a:off x="571500" y="1576983"/>
            <a:ext cx="3840463" cy="2072385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1857375"/>
            <a:ext cx="171450" cy="22860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085850" y="1805583"/>
            <a:ext cx="685828" cy="33218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602" b="1" dirty="0">
                <a:solidFill>
                  <a:srgbClr val="2E4053"/>
                </a:solidFill>
              </a:rPr>
              <a:t>定率型</a:t>
            </a:r>
            <a:endParaRPr lang="en-US" sz="1602" dirty="0"/>
          </a:p>
        </p:txBody>
      </p:sp>
      <p:sp>
        <p:nvSpPr>
          <p:cNvPr id="8" name="Text 4"/>
          <p:cNvSpPr/>
          <p:nvPr/>
        </p:nvSpPr>
        <p:spPr>
          <a:xfrm>
            <a:off x="800100" y="2409230"/>
            <a:ext cx="75205" cy="3200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486" dirty="0">
                <a:solidFill>
                  <a:srgbClr val="D4AC0D"/>
                </a:solidFill>
              </a:rPr>
              <a:t>•</a:t>
            </a:r>
            <a:endParaRPr lang="en-US" sz="1486" dirty="0"/>
          </a:p>
        </p:txBody>
      </p:sp>
      <p:sp>
        <p:nvSpPr>
          <p:cNvPr id="9" name="Text 5"/>
          <p:cNvSpPr/>
          <p:nvPr/>
        </p:nvSpPr>
        <p:spPr>
          <a:xfrm>
            <a:off x="1000125" y="2455664"/>
            <a:ext cx="2265043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159" dirty="0">
                <a:solidFill>
                  <a:srgbClr val="2E4053"/>
                </a:solidFill>
              </a:rPr>
              <a:t>借入額の〇％（例：2.2％など）</a:t>
            </a:r>
            <a:endParaRPr lang="en-US" sz="1159" dirty="0"/>
          </a:p>
        </p:txBody>
      </p:sp>
      <p:sp>
        <p:nvSpPr>
          <p:cNvPr id="10" name="Text 6"/>
          <p:cNvSpPr/>
          <p:nvPr/>
        </p:nvSpPr>
        <p:spPr>
          <a:xfrm>
            <a:off x="800100" y="2774984"/>
            <a:ext cx="75205" cy="3200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486" dirty="0">
                <a:solidFill>
                  <a:srgbClr val="D4AC0D"/>
                </a:solidFill>
              </a:rPr>
              <a:t>•</a:t>
            </a:r>
            <a:endParaRPr lang="en-US" sz="1486" dirty="0"/>
          </a:p>
        </p:txBody>
      </p:sp>
      <p:sp>
        <p:nvSpPr>
          <p:cNvPr id="11" name="Text 7"/>
          <p:cNvSpPr/>
          <p:nvPr/>
        </p:nvSpPr>
        <p:spPr>
          <a:xfrm>
            <a:off x="1000125" y="2821418"/>
            <a:ext cx="2509912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159" dirty="0">
                <a:solidFill>
                  <a:srgbClr val="2E4053"/>
                </a:solidFill>
              </a:rPr>
              <a:t>借入額が大きいほど手数料も増える</a:t>
            </a:r>
            <a:endParaRPr lang="en-US" sz="1159" dirty="0"/>
          </a:p>
        </p:txBody>
      </p:sp>
      <p:sp>
        <p:nvSpPr>
          <p:cNvPr id="12" name="Shape 8"/>
          <p:cNvSpPr/>
          <p:nvPr/>
        </p:nvSpPr>
        <p:spPr>
          <a:xfrm>
            <a:off x="4732037" y="1576983"/>
            <a:ext cx="3840463" cy="2072385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0637" y="1857375"/>
            <a:ext cx="228600" cy="228600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5303537" y="1805583"/>
            <a:ext cx="685828" cy="33218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602" b="1" dirty="0">
                <a:solidFill>
                  <a:srgbClr val="2E4053"/>
                </a:solidFill>
              </a:rPr>
              <a:t>定額型</a:t>
            </a:r>
            <a:endParaRPr lang="en-US" sz="1602" dirty="0"/>
          </a:p>
        </p:txBody>
      </p:sp>
      <p:sp>
        <p:nvSpPr>
          <p:cNvPr id="15" name="Text 10"/>
          <p:cNvSpPr/>
          <p:nvPr/>
        </p:nvSpPr>
        <p:spPr>
          <a:xfrm>
            <a:off x="4960637" y="2409230"/>
            <a:ext cx="75205" cy="3200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486" dirty="0">
                <a:solidFill>
                  <a:srgbClr val="D4AC0D"/>
                </a:solidFill>
              </a:rPr>
              <a:t>•</a:t>
            </a:r>
            <a:endParaRPr lang="en-US" sz="1486" dirty="0"/>
          </a:p>
        </p:txBody>
      </p:sp>
      <p:sp>
        <p:nvSpPr>
          <p:cNvPr id="16" name="Text 11"/>
          <p:cNvSpPr/>
          <p:nvPr/>
        </p:nvSpPr>
        <p:spPr>
          <a:xfrm>
            <a:off x="5160662" y="2455664"/>
            <a:ext cx="785840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159" dirty="0">
                <a:solidFill>
                  <a:srgbClr val="2E4053"/>
                </a:solidFill>
              </a:rPr>
              <a:t>一律〇万円</a:t>
            </a:r>
            <a:endParaRPr lang="en-US" sz="1159" dirty="0"/>
          </a:p>
        </p:txBody>
      </p:sp>
      <p:sp>
        <p:nvSpPr>
          <p:cNvPr id="17" name="Text 12"/>
          <p:cNvSpPr/>
          <p:nvPr/>
        </p:nvSpPr>
        <p:spPr>
          <a:xfrm>
            <a:off x="4960637" y="2774984"/>
            <a:ext cx="75205" cy="3200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486" dirty="0">
                <a:solidFill>
                  <a:srgbClr val="D4AC0D"/>
                </a:solidFill>
              </a:rPr>
              <a:t>•</a:t>
            </a:r>
            <a:endParaRPr lang="en-US" sz="1486" dirty="0"/>
          </a:p>
        </p:txBody>
      </p:sp>
      <p:sp>
        <p:nvSpPr>
          <p:cNvPr id="18" name="Text 13"/>
          <p:cNvSpPr/>
          <p:nvPr/>
        </p:nvSpPr>
        <p:spPr>
          <a:xfrm>
            <a:off x="5160662" y="2821418"/>
            <a:ext cx="3140125" cy="46576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159" dirty="0">
                <a:solidFill>
                  <a:srgbClr val="2E4053"/>
                </a:solidFill>
              </a:rPr>
              <a:t>借入額が大きい場合は定率型より有利になることも</a:t>
            </a:r>
            <a:endParaRPr lang="en-US" sz="1159" dirty="0"/>
          </a:p>
        </p:txBody>
      </p:sp>
      <p:sp>
        <p:nvSpPr>
          <p:cNvPr id="19" name="Shape 14"/>
          <p:cNvSpPr/>
          <p:nvPr/>
        </p:nvSpPr>
        <p:spPr>
          <a:xfrm>
            <a:off x="571500" y="3935118"/>
            <a:ext cx="8001000" cy="1414463"/>
          </a:xfrm>
          <a:prstGeom prst="rect">
            <a:avLst/>
          </a:prstGeom>
          <a:solidFill>
            <a:srgbClr val="2E4053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2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250" y="4378030"/>
            <a:ext cx="214313" cy="171450"/>
          </a:xfrm>
          <a:prstGeom prst="rect">
            <a:avLst/>
          </a:prstGeom>
        </p:spPr>
      </p:pic>
      <p:sp>
        <p:nvSpPr>
          <p:cNvPr id="21" name="Text 15"/>
          <p:cNvSpPr/>
          <p:nvPr/>
        </p:nvSpPr>
        <p:spPr>
          <a:xfrm>
            <a:off x="1071563" y="4345884"/>
            <a:ext cx="2095128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D4AC0D"/>
                </a:solidFill>
              </a:rPr>
              <a:t>どちらが得かは比較が必要</a:t>
            </a:r>
            <a:endParaRPr lang="en-US" sz="1193" dirty="0"/>
          </a:p>
        </p:txBody>
      </p:sp>
      <p:sp>
        <p:nvSpPr>
          <p:cNvPr id="22" name="Text 16"/>
          <p:cNvSpPr/>
          <p:nvPr/>
        </p:nvSpPr>
        <p:spPr>
          <a:xfrm>
            <a:off x="857250" y="4665566"/>
            <a:ext cx="4457700" cy="2893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FFFFFF"/>
                </a:solidFill>
              </a:rPr>
              <a:t>「借入額 × 手数料率」 vs 「定額金額」</a:t>
            </a:r>
            <a:endParaRPr lang="en-US" sz="1397" dirty="0"/>
          </a:p>
        </p:txBody>
      </p:sp>
      <p:sp>
        <p:nvSpPr>
          <p:cNvPr id="23" name="Shape 17"/>
          <p:cNvSpPr/>
          <p:nvPr/>
        </p:nvSpPr>
        <p:spPr>
          <a:xfrm>
            <a:off x="6057900" y="4106568"/>
            <a:ext cx="2228850" cy="1071563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2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387" y="4178005"/>
            <a:ext cx="1419848" cy="928660"/>
          </a:xfrm>
          <a:prstGeom prst="rect">
            <a:avLst/>
          </a:prstGeom>
        </p:spPr>
      </p:pic>
      <p:sp>
        <p:nvSpPr>
          <p:cNvPr id="25" name="Text 18"/>
          <p:cNvSpPr/>
          <p:nvPr/>
        </p:nvSpPr>
        <p:spPr>
          <a:xfrm>
            <a:off x="6625410" y="4757738"/>
            <a:ext cx="1947090" cy="2428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800"/>
              </a:lnSpc>
              <a:buNone/>
            </a:pPr>
            <a:r>
              <a:rPr lang="en-US" sz="621" dirty="0">
                <a:solidFill>
                  <a:srgbClr val="999999"/>
                </a:solidFill>
              </a:rPr>
              <a:t>引用元：三菱UFJ銀行 住宅ローン手数料説明ページ
 https://www.bk.mufg.jp/kariru/jutaku_loan/</a:t>
            </a:r>
            <a:endParaRPr lang="en-US" sz="62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428625"/>
            <a:ext cx="8001000" cy="498277"/>
          </a:xfrm>
          <a:prstGeom prst="rect">
            <a:avLst/>
          </a:prstGeom>
          <a:noFill/>
          <a:ln/>
        </p:spPr>
        <p:txBody>
          <a:bodyPr wrap="none" lIns="204089" tIns="0" rIns="0" bIns="0" rtlCol="0" anchor="t">
            <a:spAutoFit/>
          </a:bodyPr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436" b="1" dirty="0">
                <a:solidFill>
                  <a:srgbClr val="2E4053"/>
                </a:solidFill>
              </a:rPr>
              <a:t>保証料の有無</a:t>
            </a:r>
            <a:endParaRPr lang="en-US" sz="2436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1257300"/>
            <a:ext cx="200025" cy="20002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57250" y="1212652"/>
            <a:ext cx="1400175" cy="2893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2E4053"/>
                </a:solidFill>
              </a:rPr>
              <a:t>保証料の仕組み</a:t>
            </a:r>
            <a:endParaRPr lang="en-US" sz="1397" dirty="0"/>
          </a:p>
        </p:txBody>
      </p:sp>
      <p:sp>
        <p:nvSpPr>
          <p:cNvPr id="6" name="Text 2"/>
          <p:cNvSpPr/>
          <p:nvPr/>
        </p:nvSpPr>
        <p:spPr>
          <a:xfrm>
            <a:off x="571500" y="1644848"/>
            <a:ext cx="142875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050" dirty="0">
                <a:solidFill>
                  <a:srgbClr val="D4AC0D"/>
                </a:solidFill>
              </a:rPr>
              <a:t>●</a:t>
            </a:r>
            <a:endParaRPr lang="en-US" sz="1050" dirty="0"/>
          </a:p>
        </p:txBody>
      </p:sp>
      <p:sp>
        <p:nvSpPr>
          <p:cNvPr id="7" name="Text 3"/>
          <p:cNvSpPr/>
          <p:nvPr/>
        </p:nvSpPr>
        <p:spPr>
          <a:xfrm>
            <a:off x="742950" y="1664494"/>
            <a:ext cx="1714500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269" dirty="0">
                <a:solidFill>
                  <a:srgbClr val="2E4053"/>
                </a:solidFill>
              </a:rPr>
              <a:t>保証会社に支払う費用</a:t>
            </a:r>
            <a:endParaRPr lang="en-US" sz="1269" dirty="0"/>
          </a:p>
        </p:txBody>
      </p:sp>
      <p:sp>
        <p:nvSpPr>
          <p:cNvPr id="8" name="Text 4"/>
          <p:cNvSpPr/>
          <p:nvPr/>
        </p:nvSpPr>
        <p:spPr>
          <a:xfrm>
            <a:off x="571500" y="2090607"/>
            <a:ext cx="142875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050" dirty="0">
                <a:solidFill>
                  <a:srgbClr val="D4AC0D"/>
                </a:solidFill>
              </a:rPr>
              <a:t>●</a:t>
            </a:r>
            <a:endParaRPr lang="en-US" sz="1050" dirty="0"/>
          </a:p>
        </p:txBody>
      </p:sp>
      <p:sp>
        <p:nvSpPr>
          <p:cNvPr id="9" name="Text 5"/>
          <p:cNvSpPr/>
          <p:nvPr/>
        </p:nvSpPr>
        <p:spPr>
          <a:xfrm>
            <a:off x="742950" y="2110253"/>
            <a:ext cx="1804020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269" dirty="0">
                <a:solidFill>
                  <a:srgbClr val="2E4053"/>
                </a:solidFill>
              </a:rPr>
              <a:t>支払い方法は2パターン</a:t>
            </a:r>
            <a:endParaRPr lang="en-US" sz="1269" dirty="0"/>
          </a:p>
        </p:txBody>
      </p:sp>
      <p:sp>
        <p:nvSpPr>
          <p:cNvPr id="10" name="Text 6"/>
          <p:cNvSpPr/>
          <p:nvPr/>
        </p:nvSpPr>
        <p:spPr>
          <a:xfrm>
            <a:off x="742950" y="2422066"/>
            <a:ext cx="4629150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050" dirty="0">
                <a:solidFill>
                  <a:srgbClr val="5D6D7E"/>
                </a:solidFill>
              </a:rPr>
              <a:t>「一括前払い型」と「金利上乗せ型」</a:t>
            </a:r>
            <a:endParaRPr lang="en-US" sz="1050" dirty="0"/>
          </a:p>
        </p:txBody>
      </p:sp>
      <p:sp>
        <p:nvSpPr>
          <p:cNvPr id="11" name="Shape 7"/>
          <p:cNvSpPr/>
          <p:nvPr/>
        </p:nvSpPr>
        <p:spPr>
          <a:xfrm>
            <a:off x="571500" y="2822116"/>
            <a:ext cx="4800600" cy="992981"/>
          </a:xfrm>
          <a:prstGeom prst="rect">
            <a:avLst/>
          </a:prstGeom>
          <a:solidFill>
            <a:srgbClr val="FFFFFF"/>
          </a:solidFill>
          <a:ln w="18288">
            <a:solidFill>
              <a:srgbClr val="D4AC0D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" name="Text 8"/>
          <p:cNvSpPr/>
          <p:nvPr/>
        </p:nvSpPr>
        <p:spPr>
          <a:xfrm>
            <a:off x="714375" y="2964991"/>
            <a:ext cx="4514850" cy="2071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D4AC0D"/>
                </a:solidFill>
              </a:rPr>
              <a:t>ネット銀行の傾向</a:t>
            </a:r>
            <a:endParaRPr lang="en-US" sz="987" dirty="0"/>
          </a:p>
        </p:txBody>
      </p:sp>
      <p:sp>
        <p:nvSpPr>
          <p:cNvPr id="13" name="Text 9"/>
          <p:cNvSpPr/>
          <p:nvPr/>
        </p:nvSpPr>
        <p:spPr>
          <a:xfrm>
            <a:off x="714375" y="3229310"/>
            <a:ext cx="4514850" cy="4143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050" dirty="0">
                <a:solidFill>
                  <a:srgbClr val="2E4053"/>
                </a:solidFill>
              </a:rPr>
              <a:t>保証料不要型も多いが、代わりに
 </a:t>
            </a:r>
            <a:r>
              <a:rPr lang="en-US" sz="987" b="1" dirty="0">
                <a:solidFill>
                  <a:srgbClr val="2E4053"/>
                </a:solidFill>
              </a:rPr>
              <a:t>融資手数料が高いケース</a:t>
            </a:r>
            <a:r>
              <a:rPr lang="en-US" sz="1050" dirty="0">
                <a:solidFill>
                  <a:srgbClr val="2E4053"/>
                </a:solidFill>
              </a:rPr>
              <a:t>もあるため注意</a:t>
            </a:r>
            <a:endParaRPr lang="en-US" sz="1050" dirty="0"/>
          </a:p>
        </p:txBody>
      </p:sp>
      <p:sp>
        <p:nvSpPr>
          <p:cNvPr id="14" name="Shape 10"/>
          <p:cNvSpPr/>
          <p:nvPr/>
        </p:nvSpPr>
        <p:spPr>
          <a:xfrm>
            <a:off x="5922169" y="1212652"/>
            <a:ext cx="2500313" cy="2500313"/>
          </a:xfrm>
          <a:prstGeom prst="ellipse">
            <a:avLst/>
          </a:prstGeom>
          <a:solidFill>
            <a:srgbClr val="FFFFFF"/>
          </a:solidFill>
          <a:ln w="54864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1462683"/>
            <a:ext cx="2000250" cy="2000250"/>
          </a:xfrm>
          <a:prstGeom prst="rect">
            <a:avLst/>
          </a:prstGeom>
        </p:spPr>
      </p:pic>
      <p:sp>
        <p:nvSpPr>
          <p:cNvPr id="16" name="Shape 11"/>
          <p:cNvSpPr/>
          <p:nvPr/>
        </p:nvSpPr>
        <p:spPr>
          <a:xfrm>
            <a:off x="571500" y="4000835"/>
            <a:ext cx="8001000" cy="632222"/>
          </a:xfrm>
          <a:prstGeom prst="rect">
            <a:avLst/>
          </a:prstGeom>
          <a:solidFill>
            <a:srgbClr val="2E4053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2855" y="4227649"/>
            <a:ext cx="200025" cy="200025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2588605" y="4188358"/>
            <a:ext cx="4252540" cy="27324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FFFFFF"/>
                </a:solidFill>
              </a:rPr>
              <a:t>保証料を含めた総コストで判断することが重要</a:t>
            </a:r>
            <a:endParaRPr lang="en-US" sz="1397" dirty="0"/>
          </a:p>
        </p:txBody>
      </p:sp>
      <p:sp>
        <p:nvSpPr>
          <p:cNvPr id="19" name="Text 13"/>
          <p:cNvSpPr/>
          <p:nvPr/>
        </p:nvSpPr>
        <p:spPr>
          <a:xfrm>
            <a:off x="6666291" y="4757738"/>
            <a:ext cx="1906209" cy="2428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800"/>
              </a:lnSpc>
              <a:buNone/>
            </a:pPr>
            <a:r>
              <a:rPr lang="en-US" sz="621" dirty="0">
                <a:solidFill>
                  <a:srgbClr val="999999"/>
                </a:solidFill>
              </a:rPr>
              <a:t>引用元：全国銀行協会「住宅ローンの諸費用」
 https://www.zenginkyo.or.jp/article/tag-d/5215/</a:t>
            </a:r>
            <a:endParaRPr lang="en-US" sz="62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428625"/>
            <a:ext cx="5600700" cy="498277"/>
          </a:xfrm>
          <a:prstGeom prst="rect">
            <a:avLst/>
          </a:prstGeom>
          <a:noFill/>
          <a:ln/>
        </p:spPr>
        <p:txBody>
          <a:bodyPr wrap="none" lIns="204089" tIns="0" rIns="0" bIns="0" rtlCol="0" anchor="t">
            <a:spAutoFit/>
          </a:bodyPr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436" b="1" dirty="0">
                <a:solidFill>
                  <a:srgbClr val="2E4053"/>
                </a:solidFill>
              </a:rPr>
              <a:t>繰上返済の効果</a:t>
            </a:r>
            <a:endParaRPr lang="en-US" sz="2436" dirty="0"/>
          </a:p>
        </p:txBody>
      </p:sp>
      <p:sp>
        <p:nvSpPr>
          <p:cNvPr id="4" name="Text 1"/>
          <p:cNvSpPr/>
          <p:nvPr/>
        </p:nvSpPr>
        <p:spPr>
          <a:xfrm>
            <a:off x="828675" y="1041202"/>
            <a:ext cx="5343525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5D6D7E"/>
                </a:solidFill>
              </a:rPr>
              <a:t>元金の一部を前倒しで返済すること</a:t>
            </a:r>
            <a:endParaRPr lang="en-US" sz="1193" dirty="0"/>
          </a:p>
        </p:txBody>
      </p:sp>
      <p:sp>
        <p:nvSpPr>
          <p:cNvPr id="5" name="Shape 2"/>
          <p:cNvSpPr/>
          <p:nvPr/>
        </p:nvSpPr>
        <p:spPr>
          <a:xfrm>
            <a:off x="7286625" y="285750"/>
            <a:ext cx="1285875" cy="1285875"/>
          </a:xfrm>
          <a:prstGeom prst="ellipse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00" y="428625"/>
            <a:ext cx="1000125" cy="1000125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571500" y="1576983"/>
            <a:ext cx="3840463" cy="1392306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8" name="Shape 4"/>
          <p:cNvSpPr/>
          <p:nvPr/>
        </p:nvSpPr>
        <p:spPr>
          <a:xfrm>
            <a:off x="571500" y="1576983"/>
            <a:ext cx="3840463" cy="57150"/>
          </a:xfrm>
          <a:prstGeom prst="rect">
            <a:avLst/>
          </a:prstGeom>
          <a:solidFill>
            <a:srgbClr val="D4AC0D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0" y="1835944"/>
            <a:ext cx="228600" cy="22860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143000" y="1805583"/>
            <a:ext cx="1400175" cy="2893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2E4053"/>
                </a:solidFill>
              </a:rPr>
              <a:t>返済期間短縮型</a:t>
            </a:r>
            <a:endParaRPr lang="en-US" sz="1397" dirty="0"/>
          </a:p>
        </p:txBody>
      </p:sp>
      <p:sp>
        <p:nvSpPr>
          <p:cNvPr id="11" name="Text 6"/>
          <p:cNvSpPr/>
          <p:nvPr/>
        </p:nvSpPr>
        <p:spPr>
          <a:xfrm>
            <a:off x="800100" y="2237780"/>
            <a:ext cx="3383263" cy="50290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159" dirty="0">
                <a:solidFill>
                  <a:srgbClr val="2E4053"/>
                </a:solidFill>
              </a:rPr>
              <a:t>返済期間を短くする方法。
 </a:t>
            </a:r>
            <a:r>
              <a:rPr lang="en-US" sz="1090" b="1" dirty="0">
                <a:solidFill>
                  <a:srgbClr val="D4AC0D"/>
                </a:solidFill>
              </a:rPr>
              <a:t>総支払利息を減らす効果が大きい。</a:t>
            </a:r>
            <a:endParaRPr lang="en-US" sz="1159" dirty="0"/>
          </a:p>
        </p:txBody>
      </p:sp>
      <p:sp>
        <p:nvSpPr>
          <p:cNvPr id="12" name="Shape 7"/>
          <p:cNvSpPr/>
          <p:nvPr/>
        </p:nvSpPr>
        <p:spPr>
          <a:xfrm>
            <a:off x="4732037" y="1576983"/>
            <a:ext cx="3840463" cy="1392306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3" name="Shape 8"/>
          <p:cNvSpPr/>
          <p:nvPr/>
        </p:nvSpPr>
        <p:spPr>
          <a:xfrm>
            <a:off x="4732037" y="1576983"/>
            <a:ext cx="3840463" cy="57150"/>
          </a:xfrm>
          <a:prstGeom prst="rect">
            <a:avLst/>
          </a:prstGeom>
          <a:solidFill>
            <a:srgbClr val="5D6D7E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0637" y="1835944"/>
            <a:ext cx="257175" cy="228600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5332112" y="1805583"/>
            <a:ext cx="1200150" cy="2893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2E4053"/>
                </a:solidFill>
              </a:rPr>
              <a:t>返済額軽減型</a:t>
            </a:r>
            <a:endParaRPr lang="en-US" sz="1397" dirty="0"/>
          </a:p>
        </p:txBody>
      </p:sp>
      <p:sp>
        <p:nvSpPr>
          <p:cNvPr id="16" name="Text 10"/>
          <p:cNvSpPr/>
          <p:nvPr/>
        </p:nvSpPr>
        <p:spPr>
          <a:xfrm>
            <a:off x="4960637" y="2237780"/>
            <a:ext cx="3383263" cy="50290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159" dirty="0">
                <a:solidFill>
                  <a:srgbClr val="2E4053"/>
                </a:solidFill>
              </a:rPr>
              <a:t>毎月の返済額を減らす方法。
 </a:t>
            </a:r>
            <a:r>
              <a:rPr lang="en-US" sz="1090" b="1" dirty="0">
                <a:solidFill>
                  <a:srgbClr val="5D6D7E"/>
                </a:solidFill>
              </a:rPr>
              <a:t>今の家計負担を軽くできる。</a:t>
            </a:r>
            <a:endParaRPr lang="en-US" sz="1159" dirty="0"/>
          </a:p>
        </p:txBody>
      </p:sp>
      <p:sp>
        <p:nvSpPr>
          <p:cNvPr id="17" name="Shape 11"/>
          <p:cNvSpPr/>
          <p:nvPr/>
        </p:nvSpPr>
        <p:spPr>
          <a:xfrm>
            <a:off x="571500" y="3255039"/>
            <a:ext cx="8001000" cy="882253"/>
          </a:xfrm>
          <a:prstGeom prst="rect">
            <a:avLst/>
          </a:prstGeom>
          <a:solidFill>
            <a:srgbClr val="2E4053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18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4588" y="3553290"/>
            <a:ext cx="214313" cy="285750"/>
          </a:xfrm>
          <a:prstGeom prst="rect">
            <a:avLst/>
          </a:prstGeom>
        </p:spPr>
      </p:pic>
      <p:sp>
        <p:nvSpPr>
          <p:cNvPr id="19" name="Text 12"/>
          <p:cNvSpPr/>
          <p:nvPr/>
        </p:nvSpPr>
        <p:spPr>
          <a:xfrm>
            <a:off x="2800350" y="3426489"/>
            <a:ext cx="3929063" cy="53935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FFFFFF"/>
                </a:solidFill>
              </a:rPr>
              <a:t>一般的に</a:t>
            </a:r>
            <a:r>
              <a:rPr lang="en-US" sz="1397" b="1" dirty="0">
                <a:solidFill>
                  <a:srgbClr val="D4AC0D"/>
                </a:solidFill>
              </a:rPr>
              <a:t>「早い時期」「元金が多い時期」</a:t>
            </a:r>
            <a:r>
              <a:rPr lang="en-US" sz="1193" b="1" dirty="0">
                <a:solidFill>
                  <a:srgbClr val="FFFFFF"/>
                </a:solidFill>
              </a:rPr>
              <a:t>ほど
 利息軽減効果が出やすい</a:t>
            </a:r>
            <a:endParaRPr lang="en-US" sz="1193" dirty="0"/>
          </a:p>
        </p:txBody>
      </p:sp>
      <p:sp>
        <p:nvSpPr>
          <p:cNvPr id="20" name="Text 13"/>
          <p:cNvSpPr/>
          <p:nvPr/>
        </p:nvSpPr>
        <p:spPr>
          <a:xfrm>
            <a:off x="6367202" y="4757738"/>
            <a:ext cx="2205298" cy="2428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800"/>
              </a:lnSpc>
              <a:buNone/>
            </a:pPr>
            <a:r>
              <a:rPr lang="en-US" sz="621" dirty="0">
                <a:solidFill>
                  <a:srgbClr val="999999"/>
                </a:solidFill>
              </a:rPr>
              <a:t>引用元：全国銀行協会「繰上返済の仕組み」
 https://www.zenginkyo.or.jp/article/life/myhome/4379/</a:t>
            </a:r>
            <a:endParaRPr lang="en-US" sz="62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428625"/>
            <a:ext cx="8001000" cy="498277"/>
          </a:xfrm>
          <a:prstGeom prst="rect">
            <a:avLst/>
          </a:prstGeom>
          <a:noFill/>
          <a:ln/>
        </p:spPr>
        <p:txBody>
          <a:bodyPr wrap="none" lIns="204089" tIns="0" rIns="0" bIns="0" rtlCol="0" anchor="t">
            <a:spAutoFit/>
          </a:bodyPr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436" b="1" dirty="0">
                <a:solidFill>
                  <a:srgbClr val="2E4053"/>
                </a:solidFill>
              </a:rPr>
              <a:t>住宅ローン控除の基本</a:t>
            </a:r>
            <a:endParaRPr lang="en-US" sz="2436" dirty="0"/>
          </a:p>
        </p:txBody>
      </p:sp>
      <p:sp>
        <p:nvSpPr>
          <p:cNvPr id="4" name="Shape 1"/>
          <p:cNvSpPr/>
          <p:nvPr/>
        </p:nvSpPr>
        <p:spPr>
          <a:xfrm>
            <a:off x="571500" y="1212652"/>
            <a:ext cx="4800600" cy="1461595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5" name="Shape 2"/>
          <p:cNvSpPr/>
          <p:nvPr/>
        </p:nvSpPr>
        <p:spPr>
          <a:xfrm>
            <a:off x="571500" y="1212652"/>
            <a:ext cx="4800600" cy="28575"/>
          </a:xfrm>
          <a:prstGeom prst="rect">
            <a:avLst/>
          </a:prstGeom>
          <a:solidFill>
            <a:srgbClr val="2E4053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0" y="1423392"/>
            <a:ext cx="171450" cy="17145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000125" y="1384102"/>
            <a:ext cx="1534483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D4AC0D"/>
                </a:solidFill>
              </a:rPr>
              <a:t>住宅ローン控除とは</a:t>
            </a:r>
            <a:endParaRPr lang="en-US" sz="1193" dirty="0"/>
          </a:p>
        </p:txBody>
      </p:sp>
      <p:sp>
        <p:nvSpPr>
          <p:cNvPr id="8" name="Text 4"/>
          <p:cNvSpPr/>
          <p:nvPr/>
        </p:nvSpPr>
        <p:spPr>
          <a:xfrm>
            <a:off x="742950" y="1719858"/>
            <a:ext cx="4457700" cy="75436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159" dirty="0">
                <a:solidFill>
                  <a:srgbClr val="2E4053"/>
                </a:solidFill>
              </a:rPr>
              <a:t>一定の条件を満たす場合、
 年末ローン残高の一定割合が
 </a:t>
            </a:r>
            <a:r>
              <a:rPr lang="en-US" sz="1090" b="1" dirty="0">
                <a:solidFill>
                  <a:srgbClr val="2E4053"/>
                </a:solidFill>
              </a:rPr>
              <a:t>所得税等から控除される制度</a:t>
            </a:r>
            <a:endParaRPr lang="en-US" sz="1159" dirty="0"/>
          </a:p>
        </p:txBody>
      </p:sp>
      <p:sp>
        <p:nvSpPr>
          <p:cNvPr id="9" name="Shape 5"/>
          <p:cNvSpPr/>
          <p:nvPr/>
        </p:nvSpPr>
        <p:spPr>
          <a:xfrm>
            <a:off x="571500" y="2817121"/>
            <a:ext cx="4800600" cy="757238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0" name="Text 6"/>
          <p:cNvSpPr/>
          <p:nvPr/>
        </p:nvSpPr>
        <p:spPr>
          <a:xfrm>
            <a:off x="742950" y="3070724"/>
            <a:ext cx="685800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2E4053"/>
                </a:solidFill>
              </a:rPr>
              <a:t>控除期間</a:t>
            </a:r>
            <a:endParaRPr lang="en-US" sz="1193" dirty="0"/>
          </a:p>
        </p:txBody>
      </p:sp>
      <p:sp>
        <p:nvSpPr>
          <p:cNvPr id="11" name="Text 7"/>
          <p:cNvSpPr/>
          <p:nvPr/>
        </p:nvSpPr>
        <p:spPr>
          <a:xfrm>
            <a:off x="2607497" y="2988571"/>
            <a:ext cx="2593153" cy="4143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2016" b="1" dirty="0">
                <a:solidFill>
                  <a:srgbClr val="D4AC0D"/>
                </a:solidFill>
              </a:rPr>
              <a:t>原則13年間</a:t>
            </a:r>
            <a:r>
              <a:rPr lang="en-US" sz="834" dirty="0">
                <a:solidFill>
                  <a:srgbClr val="000000"/>
                </a:solidFill>
              </a:rPr>
              <a:t> </a:t>
            </a:r>
            <a:r>
              <a:rPr lang="en-US" sz="834" dirty="0">
                <a:solidFill>
                  <a:srgbClr val="5D6D7E"/>
                </a:solidFill>
              </a:rPr>
              <a:t>※条件により異なる</a:t>
            </a:r>
            <a:endParaRPr lang="en-US" sz="834" dirty="0"/>
          </a:p>
        </p:txBody>
      </p:sp>
      <p:sp>
        <p:nvSpPr>
          <p:cNvPr id="12" name="Shape 8"/>
          <p:cNvSpPr/>
          <p:nvPr/>
        </p:nvSpPr>
        <p:spPr>
          <a:xfrm>
            <a:off x="5922169" y="1212652"/>
            <a:ext cx="2500313" cy="2500313"/>
          </a:xfrm>
          <a:prstGeom prst="ellipse">
            <a:avLst/>
          </a:prstGeom>
          <a:solidFill>
            <a:srgbClr val="FFFFFF"/>
          </a:solidFill>
          <a:ln w="54864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2169" y="1212652"/>
            <a:ext cx="2500313" cy="2500313"/>
          </a:xfrm>
          <a:prstGeom prst="rect">
            <a:avLst/>
          </a:prstGeom>
        </p:spPr>
      </p:pic>
      <p:sp>
        <p:nvSpPr>
          <p:cNvPr id="14" name="Shape 9"/>
          <p:cNvSpPr/>
          <p:nvPr/>
        </p:nvSpPr>
        <p:spPr>
          <a:xfrm>
            <a:off x="571500" y="3927277"/>
            <a:ext cx="8001000" cy="1198364"/>
          </a:xfrm>
          <a:prstGeom prst="rect">
            <a:avLst/>
          </a:prstGeom>
          <a:solidFill>
            <a:srgbClr val="2E4053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100" y="4133552"/>
            <a:ext cx="117872" cy="157163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1003697" y="4098727"/>
            <a:ext cx="1100165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FFFFFF"/>
                </a:solidFill>
              </a:rPr>
              <a:t>重要なポイント</a:t>
            </a:r>
            <a:endParaRPr lang="en-US" sz="1090" dirty="0"/>
          </a:p>
        </p:txBody>
      </p:sp>
      <p:sp>
        <p:nvSpPr>
          <p:cNvPr id="17" name="Text 11"/>
          <p:cNvSpPr/>
          <p:nvPr/>
        </p:nvSpPr>
        <p:spPr>
          <a:xfrm>
            <a:off x="1042988" y="4411266"/>
            <a:ext cx="7300913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50" dirty="0">
                <a:solidFill>
                  <a:srgbClr val="FFFFFF"/>
                </a:solidFill>
              </a:rPr>
              <a:t>「金利が低い＝控除が多い」ではない</a:t>
            </a:r>
            <a:endParaRPr lang="en-US" sz="1050" dirty="0"/>
          </a:p>
        </p:txBody>
      </p:sp>
      <p:sp>
        <p:nvSpPr>
          <p:cNvPr id="18" name="Text 12"/>
          <p:cNvSpPr/>
          <p:nvPr/>
        </p:nvSpPr>
        <p:spPr>
          <a:xfrm>
            <a:off x="1042988" y="4691658"/>
            <a:ext cx="857250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987" b="1" dirty="0">
                <a:solidFill>
                  <a:srgbClr val="D4AC0D"/>
                </a:solidFill>
              </a:rPr>
              <a:t>借入額と残高</a:t>
            </a:r>
            <a:endParaRPr lang="en-US" sz="987" dirty="0"/>
          </a:p>
        </p:txBody>
      </p:sp>
      <p:sp>
        <p:nvSpPr>
          <p:cNvPr id="19" name="Text 13"/>
          <p:cNvSpPr/>
          <p:nvPr/>
        </p:nvSpPr>
        <p:spPr>
          <a:xfrm>
            <a:off x="1900238" y="4691658"/>
            <a:ext cx="1714500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50" dirty="0">
                <a:solidFill>
                  <a:srgbClr val="FFFFFF"/>
                </a:solidFill>
              </a:rPr>
              <a:t>が控除額に大きく影響する</a:t>
            </a:r>
            <a:endParaRPr lang="en-US" sz="1050" dirty="0"/>
          </a:p>
        </p:txBody>
      </p:sp>
      <p:sp>
        <p:nvSpPr>
          <p:cNvPr id="20" name="Text 14"/>
          <p:cNvSpPr/>
          <p:nvPr/>
        </p:nvSpPr>
        <p:spPr>
          <a:xfrm>
            <a:off x="5810771" y="4757738"/>
            <a:ext cx="2761729" cy="2428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800"/>
              </a:lnSpc>
              <a:buNone/>
            </a:pPr>
            <a:r>
              <a:rPr lang="en-US" sz="621" dirty="0">
                <a:solidFill>
                  <a:srgbClr val="999999"/>
                </a:solidFill>
              </a:rPr>
              <a:t>引用元：国税庁「住宅借入金等特別控除」
 https://www.nta.go.jp/taxes/shiraberu/taxanswer/shotoku/1213.htm</a:t>
            </a:r>
            <a:endParaRPr lang="en-US" sz="62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689</Words>
  <Application>Microsoft Macintosh PowerPoint</Application>
  <PresentationFormat>画面に合わせる (16:9)</PresentationFormat>
  <Paragraphs>160</Paragraphs>
  <Slides>12</Slides>
  <Notes>12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4" baseType="lpstr">
      <vt:lpstr>Arial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弘樹 齊藤</cp:lastModifiedBy>
  <cp:revision>2</cp:revision>
  <dcterms:created xsi:type="dcterms:W3CDTF">2026-02-18T05:33:21Z</dcterms:created>
  <dcterms:modified xsi:type="dcterms:W3CDTF">2026-02-26T23:01:13Z</dcterms:modified>
</cp:coreProperties>
</file>