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948333"/>
            <a:ext cx="8001000" cy="113155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4500"/>
              </a:lnSpc>
              <a:buNone/>
            </a:pPr>
            <a:r>
              <a:rPr lang="en-US" sz="3731" b="1" spc="-1" kern="0" dirty="0">
                <a:solidFill>
                  <a:srgbClr val="1A1A1A"/>
                </a:solidFill>
              </a:rPr>
              <a:t>退職金制度と</a:t>
            </a:r>
            <a:pPr algn="l" indent="0" marL="0">
              <a:lnSpc>
                <a:spcPts val="4500"/>
              </a:lnSpc>
              <a:buNone/>
            </a:pPr>
            <a:r>
              <a:rPr lang="en-US" sz="3731" b="1" spc="-1" kern="0" dirty="0">
                <a:solidFill>
                  <a:srgbClr val="1A1A1A"/>
                </a:solidFill>
              </a:rPr>
              <a:t>
</a:t>
            </a:r>
            <a:pPr algn="l" indent="0" marL="0">
              <a:lnSpc>
                <a:spcPts val="4500"/>
              </a:lnSpc>
              <a:buNone/>
            </a:pPr>
            <a:r>
              <a:rPr lang="en-US" sz="3731" b="1" spc="-1" kern="0" dirty="0">
                <a:solidFill>
                  <a:srgbClr val="1A1A1A"/>
                </a:solidFill>
              </a:rPr>
              <a:t>法人の福利厚生</a:t>
            </a:r>
            <a:endParaRPr lang="en-US" sz="3731" dirty="0"/>
          </a:p>
        </p:txBody>
      </p:sp>
      <p:sp>
        <p:nvSpPr>
          <p:cNvPr id="4" name="Text 1"/>
          <p:cNvSpPr/>
          <p:nvPr/>
        </p:nvSpPr>
        <p:spPr>
          <a:xfrm>
            <a:off x="571500" y="2222767"/>
            <a:ext cx="8001000" cy="33218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555555"/>
                </a:solidFill>
              </a:rPr>
              <a:t>― 会社と社員を守るお金の仕組み ―</a:t>
            </a:r>
            <a:endParaRPr lang="en-US" sz="1602" dirty="0"/>
          </a:p>
        </p:txBody>
      </p:sp>
      <p:sp>
        <p:nvSpPr>
          <p:cNvPr id="5" name="Text 2"/>
          <p:cNvSpPr/>
          <p:nvPr/>
        </p:nvSpPr>
        <p:spPr>
          <a:xfrm>
            <a:off x="571500" y="3340764"/>
            <a:ext cx="5048231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spc="1" kern="0" dirty="0">
                <a:solidFill>
                  <a:srgbClr val="0056B3"/>
                </a:solidFill>
              </a:rPr>
              <a:t>この研修で得られること</a:t>
            </a:r>
            <a:endParaRPr lang="en-US" sz="987" dirty="0"/>
          </a:p>
        </p:txBody>
      </p:sp>
      <p:sp>
        <p:nvSpPr>
          <p:cNvPr id="6" name="Text 3"/>
          <p:cNvSpPr/>
          <p:nvPr/>
        </p:nvSpPr>
        <p:spPr>
          <a:xfrm>
            <a:off x="571500" y="3719382"/>
            <a:ext cx="80367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E63946"/>
                </a:solidFill>
              </a:rPr>
              <a:t></a:t>
            </a:r>
            <a:endParaRPr lang="en-US" sz="885" dirty="0"/>
          </a:p>
        </p:txBody>
      </p:sp>
      <p:sp>
        <p:nvSpPr>
          <p:cNvPr id="7" name="Text 4"/>
          <p:cNvSpPr/>
          <p:nvPr/>
        </p:nvSpPr>
        <p:spPr>
          <a:xfrm>
            <a:off x="785813" y="3708667"/>
            <a:ext cx="4619188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090" b="1" dirty="0">
                <a:solidFill>
                  <a:srgbClr val="1A1A1A"/>
                </a:solidFill>
              </a:rPr>
              <a:t>退職金制度（退職一時金／企業年金／中退共／iDeCo+）の全体像</a:t>
            </a:r>
            <a:endParaRPr lang="en-US" sz="1090" dirty="0"/>
          </a:p>
        </p:txBody>
      </p:sp>
      <p:sp>
        <p:nvSpPr>
          <p:cNvPr id="8" name="Text 5"/>
          <p:cNvSpPr/>
          <p:nvPr/>
        </p:nvSpPr>
        <p:spPr>
          <a:xfrm>
            <a:off x="571500" y="4077993"/>
            <a:ext cx="80367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E63946"/>
                </a:solidFill>
              </a:rPr>
              <a:t></a:t>
            </a:r>
            <a:endParaRPr lang="en-US" sz="885" dirty="0"/>
          </a:p>
        </p:txBody>
      </p:sp>
      <p:sp>
        <p:nvSpPr>
          <p:cNvPr id="9" name="Text 6"/>
          <p:cNvSpPr/>
          <p:nvPr/>
        </p:nvSpPr>
        <p:spPr>
          <a:xfrm>
            <a:off x="785813" y="4067277"/>
            <a:ext cx="4612100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090" b="1" dirty="0">
                <a:solidFill>
                  <a:srgbClr val="1A1A1A"/>
                </a:solidFill>
              </a:rPr>
              <a:t>福利厚生費の税務上の考え方（交際費との区分、旅行・慶弔など）</a:t>
            </a:r>
            <a:endParaRPr lang="en-US" sz="1090" dirty="0"/>
          </a:p>
        </p:txBody>
      </p:sp>
      <p:sp>
        <p:nvSpPr>
          <p:cNvPr id="10" name="Text 7"/>
          <p:cNvSpPr/>
          <p:nvPr/>
        </p:nvSpPr>
        <p:spPr>
          <a:xfrm>
            <a:off x="571500" y="4436604"/>
            <a:ext cx="80367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E63946"/>
                </a:solidFill>
              </a:rPr>
              <a:t></a:t>
            </a:r>
            <a:endParaRPr lang="en-US" sz="885" dirty="0"/>
          </a:p>
        </p:txBody>
      </p:sp>
      <p:sp>
        <p:nvSpPr>
          <p:cNvPr id="11" name="Text 8"/>
          <p:cNvSpPr/>
          <p:nvPr/>
        </p:nvSpPr>
        <p:spPr>
          <a:xfrm>
            <a:off x="785813" y="4425888"/>
            <a:ext cx="3929090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090" b="1" dirty="0">
                <a:solidFill>
                  <a:srgbClr val="1A1A1A"/>
                </a:solidFill>
              </a:rPr>
              <a:t>「会社の守り」と「社員の安心」を両立する設計のコツ</a:t>
            </a:r>
            <a:endParaRPr lang="en-US" sz="1090" dirty="0"/>
          </a:p>
        </p:txBody>
      </p:sp>
      <p:sp>
        <p:nvSpPr>
          <p:cNvPr id="12" name="Text 9"/>
          <p:cNvSpPr/>
          <p:nvPr/>
        </p:nvSpPr>
        <p:spPr>
          <a:xfrm>
            <a:off x="6048356" y="4059101"/>
            <a:ext cx="2524144" cy="14466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1A1A1A"/>
                </a:solidFill>
              </a:rPr>
              <a:t>引用元</a:t>
            </a:r>
            <a:endParaRPr lang="en-US" sz="683" dirty="0"/>
          </a:p>
        </p:txBody>
      </p:sp>
      <p:sp>
        <p:nvSpPr>
          <p:cNvPr id="13" name="Text 10"/>
          <p:cNvSpPr/>
          <p:nvPr/>
        </p:nvSpPr>
        <p:spPr>
          <a:xfrm>
            <a:off x="6048356" y="4275200"/>
            <a:ext cx="2524144" cy="28000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27" dirty="0">
                <a:solidFill>
                  <a:srgbClr val="666666"/>
                </a:solidFill>
              </a:rPr>
              <a:t>厚生労働省「私的年金制度の概要（企業年金、個人年金）」</a:t>
            </a:r>
            <a:endParaRPr lang="en-US" sz="727" dirty="0"/>
          </a:p>
        </p:txBody>
      </p:sp>
      <p:sp>
        <p:nvSpPr>
          <p:cNvPr id="14" name="Text 11"/>
          <p:cNvSpPr/>
          <p:nvPr/>
        </p:nvSpPr>
        <p:spPr>
          <a:xfrm>
            <a:off x="6048356" y="4590920"/>
            <a:ext cx="2524144" cy="14000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27" dirty="0">
                <a:solidFill>
                  <a:srgbClr val="666666"/>
                </a:solidFill>
              </a:rPr>
              <a:t>国税庁「No.5261 交際費等と福利厚生費との区分」</a:t>
            </a:r>
            <a:endParaRPr lang="en-US" sz="727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214438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1185863"/>
            <a:ext cx="9144000" cy="28575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5" name="Text 2"/>
          <p:cNvSpPr/>
          <p:nvPr/>
        </p:nvSpPr>
        <p:spPr>
          <a:xfrm>
            <a:off x="428625" y="285750"/>
            <a:ext cx="8286750" cy="4357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1A1A1A"/>
                </a:solidFill>
              </a:rPr>
              <a:t>旅行・研修旅行：福利厚生か、給与課税か（判断の考え方）</a:t>
            </a:r>
            <a:endParaRPr lang="en-US" sz="2121" dirty="0"/>
          </a:p>
        </p:txBody>
      </p:sp>
      <p:sp>
        <p:nvSpPr>
          <p:cNvPr id="6" name="Text 3"/>
          <p:cNvSpPr/>
          <p:nvPr/>
        </p:nvSpPr>
        <p:spPr>
          <a:xfrm>
            <a:off x="428625" y="792956"/>
            <a:ext cx="828675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555555"/>
                </a:solidFill>
              </a:rPr>
              <a:t>実態に応じた判定が必要</a:t>
            </a:r>
            <a:endParaRPr lang="en-US" sz="1193" dirty="0"/>
          </a:p>
        </p:txBody>
      </p:sp>
      <p:sp>
        <p:nvSpPr>
          <p:cNvPr id="7" name="Shape 4"/>
          <p:cNvSpPr/>
          <p:nvPr/>
        </p:nvSpPr>
        <p:spPr>
          <a:xfrm>
            <a:off x="285750" y="1328738"/>
            <a:ext cx="8572500" cy="887946"/>
          </a:xfrm>
          <a:prstGeom prst="rect">
            <a:avLst/>
          </a:prstGeom>
          <a:solidFill>
            <a:srgbClr val="F4F4F4"/>
          </a:solidFill>
          <a:ln/>
        </p:spPr>
      </p:sp>
      <p:sp>
        <p:nvSpPr>
          <p:cNvPr id="8" name="Shape 5"/>
          <p:cNvSpPr/>
          <p:nvPr/>
        </p:nvSpPr>
        <p:spPr>
          <a:xfrm>
            <a:off x="285750" y="1328738"/>
            <a:ext cx="71438" cy="887946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9" name="Text 6"/>
          <p:cNvSpPr/>
          <p:nvPr/>
        </p:nvSpPr>
        <p:spPr>
          <a:xfrm>
            <a:off x="385763" y="1428750"/>
            <a:ext cx="8372475" cy="1893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spc="1" kern="0" dirty="0">
                <a:solidFill>
                  <a:srgbClr val="555555"/>
                </a:solidFill>
              </a:rPr>
              <a:t>国税庁の整理</a:t>
            </a:r>
            <a:endParaRPr lang="en-US" sz="885" dirty="0"/>
          </a:p>
        </p:txBody>
      </p:sp>
      <p:sp>
        <p:nvSpPr>
          <p:cNvPr id="10" name="Text 7"/>
          <p:cNvSpPr/>
          <p:nvPr/>
        </p:nvSpPr>
        <p:spPr>
          <a:xfrm>
            <a:off x="385763" y="1660922"/>
            <a:ext cx="8372475" cy="45574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90" b="1" dirty="0">
                <a:solidFill>
                  <a:srgbClr val="1A1A1A"/>
                </a:solidFill>
              </a:rPr>
              <a:t>従業員のレクリエーション旅行／研修旅行で、会社負担分が給与課税になるかは</a:t>
            </a:r>
            <a:pPr algn="l" indent="0" marL="0">
              <a:lnSpc>
                <a:spcPts val="1800"/>
              </a:lnSpc>
              <a:buNone/>
            </a:pPr>
            <a:r>
              <a:rPr lang="en-US" sz="1090" b="1" dirty="0">
                <a:solidFill>
                  <a:srgbClr val="1A1A1A"/>
                </a:solidFill>
              </a:rPr>
              <a:t>
</a:t>
            </a:r>
            <a:pPr algn="l" indent="0" marL="0">
              <a:lnSpc>
                <a:spcPts val="1800"/>
              </a:lnSpc>
              <a:buNone/>
            </a:pPr>
            <a:r>
              <a:rPr lang="en-US" sz="1090" b="1" dirty="0">
                <a:solidFill>
                  <a:srgbClr val="1A1A1A"/>
                </a:solidFill>
              </a:rPr>
              <a:t>「旅行内容を総合的に勘案して判定」</a:t>
            </a:r>
            <a:pPr algn="l" indent="0" marL="0">
              <a:lnSpc>
                <a:spcPts val="1800"/>
              </a:lnSpc>
              <a:buNone/>
            </a:pPr>
            <a:r>
              <a:rPr lang="en-US" sz="1090" b="1" dirty="0">
                <a:solidFill>
                  <a:srgbClr val="1A1A1A"/>
                </a:solidFill>
              </a:rPr>
              <a:t>されます。</a:t>
            </a:r>
            <a:endParaRPr lang="en-US" sz="1090" dirty="0"/>
          </a:p>
        </p:txBody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2470286"/>
            <a:ext cx="257175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628650" y="2459571"/>
            <a:ext cx="137160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E63946"/>
                </a:solidFill>
              </a:rPr>
              <a:t>給与課税リスク高</a:t>
            </a:r>
            <a:endParaRPr lang="en-US" sz="1193" dirty="0"/>
          </a:p>
        </p:txBody>
      </p:sp>
      <p:sp>
        <p:nvSpPr>
          <p:cNvPr id="13" name="Text 9"/>
          <p:cNvSpPr/>
          <p:nvPr/>
        </p:nvSpPr>
        <p:spPr>
          <a:xfrm>
            <a:off x="285750" y="2809615"/>
            <a:ext cx="114300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E63946"/>
                </a:solidFill>
              </a:rPr>
              <a:t></a:t>
            </a:r>
            <a:endParaRPr lang="en-US" sz="784" dirty="0"/>
          </a:p>
        </p:txBody>
      </p:sp>
      <p:sp>
        <p:nvSpPr>
          <p:cNvPr id="14" name="Text 10"/>
          <p:cNvSpPr/>
          <p:nvPr/>
        </p:nvSpPr>
        <p:spPr>
          <a:xfrm>
            <a:off x="464344" y="2797113"/>
            <a:ext cx="1425904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1A1A1A"/>
                </a:solidFill>
              </a:rPr>
              <a:t>「研修」の名目だが、</a:t>
            </a:r>
            <a:endParaRPr lang="en-US" sz="1050" dirty="0"/>
          </a:p>
        </p:txBody>
      </p:sp>
      <p:sp>
        <p:nvSpPr>
          <p:cNvPr id="15" name="Text 11"/>
          <p:cNvSpPr/>
          <p:nvPr/>
        </p:nvSpPr>
        <p:spPr>
          <a:xfrm>
            <a:off x="1890247" y="2797113"/>
            <a:ext cx="1000125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A1A1A"/>
                </a:solidFill>
              </a:rPr>
              <a:t>実態は観光中心</a:t>
            </a:r>
            <a:endParaRPr lang="en-US" sz="987" dirty="0"/>
          </a:p>
        </p:txBody>
      </p:sp>
      <p:sp>
        <p:nvSpPr>
          <p:cNvPr id="16" name="Text 12"/>
          <p:cNvSpPr/>
          <p:nvPr/>
        </p:nvSpPr>
        <p:spPr>
          <a:xfrm>
            <a:off x="285750" y="3095365"/>
            <a:ext cx="114300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E63946"/>
                </a:solidFill>
              </a:rPr>
              <a:t></a:t>
            </a:r>
            <a:endParaRPr lang="en-US" sz="784" dirty="0"/>
          </a:p>
        </p:txBody>
      </p:sp>
      <p:sp>
        <p:nvSpPr>
          <p:cNvPr id="17" name="Text 13"/>
          <p:cNvSpPr/>
          <p:nvPr/>
        </p:nvSpPr>
        <p:spPr>
          <a:xfrm>
            <a:off x="464344" y="3082863"/>
            <a:ext cx="1571625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1A1A1A"/>
                </a:solidFill>
              </a:rPr>
              <a:t>参加が任意（自由参加）</a:t>
            </a:r>
            <a:endParaRPr lang="en-US" sz="1050" dirty="0"/>
          </a:p>
        </p:txBody>
      </p:sp>
      <p:sp>
        <p:nvSpPr>
          <p:cNvPr id="18" name="Text 14"/>
          <p:cNvSpPr/>
          <p:nvPr/>
        </p:nvSpPr>
        <p:spPr>
          <a:xfrm>
            <a:off x="285750" y="3381115"/>
            <a:ext cx="114300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E63946"/>
                </a:solidFill>
              </a:rPr>
              <a:t></a:t>
            </a:r>
            <a:endParaRPr lang="en-US" sz="784" dirty="0"/>
          </a:p>
        </p:txBody>
      </p:sp>
      <p:sp>
        <p:nvSpPr>
          <p:cNvPr id="19" name="Text 15"/>
          <p:cNvSpPr/>
          <p:nvPr/>
        </p:nvSpPr>
        <p:spPr>
          <a:xfrm>
            <a:off x="464344" y="3368613"/>
            <a:ext cx="1763083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1A1A1A"/>
                </a:solidFill>
              </a:rPr>
              <a:t>特定の役員・社員のみが対象</a:t>
            </a:r>
            <a:endParaRPr lang="en-US" sz="1050" dirty="0"/>
          </a:p>
        </p:txBody>
      </p:sp>
      <p:sp>
        <p:nvSpPr>
          <p:cNvPr id="20" name="Text 16"/>
          <p:cNvSpPr/>
          <p:nvPr/>
        </p:nvSpPr>
        <p:spPr>
          <a:xfrm>
            <a:off x="285750" y="3666865"/>
            <a:ext cx="114300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E63946"/>
                </a:solidFill>
              </a:rPr>
              <a:t></a:t>
            </a:r>
            <a:endParaRPr lang="en-US" sz="784" dirty="0"/>
          </a:p>
        </p:txBody>
      </p:sp>
      <p:sp>
        <p:nvSpPr>
          <p:cNvPr id="21" name="Text 17"/>
          <p:cNvSpPr/>
          <p:nvPr/>
        </p:nvSpPr>
        <p:spPr>
          <a:xfrm>
            <a:off x="464344" y="3654363"/>
            <a:ext cx="1995980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1A1A1A"/>
                </a:solidFill>
              </a:rPr>
              <a:t>不参加者に金銭を支給している</a:t>
            </a:r>
            <a:endParaRPr lang="en-US" sz="1050" dirty="0"/>
          </a:p>
        </p:txBody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3438" y="2470286"/>
            <a:ext cx="285750" cy="22860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5014913" y="2459571"/>
            <a:ext cx="154305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0056B3"/>
                </a:solidFill>
              </a:rPr>
              <a:t>福利厚生（非課税）</a:t>
            </a:r>
            <a:endParaRPr lang="en-US" sz="1193" dirty="0"/>
          </a:p>
        </p:txBody>
      </p:sp>
      <p:sp>
        <p:nvSpPr>
          <p:cNvPr id="24" name="Text 19"/>
          <p:cNvSpPr/>
          <p:nvPr/>
        </p:nvSpPr>
        <p:spPr>
          <a:xfrm>
            <a:off x="4643438" y="2809615"/>
            <a:ext cx="114300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0056B3"/>
                </a:solidFill>
              </a:rPr>
              <a:t></a:t>
            </a:r>
            <a:endParaRPr lang="en-US" sz="784" dirty="0"/>
          </a:p>
        </p:txBody>
      </p:sp>
      <p:sp>
        <p:nvSpPr>
          <p:cNvPr id="25" name="Text 20"/>
          <p:cNvSpPr/>
          <p:nvPr/>
        </p:nvSpPr>
        <p:spPr>
          <a:xfrm>
            <a:off x="4822031" y="2797113"/>
            <a:ext cx="3020969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1A1A1A"/>
                </a:solidFill>
              </a:rPr>
              <a:t>旅行期間が4泊5日以内（海外は現地滞在日数）</a:t>
            </a:r>
            <a:endParaRPr lang="en-US" sz="1050" dirty="0"/>
          </a:p>
        </p:txBody>
      </p:sp>
      <p:sp>
        <p:nvSpPr>
          <p:cNvPr id="26" name="Text 21"/>
          <p:cNvSpPr/>
          <p:nvPr/>
        </p:nvSpPr>
        <p:spPr>
          <a:xfrm>
            <a:off x="4643438" y="3095365"/>
            <a:ext cx="114300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0056B3"/>
                </a:solidFill>
              </a:rPr>
              <a:t></a:t>
            </a:r>
            <a:endParaRPr lang="en-US" sz="784" dirty="0"/>
          </a:p>
        </p:txBody>
      </p:sp>
      <p:sp>
        <p:nvSpPr>
          <p:cNvPr id="27" name="Text 22"/>
          <p:cNvSpPr/>
          <p:nvPr/>
        </p:nvSpPr>
        <p:spPr>
          <a:xfrm>
            <a:off x="4822031" y="3082863"/>
            <a:ext cx="1853803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1A1A1A"/>
                </a:solidFill>
              </a:rPr>
              <a:t>参加者が全従業員の50%以上</a:t>
            </a:r>
            <a:endParaRPr lang="en-US" sz="1050" dirty="0"/>
          </a:p>
        </p:txBody>
      </p:sp>
      <p:sp>
        <p:nvSpPr>
          <p:cNvPr id="28" name="Text 23"/>
          <p:cNvSpPr/>
          <p:nvPr/>
        </p:nvSpPr>
        <p:spPr>
          <a:xfrm>
            <a:off x="4643438" y="3381115"/>
            <a:ext cx="114300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0056B3"/>
                </a:solidFill>
              </a:rPr>
              <a:t></a:t>
            </a:r>
            <a:endParaRPr lang="en-US" sz="784" dirty="0"/>
          </a:p>
        </p:txBody>
      </p:sp>
      <p:sp>
        <p:nvSpPr>
          <p:cNvPr id="29" name="Text 24"/>
          <p:cNvSpPr/>
          <p:nvPr/>
        </p:nvSpPr>
        <p:spPr>
          <a:xfrm>
            <a:off x="4822031" y="3368613"/>
            <a:ext cx="1853105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1A1A1A"/>
                </a:solidFill>
              </a:rPr>
              <a:t>会社行事として強制力がある</a:t>
            </a:r>
            <a:endParaRPr lang="en-US" sz="1050" dirty="0"/>
          </a:p>
        </p:txBody>
      </p:sp>
      <p:sp>
        <p:nvSpPr>
          <p:cNvPr id="30" name="Text 25"/>
          <p:cNvSpPr/>
          <p:nvPr/>
        </p:nvSpPr>
        <p:spPr>
          <a:xfrm>
            <a:off x="4643438" y="3666865"/>
            <a:ext cx="114300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0056B3"/>
                </a:solidFill>
              </a:rPr>
              <a:t></a:t>
            </a:r>
            <a:endParaRPr lang="en-US" sz="784" dirty="0"/>
          </a:p>
        </p:txBody>
      </p:sp>
      <p:sp>
        <p:nvSpPr>
          <p:cNvPr id="31" name="Text 26"/>
          <p:cNvSpPr/>
          <p:nvPr/>
        </p:nvSpPr>
        <p:spPr>
          <a:xfrm>
            <a:off x="4822031" y="3654363"/>
            <a:ext cx="2284577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1A1A1A"/>
                </a:solidFill>
              </a:rPr>
              <a:t>社会通念上、一般的な費用額である</a:t>
            </a:r>
            <a:endParaRPr lang="en-US" sz="1050" dirty="0"/>
          </a:p>
        </p:txBody>
      </p:sp>
      <p:sp>
        <p:nvSpPr>
          <p:cNvPr id="32" name="Shape 27"/>
          <p:cNvSpPr/>
          <p:nvPr/>
        </p:nvSpPr>
        <p:spPr>
          <a:xfrm>
            <a:off x="285750" y="4052627"/>
            <a:ext cx="8572500" cy="378619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33" name="Text 28"/>
          <p:cNvSpPr/>
          <p:nvPr/>
        </p:nvSpPr>
        <p:spPr>
          <a:xfrm>
            <a:off x="414338" y="4138352"/>
            <a:ext cx="714375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E63946"/>
                </a:solidFill>
              </a:rPr>
              <a:t>現場の運用</a:t>
            </a:r>
            <a:endParaRPr lang="en-US" sz="987" dirty="0"/>
          </a:p>
        </p:txBody>
      </p:sp>
      <p:sp>
        <p:nvSpPr>
          <p:cNvPr id="34" name="Text 29"/>
          <p:cNvSpPr/>
          <p:nvPr/>
        </p:nvSpPr>
        <p:spPr>
          <a:xfrm>
            <a:off x="1271588" y="4138352"/>
            <a:ext cx="3720192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事前に「目的・日程・参加基準・費用負担」のルールを整える</a:t>
            </a:r>
            <a:endParaRPr lang="en-US" sz="987" dirty="0"/>
          </a:p>
        </p:txBody>
      </p:sp>
      <p:sp>
        <p:nvSpPr>
          <p:cNvPr id="35" name="Text 30"/>
          <p:cNvSpPr/>
          <p:nvPr/>
        </p:nvSpPr>
        <p:spPr>
          <a:xfrm>
            <a:off x="0" y="4848820"/>
            <a:ext cx="9144000" cy="294680"/>
          </a:xfrm>
          <a:prstGeom prst="rect">
            <a:avLst/>
          </a:prstGeom>
          <a:noFill/>
          <a:ln/>
        </p:spPr>
        <p:txBody>
          <a:bodyPr wrap="square" lIns="340233" tIns="85090" rIns="340233" bIns="85090" rtlCol="0" anchor="t">
            <a:spAutoFit/>
          </a:bodyPr>
          <a:lstStyle/>
          <a:p>
            <a:pPr algn="r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888888"/>
                </a:solidFill>
              </a:rPr>
              <a:t>引用元：国税庁「No.2603 従業員レクリエーション旅行や研修旅行」</a:t>
            </a:r>
            <a:endParaRPr lang="en-US" sz="72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214438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1185863"/>
            <a:ext cx="9144000" cy="28575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5" name="Text 2"/>
          <p:cNvSpPr/>
          <p:nvPr/>
        </p:nvSpPr>
        <p:spPr>
          <a:xfrm>
            <a:off x="428625" y="285750"/>
            <a:ext cx="8286750" cy="4357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1A1A1A"/>
                </a:solidFill>
              </a:rPr>
              <a:t>福利厚生メニュー例：制度×運用で“守り”を作る</a:t>
            </a:r>
            <a:endParaRPr lang="en-US" sz="2121" dirty="0"/>
          </a:p>
        </p:txBody>
      </p:sp>
      <p:sp>
        <p:nvSpPr>
          <p:cNvPr id="6" name="Text 3"/>
          <p:cNvSpPr/>
          <p:nvPr/>
        </p:nvSpPr>
        <p:spPr>
          <a:xfrm>
            <a:off x="428625" y="792956"/>
            <a:ext cx="828675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555555"/>
                </a:solidFill>
              </a:rPr>
              <a:t>実務で使われる主な福利厚生</a:t>
            </a:r>
            <a:endParaRPr lang="en-US" sz="1193" dirty="0"/>
          </a:p>
        </p:txBody>
      </p:sp>
      <p:sp>
        <p:nvSpPr>
          <p:cNvPr id="7" name="Shape 4"/>
          <p:cNvSpPr/>
          <p:nvPr/>
        </p:nvSpPr>
        <p:spPr>
          <a:xfrm>
            <a:off x="0" y="1185863"/>
            <a:ext cx="4572000" cy="3957638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5" y="1396603"/>
            <a:ext cx="171450" cy="17145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707231" y="1357313"/>
            <a:ext cx="1705933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1A1A1A"/>
                </a:solidFill>
              </a:rPr>
              <a:t>よく使われる福利厚生</a:t>
            </a:r>
            <a:endParaRPr lang="en-US" sz="1193" dirty="0"/>
          </a:p>
        </p:txBody>
      </p:sp>
      <p:sp>
        <p:nvSpPr>
          <p:cNvPr id="10" name="Shape 6"/>
          <p:cNvSpPr/>
          <p:nvPr/>
        </p:nvSpPr>
        <p:spPr>
          <a:xfrm>
            <a:off x="428625" y="1750219"/>
            <a:ext cx="357188" cy="357188"/>
          </a:xfrm>
          <a:prstGeom prst="rect">
            <a:avLst/>
          </a:prstGeom>
          <a:solidFill>
            <a:srgbClr val="F4F8FB"/>
          </a:solidFill>
          <a:ln/>
        </p:spPr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494" y="1843088"/>
            <a:ext cx="171450" cy="17145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928688" y="1750219"/>
            <a:ext cx="1943100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0056B3"/>
                </a:solidFill>
              </a:rPr>
              <a:t>慶弔見舞金</a:t>
            </a:r>
            <a:endParaRPr lang="en-US" sz="1090" dirty="0"/>
          </a:p>
        </p:txBody>
      </p:sp>
      <p:sp>
        <p:nvSpPr>
          <p:cNvPr id="13" name="Text 8"/>
          <p:cNvSpPr/>
          <p:nvPr/>
        </p:nvSpPr>
        <p:spPr>
          <a:xfrm>
            <a:off x="928688" y="2005608"/>
            <a:ext cx="19431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55555"/>
                </a:solidFill>
              </a:rPr>
              <a:t>結婚祝、出産祝、香典、病気見舞い等</a:t>
            </a:r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55555"/>
                </a:solidFill>
              </a:rPr>
              <a:t>
</a:t>
            </a:r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55555"/>
                </a:solidFill>
              </a:rPr>
              <a:t>（一定基準に従うもの）</a:t>
            </a:r>
            <a:endParaRPr lang="en-US" sz="834" dirty="0"/>
          </a:p>
        </p:txBody>
      </p:sp>
      <p:sp>
        <p:nvSpPr>
          <p:cNvPr id="14" name="Shape 9"/>
          <p:cNvSpPr/>
          <p:nvPr/>
        </p:nvSpPr>
        <p:spPr>
          <a:xfrm>
            <a:off x="428625" y="2477095"/>
            <a:ext cx="357188" cy="357188"/>
          </a:xfrm>
          <a:prstGeom prst="rect">
            <a:avLst/>
          </a:prstGeom>
          <a:solidFill>
            <a:srgbClr val="F4F8FB"/>
          </a:solidFill>
          <a:ln/>
        </p:spPr>
      </p:sp>
      <p:pic>
        <p:nvPicPr>
          <p:cNvPr id="1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209" y="2569964"/>
            <a:ext cx="150019" cy="171450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928688" y="2477095"/>
            <a:ext cx="1410472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0056B3"/>
                </a:solidFill>
              </a:rPr>
              <a:t>社内行事の飲食</a:t>
            </a:r>
            <a:endParaRPr lang="en-US" sz="1090" dirty="0"/>
          </a:p>
        </p:txBody>
      </p:sp>
      <p:sp>
        <p:nvSpPr>
          <p:cNvPr id="17" name="Text 11"/>
          <p:cNvSpPr/>
          <p:nvPr/>
        </p:nvSpPr>
        <p:spPr>
          <a:xfrm>
            <a:off x="928688" y="2732484"/>
            <a:ext cx="1410472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55555"/>
                </a:solidFill>
              </a:rPr>
              <a:t>おおむね一律・社内での実施</a:t>
            </a:r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55555"/>
                </a:solidFill>
              </a:rPr>
              <a:t>
</a:t>
            </a:r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55555"/>
                </a:solidFill>
              </a:rPr>
              <a:t>（忘年会、歓送迎会など）</a:t>
            </a:r>
            <a:endParaRPr lang="en-US" sz="834" dirty="0"/>
          </a:p>
        </p:txBody>
      </p:sp>
      <p:sp>
        <p:nvSpPr>
          <p:cNvPr id="18" name="Shape 12"/>
          <p:cNvSpPr/>
          <p:nvPr/>
        </p:nvSpPr>
        <p:spPr>
          <a:xfrm>
            <a:off x="428625" y="3203972"/>
            <a:ext cx="357188" cy="357188"/>
          </a:xfrm>
          <a:prstGeom prst="rect">
            <a:avLst/>
          </a:prstGeom>
          <a:solidFill>
            <a:srgbClr val="F4F8FB"/>
          </a:solidFill>
          <a:ln/>
        </p:spPr>
      </p:sp>
      <p:pic>
        <p:nvPicPr>
          <p:cNvPr id="19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778" y="3296841"/>
            <a:ext cx="192881" cy="171450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928688" y="3203972"/>
            <a:ext cx="1561691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0056B3"/>
                </a:solidFill>
              </a:rPr>
              <a:t>退職金制度</a:t>
            </a:r>
            <a:endParaRPr lang="en-US" sz="1090" dirty="0"/>
          </a:p>
        </p:txBody>
      </p:sp>
      <p:sp>
        <p:nvSpPr>
          <p:cNvPr id="21" name="Text 14"/>
          <p:cNvSpPr/>
          <p:nvPr/>
        </p:nvSpPr>
        <p:spPr>
          <a:xfrm>
            <a:off x="928688" y="3459361"/>
            <a:ext cx="1561691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55555"/>
                </a:solidFill>
              </a:rPr>
              <a:t>中退共 ／ DC ／ DB ／ iDeCo+</a:t>
            </a:r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55555"/>
                </a:solidFill>
              </a:rPr>
              <a:t>
</a:t>
            </a:r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55555"/>
                </a:solidFill>
              </a:rPr>
              <a:t>（将来への備え）</a:t>
            </a:r>
            <a:endParaRPr lang="en-US" sz="834" dirty="0"/>
          </a:p>
        </p:txBody>
      </p:sp>
      <p:sp>
        <p:nvSpPr>
          <p:cNvPr id="22" name="Shape 15"/>
          <p:cNvSpPr/>
          <p:nvPr/>
        </p:nvSpPr>
        <p:spPr>
          <a:xfrm>
            <a:off x="4572000" y="1185863"/>
            <a:ext cx="4572000" cy="3957638"/>
          </a:xfrm>
          <a:prstGeom prst="rect">
            <a:avLst/>
          </a:prstGeom>
          <a:solidFill>
            <a:srgbClr val="0056B3"/>
          </a:solidFill>
          <a:ln/>
        </p:spPr>
      </p:sp>
      <p:pic>
        <p:nvPicPr>
          <p:cNvPr id="23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00625" y="1396603"/>
            <a:ext cx="171450" cy="171450"/>
          </a:xfrm>
          <a:prstGeom prst="rect">
            <a:avLst/>
          </a:prstGeom>
        </p:spPr>
      </p:pic>
      <p:sp>
        <p:nvSpPr>
          <p:cNvPr id="24" name="Text 16"/>
          <p:cNvSpPr/>
          <p:nvPr/>
        </p:nvSpPr>
        <p:spPr>
          <a:xfrm>
            <a:off x="5279231" y="1357313"/>
            <a:ext cx="1954541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運用の要点（税務・労務）</a:t>
            </a:r>
            <a:endParaRPr lang="en-US" sz="1193" dirty="0"/>
          </a:p>
        </p:txBody>
      </p:sp>
      <p:sp>
        <p:nvSpPr>
          <p:cNvPr id="25" name="Shape 17"/>
          <p:cNvSpPr/>
          <p:nvPr/>
        </p:nvSpPr>
        <p:spPr>
          <a:xfrm>
            <a:off x="5000625" y="1750219"/>
            <a:ext cx="3714750" cy="821531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26" name="Shape 18"/>
          <p:cNvSpPr/>
          <p:nvPr/>
        </p:nvSpPr>
        <p:spPr>
          <a:xfrm>
            <a:off x="5000625" y="1750219"/>
            <a:ext cx="42863" cy="821531"/>
          </a:xfrm>
          <a:prstGeom prst="rect">
            <a:avLst/>
          </a:prstGeom>
          <a:solidFill>
            <a:srgbClr val="E63946"/>
          </a:solidFill>
          <a:ln/>
        </p:spPr>
      </p:sp>
      <p:pic>
        <p:nvPicPr>
          <p:cNvPr id="27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86350" y="1868091"/>
            <a:ext cx="142875" cy="142875"/>
          </a:xfrm>
          <a:prstGeom prst="rect">
            <a:avLst/>
          </a:prstGeom>
        </p:spPr>
      </p:pic>
      <p:sp>
        <p:nvSpPr>
          <p:cNvPr id="28" name="Text 19"/>
          <p:cNvSpPr/>
          <p:nvPr/>
        </p:nvSpPr>
        <p:spPr>
          <a:xfrm>
            <a:off x="5300663" y="1835944"/>
            <a:ext cx="428625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規程化</a:t>
            </a:r>
            <a:endParaRPr lang="en-US" sz="987" dirty="0"/>
          </a:p>
        </p:txBody>
      </p:sp>
      <p:sp>
        <p:nvSpPr>
          <p:cNvPr id="29" name="Text 20"/>
          <p:cNvSpPr/>
          <p:nvPr/>
        </p:nvSpPr>
        <p:spPr>
          <a:xfrm>
            <a:off x="5086350" y="2100263"/>
            <a:ext cx="3543300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FFFFFF">
                    <a:alpha val="90000"/>
                  </a:srgbClr>
                </a:solidFill>
              </a:rPr>
              <a:t>「誰に」「いくら」「どの条件で」を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FFFFFF">
                    <a:alpha val="90000"/>
                  </a:srgbClr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FFFFFF">
                    <a:alpha val="90000"/>
                  </a:srgbClr>
                </a:solidFill>
              </a:rPr>
              <a:t>明文化しておく。</a:t>
            </a:r>
            <a:endParaRPr lang="en-US" sz="942" dirty="0"/>
          </a:p>
        </p:txBody>
      </p:sp>
      <p:sp>
        <p:nvSpPr>
          <p:cNvPr id="30" name="Shape 21"/>
          <p:cNvSpPr/>
          <p:nvPr/>
        </p:nvSpPr>
        <p:spPr>
          <a:xfrm>
            <a:off x="5000625" y="2700338"/>
            <a:ext cx="3714750" cy="821531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31" name="Shape 22"/>
          <p:cNvSpPr/>
          <p:nvPr/>
        </p:nvSpPr>
        <p:spPr>
          <a:xfrm>
            <a:off x="5000625" y="2700338"/>
            <a:ext cx="42863" cy="821531"/>
          </a:xfrm>
          <a:prstGeom prst="rect">
            <a:avLst/>
          </a:prstGeom>
          <a:solidFill>
            <a:srgbClr val="E63946"/>
          </a:solidFill>
          <a:ln/>
        </p:spPr>
      </p:sp>
      <p:pic>
        <p:nvPicPr>
          <p:cNvPr id="32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86350" y="2818209"/>
            <a:ext cx="107156" cy="142875"/>
          </a:xfrm>
          <a:prstGeom prst="rect">
            <a:avLst/>
          </a:prstGeom>
        </p:spPr>
      </p:pic>
      <p:sp>
        <p:nvSpPr>
          <p:cNvPr id="33" name="Text 23"/>
          <p:cNvSpPr/>
          <p:nvPr/>
        </p:nvSpPr>
        <p:spPr>
          <a:xfrm>
            <a:off x="5264944" y="2786063"/>
            <a:ext cx="714375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証跡の保存</a:t>
            </a:r>
            <a:endParaRPr lang="en-US" sz="987" dirty="0"/>
          </a:p>
        </p:txBody>
      </p:sp>
      <p:sp>
        <p:nvSpPr>
          <p:cNvPr id="34" name="Text 24"/>
          <p:cNvSpPr/>
          <p:nvPr/>
        </p:nvSpPr>
        <p:spPr>
          <a:xfrm>
            <a:off x="5086350" y="3050381"/>
            <a:ext cx="3543300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FFFFFF">
                    <a:alpha val="90000"/>
                  </a:srgbClr>
                </a:solidFill>
              </a:rPr>
              <a:t>案内文、参加者リスト、支給基準、領収書など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FFFFFF">
                    <a:alpha val="90000"/>
                  </a:srgbClr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FFFFFF">
                    <a:alpha val="90000"/>
                  </a:srgbClr>
                </a:solidFill>
              </a:rPr>
              <a:t>「実態」を証明する書類を残す。</a:t>
            </a:r>
            <a:endParaRPr lang="en-US" sz="942" dirty="0"/>
          </a:p>
        </p:txBody>
      </p:sp>
      <p:sp>
        <p:nvSpPr>
          <p:cNvPr id="35" name="Shape 25"/>
          <p:cNvSpPr/>
          <p:nvPr/>
        </p:nvSpPr>
        <p:spPr>
          <a:xfrm>
            <a:off x="5000625" y="3650456"/>
            <a:ext cx="3714750" cy="821531"/>
          </a:xfrm>
          <a:prstGeom prst="rect">
            <a:avLst/>
          </a:prstGeom>
          <a:solidFill>
            <a:srgbClr val="FFFFFF">
              <a:alpha val="10000"/>
            </a:srgbClr>
          </a:solidFill>
          <a:ln/>
        </p:spPr>
      </p:sp>
      <p:sp>
        <p:nvSpPr>
          <p:cNvPr id="36" name="Shape 26"/>
          <p:cNvSpPr/>
          <p:nvPr/>
        </p:nvSpPr>
        <p:spPr>
          <a:xfrm>
            <a:off x="5000625" y="3650456"/>
            <a:ext cx="42863" cy="821531"/>
          </a:xfrm>
          <a:prstGeom prst="rect">
            <a:avLst/>
          </a:prstGeom>
          <a:solidFill>
            <a:srgbClr val="E63946"/>
          </a:solidFill>
          <a:ln/>
        </p:spPr>
      </p:sp>
      <p:pic>
        <p:nvPicPr>
          <p:cNvPr id="37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86350" y="3768328"/>
            <a:ext cx="142875" cy="142875"/>
          </a:xfrm>
          <a:prstGeom prst="rect">
            <a:avLst/>
          </a:prstGeom>
        </p:spPr>
      </p:pic>
      <p:sp>
        <p:nvSpPr>
          <p:cNvPr id="38" name="Text 27"/>
          <p:cNvSpPr/>
          <p:nvPr/>
        </p:nvSpPr>
        <p:spPr>
          <a:xfrm>
            <a:off x="5300663" y="3736181"/>
            <a:ext cx="857250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社員向け説明</a:t>
            </a:r>
            <a:endParaRPr lang="en-US" sz="987" dirty="0"/>
          </a:p>
        </p:txBody>
      </p:sp>
      <p:sp>
        <p:nvSpPr>
          <p:cNvPr id="39" name="Text 28"/>
          <p:cNvSpPr/>
          <p:nvPr/>
        </p:nvSpPr>
        <p:spPr>
          <a:xfrm>
            <a:off x="5086350" y="4000500"/>
            <a:ext cx="3543300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FFFFFF">
                    <a:alpha val="90000"/>
                  </a:srgbClr>
                </a:solidFill>
              </a:rPr>
              <a:t>制度の目的（慰安・生活安定・老後資金）を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FFFFFF">
                    <a:alpha val="90000"/>
                  </a:srgbClr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FFFFFF">
                    <a:alpha val="90000"/>
                  </a:srgbClr>
                </a:solidFill>
              </a:rPr>
              <a:t>伝え、納得感を醸成する。</a:t>
            </a:r>
            <a:endParaRPr lang="en-US" sz="942" dirty="0"/>
          </a:p>
        </p:txBody>
      </p:sp>
      <p:sp>
        <p:nvSpPr>
          <p:cNvPr id="40" name="Text 29"/>
          <p:cNvSpPr/>
          <p:nvPr/>
        </p:nvSpPr>
        <p:spPr>
          <a:xfrm>
            <a:off x="5670268" y="4855964"/>
            <a:ext cx="3045107" cy="14466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r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FFFFFF">
                    <a:alpha val="60000"/>
                  </a:srgbClr>
                </a:solidFill>
              </a:rPr>
              <a:t>引用元：国税庁「No.5261」、厚生労働省「iDeCo＋」「中退共制度"]</a:t>
            </a:r>
            <a:endParaRPr lang="en-US" sz="72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214438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1185863"/>
            <a:ext cx="9144000" cy="28575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5" name="Text 2"/>
          <p:cNvSpPr/>
          <p:nvPr/>
        </p:nvSpPr>
        <p:spPr>
          <a:xfrm>
            <a:off x="428625" y="285750"/>
            <a:ext cx="8286750" cy="4357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1A1A1A"/>
                </a:solidFill>
              </a:rPr>
              <a:t>まとめ：会社と社員を守る“設計手順”</a:t>
            </a:r>
            <a:endParaRPr lang="en-US" sz="2121" dirty="0"/>
          </a:p>
        </p:txBody>
      </p:sp>
      <p:sp>
        <p:nvSpPr>
          <p:cNvPr id="6" name="Text 3"/>
          <p:cNvSpPr/>
          <p:nvPr/>
        </p:nvSpPr>
        <p:spPr>
          <a:xfrm>
            <a:off x="428625" y="792956"/>
            <a:ext cx="828675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555555"/>
                </a:solidFill>
              </a:rPr>
              <a:t>実践のための3ステップ</a:t>
            </a:r>
            <a:endParaRPr lang="en-US" sz="1193" dirty="0"/>
          </a:p>
        </p:txBody>
      </p:sp>
      <p:sp>
        <p:nvSpPr>
          <p:cNvPr id="7" name="Text 4"/>
          <p:cNvSpPr/>
          <p:nvPr/>
        </p:nvSpPr>
        <p:spPr>
          <a:xfrm>
            <a:off x="285750" y="1400175"/>
            <a:ext cx="428625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436" b="1" dirty="0">
                <a:solidFill>
                  <a:srgbClr val="0056B3"/>
                </a:solidFill>
              </a:rPr>
              <a:t>01</a:t>
            </a:r>
            <a:endParaRPr lang="en-US" sz="2436" dirty="0"/>
          </a:p>
        </p:txBody>
      </p:sp>
      <p:sp>
        <p:nvSpPr>
          <p:cNvPr id="8" name="Text 5"/>
          <p:cNvSpPr/>
          <p:nvPr/>
        </p:nvSpPr>
        <p:spPr>
          <a:xfrm>
            <a:off x="857250" y="1400175"/>
            <a:ext cx="4793456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1A1A1A"/>
                </a:solidFill>
              </a:rPr>
              <a:t>現状把握</a:t>
            </a:r>
            <a:endParaRPr lang="en-US" sz="1193" dirty="0"/>
          </a:p>
        </p:txBody>
      </p:sp>
      <p:sp>
        <p:nvSpPr>
          <p:cNvPr id="9" name="Text 6"/>
          <p:cNvSpPr/>
          <p:nvPr/>
        </p:nvSpPr>
        <p:spPr>
          <a:xfrm>
            <a:off x="857250" y="1721644"/>
            <a:ext cx="4793456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555555"/>
                </a:solidFill>
              </a:rPr>
              <a:t>退職金制度の有無を確認。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555555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555555"/>
                </a:solidFill>
              </a:rPr>
              <a:t> 制度なし／社内積立のみ／外部積立あり（DC/DB/中退共/iDeCo+）</a:t>
            </a:r>
            <a:endParaRPr lang="en-US" sz="942" dirty="0"/>
          </a:p>
        </p:txBody>
      </p:sp>
      <p:sp>
        <p:nvSpPr>
          <p:cNvPr id="10" name="Text 7"/>
          <p:cNvSpPr/>
          <p:nvPr/>
        </p:nvSpPr>
        <p:spPr>
          <a:xfrm>
            <a:off x="285750" y="2643188"/>
            <a:ext cx="428625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436" b="1" dirty="0">
                <a:solidFill>
                  <a:srgbClr val="0056B3"/>
                </a:solidFill>
              </a:rPr>
              <a:t>02</a:t>
            </a:r>
            <a:endParaRPr lang="en-US" sz="2436" dirty="0"/>
          </a:p>
        </p:txBody>
      </p:sp>
      <p:sp>
        <p:nvSpPr>
          <p:cNvPr id="11" name="Text 8"/>
          <p:cNvSpPr/>
          <p:nvPr/>
        </p:nvSpPr>
        <p:spPr>
          <a:xfrm>
            <a:off x="857250" y="2643188"/>
            <a:ext cx="4793456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1A1A1A"/>
                </a:solidFill>
              </a:rPr>
              <a:t>制度選択（簡易目安）</a:t>
            </a:r>
            <a:endParaRPr lang="en-US" sz="1193" dirty="0"/>
          </a:p>
        </p:txBody>
      </p:sp>
      <p:sp>
        <p:nvSpPr>
          <p:cNvPr id="12" name="Text 9"/>
          <p:cNvSpPr/>
          <p:nvPr/>
        </p:nvSpPr>
        <p:spPr>
          <a:xfrm>
            <a:off x="857250" y="2964656"/>
            <a:ext cx="4793456" cy="5786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0056B3"/>
                </a:solidFill>
              </a:rPr>
              <a:t>まず形を作る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555555"/>
                </a:solidFill>
              </a:rPr>
              <a:t>：中退共／iDeCo+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555555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0056B3"/>
                </a:solidFill>
              </a:rPr>
              <a:t>人材戦略と一体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555555"/>
                </a:solidFill>
              </a:rPr>
              <a:t>：企業型DC／DB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555555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834" dirty="0">
                <a:solidFill>
                  <a:srgbClr val="888888"/>
                </a:solidFill>
              </a:rPr>
              <a:t>（運用設計・教育・ガバナンスが重要）</a:t>
            </a:r>
            <a:endParaRPr lang="en-US" sz="885" dirty="0"/>
          </a:p>
        </p:txBody>
      </p:sp>
      <p:sp>
        <p:nvSpPr>
          <p:cNvPr id="13" name="Text 10"/>
          <p:cNvSpPr/>
          <p:nvPr/>
        </p:nvSpPr>
        <p:spPr>
          <a:xfrm>
            <a:off x="285750" y="4079081"/>
            <a:ext cx="428625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436" b="1" dirty="0">
                <a:solidFill>
                  <a:srgbClr val="0056B3"/>
                </a:solidFill>
              </a:rPr>
              <a:t>03</a:t>
            </a:r>
            <a:endParaRPr lang="en-US" sz="2436" dirty="0"/>
          </a:p>
        </p:txBody>
      </p:sp>
      <p:sp>
        <p:nvSpPr>
          <p:cNvPr id="14" name="Text 11"/>
          <p:cNvSpPr/>
          <p:nvPr/>
        </p:nvSpPr>
        <p:spPr>
          <a:xfrm>
            <a:off x="857250" y="4079081"/>
            <a:ext cx="4793456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1A1A1A"/>
                </a:solidFill>
              </a:rPr>
              <a:t>規程と税務運用</a:t>
            </a:r>
            <a:endParaRPr lang="en-US" sz="1193" dirty="0"/>
          </a:p>
        </p:txBody>
      </p:sp>
      <p:sp>
        <p:nvSpPr>
          <p:cNvPr id="15" name="Text 12"/>
          <p:cNvSpPr/>
          <p:nvPr/>
        </p:nvSpPr>
        <p:spPr>
          <a:xfrm>
            <a:off x="857250" y="4400550"/>
            <a:ext cx="4793456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555555"/>
                </a:solidFill>
              </a:rPr>
              <a:t>福利厚生費：国税庁の考え方に沿って、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555555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942" dirty="0">
                <a:solidFill>
                  <a:srgbClr val="555555"/>
                </a:solidFill>
              </a:rPr>
              <a:t> 対象・基準・相当性を整える。</a:t>
            </a:r>
            <a:endParaRPr lang="en-US" sz="942" dirty="0"/>
          </a:p>
        </p:txBody>
      </p:sp>
      <p:sp>
        <p:nvSpPr>
          <p:cNvPr id="16" name="Text 13"/>
          <p:cNvSpPr/>
          <p:nvPr/>
        </p:nvSpPr>
        <p:spPr>
          <a:xfrm>
            <a:off x="428625" y="4782741"/>
            <a:ext cx="3561857" cy="28932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888888"/>
                </a:solidFill>
              </a:rPr>
              <a:t>引用元：厚生労働省（企業年金・DC・DB・iDeCo+・中退共）、国税庁（福利厚生費・旅行、退職所得）</a:t>
            </a:r>
            <a:endParaRPr lang="en-US" sz="727" dirty="0"/>
          </a:p>
        </p:txBody>
      </p:sp>
      <p:sp>
        <p:nvSpPr>
          <p:cNvPr id="17" name="Shape 14"/>
          <p:cNvSpPr/>
          <p:nvPr/>
        </p:nvSpPr>
        <p:spPr>
          <a:xfrm>
            <a:off x="5943600" y="1185863"/>
            <a:ext cx="3200400" cy="3957638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18" name="Shape 15"/>
          <p:cNvSpPr/>
          <p:nvPr/>
        </p:nvSpPr>
        <p:spPr>
          <a:xfrm>
            <a:off x="5943600" y="1185863"/>
            <a:ext cx="3200400" cy="71438"/>
          </a:xfrm>
          <a:prstGeom prst="rect">
            <a:avLst/>
          </a:prstGeom>
          <a:solidFill>
            <a:srgbClr val="E63946"/>
          </a:solidFill>
          <a:ln/>
        </p:spPr>
      </p:sp>
      <p:sp>
        <p:nvSpPr>
          <p:cNvPr id="19" name="Text 16"/>
          <p:cNvSpPr/>
          <p:nvPr/>
        </p:nvSpPr>
        <p:spPr>
          <a:xfrm>
            <a:off x="6157913" y="2017440"/>
            <a:ext cx="2771775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spc="1" kern="0" dirty="0">
                <a:solidFill>
                  <a:srgbClr val="E63946"/>
                </a:solidFill>
              </a:rPr>
              <a:t>最後に</a:t>
            </a:r>
            <a:endParaRPr lang="en-US" sz="987" dirty="0"/>
          </a:p>
        </p:txBody>
      </p:sp>
      <p:sp>
        <p:nvSpPr>
          <p:cNvPr id="20" name="Text 17"/>
          <p:cNvSpPr/>
          <p:nvPr/>
        </p:nvSpPr>
        <p:spPr>
          <a:xfrm>
            <a:off x="6157913" y="2438921"/>
            <a:ext cx="2771775" cy="10972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“制度”は、</a:t>
            </a:r>
            <a:pPr algn="l" indent="0" marL="0">
              <a:lnSpc>
                <a:spcPts val="22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
</a:t>
            </a:r>
            <a:pPr algn="l" indent="0" marL="0">
              <a:lnSpc>
                <a:spcPts val="22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 会社の信用と</a:t>
            </a:r>
            <a:pPr algn="l" indent="0" marL="0">
              <a:lnSpc>
                <a:spcPts val="22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
</a:t>
            </a:r>
            <a:pPr algn="l" indent="0" marL="0">
              <a:lnSpc>
                <a:spcPts val="22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 社員の安心を</a:t>
            </a:r>
            <a:pPr algn="l" indent="0" marL="0">
              <a:lnSpc>
                <a:spcPts val="22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
</a:t>
            </a:r>
            <a:pPr algn="l" indent="0" marL="0">
              <a:lnSpc>
                <a:spcPts val="22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 同時に作るインフラ。</a:t>
            </a:r>
            <a:endParaRPr lang="en-US" sz="1193" dirty="0"/>
          </a:p>
        </p:txBody>
      </p:sp>
      <p:sp>
        <p:nvSpPr>
          <p:cNvPr id="21" name="Text 18"/>
          <p:cNvSpPr/>
          <p:nvPr/>
        </p:nvSpPr>
        <p:spPr>
          <a:xfrm>
            <a:off x="6157913" y="3750469"/>
            <a:ext cx="2771775" cy="561454"/>
          </a:xfrm>
          <a:prstGeom prst="rect">
            <a:avLst/>
          </a:prstGeom>
          <a:noFill/>
          <a:ln/>
        </p:spPr>
        <p:txBody>
          <a:bodyPr wrap="square" lIns="0" tIns="170053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FFFFFF">
                    <a:alpha val="80000"/>
                  </a:srgbClr>
                </a:solidFill>
              </a:rPr>
              <a:t>小さく始めて（中退共／iDeCo+）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FFFFFF">
                    <a:alpha val="80000"/>
                  </a:srgbClr>
                </a:solidFill>
              </a:rPr>
              <a:t>
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FFFFFF">
                    <a:alpha val="80000"/>
                  </a:srgbClr>
                </a:solidFill>
              </a:rPr>
              <a:t> 必要に応じて拡張するのが現実的です。</a:t>
            </a:r>
            <a:endParaRPr lang="en-US" sz="94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22872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1200150"/>
            <a:ext cx="9144000" cy="28575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5" name="Text 2"/>
          <p:cNvSpPr/>
          <p:nvPr/>
        </p:nvSpPr>
        <p:spPr>
          <a:xfrm>
            <a:off x="428625" y="285750"/>
            <a:ext cx="8286750" cy="4357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1A1A1A"/>
                </a:solidFill>
              </a:rPr>
              <a:t>なぜ今、退職金と福利厚生が重要なのか</a:t>
            </a:r>
            <a:endParaRPr lang="en-US" sz="2121" dirty="0"/>
          </a:p>
        </p:txBody>
      </p:sp>
      <p:sp>
        <p:nvSpPr>
          <p:cNvPr id="6" name="Text 3"/>
          <p:cNvSpPr/>
          <p:nvPr/>
        </p:nvSpPr>
        <p:spPr>
          <a:xfrm>
            <a:off x="428625" y="792956"/>
            <a:ext cx="828675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555555"/>
                </a:solidFill>
              </a:rPr>
              <a:t>会社と社員、双方を守る理由</a:t>
            </a:r>
            <a:endParaRPr lang="en-US" sz="1193" dirty="0"/>
          </a:p>
        </p:txBody>
      </p:sp>
      <p:sp>
        <p:nvSpPr>
          <p:cNvPr id="7" name="Shape 4"/>
          <p:cNvSpPr/>
          <p:nvPr/>
        </p:nvSpPr>
        <p:spPr>
          <a:xfrm>
            <a:off x="0" y="1200150"/>
            <a:ext cx="4572000" cy="3620095"/>
          </a:xfrm>
          <a:prstGeom prst="rect">
            <a:avLst/>
          </a:prstGeom>
          <a:solidFill>
            <a:srgbClr val="F4F8FB"/>
          </a:solidFill>
          <a:ln/>
        </p:spPr>
      </p:sp>
      <p:sp>
        <p:nvSpPr>
          <p:cNvPr id="8" name="Shape 5"/>
          <p:cNvSpPr/>
          <p:nvPr/>
        </p:nvSpPr>
        <p:spPr>
          <a:xfrm>
            <a:off x="4564856" y="1200150"/>
            <a:ext cx="7144" cy="3620095"/>
          </a:xfrm>
          <a:prstGeom prst="rect">
            <a:avLst/>
          </a:prstGeom>
          <a:solidFill>
            <a:srgbClr val="DDDDDD"/>
          </a:solidFill>
          <a:ln/>
        </p:spPr>
      </p:sp>
      <p:sp>
        <p:nvSpPr>
          <p:cNvPr id="9" name="Shape 6"/>
          <p:cNvSpPr/>
          <p:nvPr/>
        </p:nvSpPr>
        <p:spPr>
          <a:xfrm>
            <a:off x="285750" y="1400175"/>
            <a:ext cx="428625" cy="428625"/>
          </a:xfrm>
          <a:prstGeom prst="rect">
            <a:avLst/>
          </a:prstGeom>
          <a:solidFill>
            <a:srgbClr val="0056B3"/>
          </a:solidFill>
          <a:ln/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695" y="1507331"/>
            <a:ext cx="160734" cy="214313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857250" y="1469827"/>
            <a:ext cx="2152306" cy="2893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0056B3"/>
                </a:solidFill>
              </a:rPr>
              <a:t>経営側の理由 </a:t>
            </a:r>
            <a:pPr algn="l" indent="0" marL="0">
              <a:lnSpc>
                <a:spcPts val="1900"/>
              </a:lnSpc>
              <a:buNone/>
            </a:pPr>
            <a:r>
              <a:rPr lang="en-US" sz="885" b="1" dirty="0">
                <a:solidFill>
                  <a:srgbClr val="333333"/>
                </a:solidFill>
              </a:rPr>
              <a:t>（会社を守る）</a:t>
            </a:r>
            <a:endParaRPr lang="en-US" sz="1397" dirty="0"/>
          </a:p>
        </p:txBody>
      </p:sp>
      <p:sp>
        <p:nvSpPr>
          <p:cNvPr id="12" name="Text 8"/>
          <p:cNvSpPr/>
          <p:nvPr/>
        </p:nvSpPr>
        <p:spPr>
          <a:xfrm>
            <a:off x="285750" y="2007394"/>
            <a:ext cx="96441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0056B3"/>
                </a:solidFill>
              </a:rPr>
              <a:t></a:t>
            </a:r>
            <a:endParaRPr lang="en-US" sz="885" dirty="0"/>
          </a:p>
        </p:txBody>
      </p:sp>
      <p:sp>
        <p:nvSpPr>
          <p:cNvPr id="13" name="Text 9"/>
          <p:cNvSpPr/>
          <p:nvPr/>
        </p:nvSpPr>
        <p:spPr>
          <a:xfrm>
            <a:off x="500063" y="1989534"/>
            <a:ext cx="1455344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090" b="1" dirty="0">
                <a:solidFill>
                  <a:srgbClr val="1A1A1A"/>
                </a:solidFill>
              </a:rPr>
              <a:t>採用／定着の競争力</a:t>
            </a:r>
            <a:endParaRPr lang="en-US" sz="1090" dirty="0"/>
          </a:p>
        </p:txBody>
      </p:sp>
      <p:sp>
        <p:nvSpPr>
          <p:cNvPr id="14" name="Text 10"/>
          <p:cNvSpPr/>
          <p:nvPr/>
        </p:nvSpPr>
        <p:spPr>
          <a:xfrm>
            <a:off x="1955406" y="2021681"/>
            <a:ext cx="2156157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666666"/>
                </a:solidFill>
              </a:rPr>
              <a:t>（“賃上げ”だけでは差別化が難しい）</a:t>
            </a:r>
            <a:endParaRPr lang="en-US" sz="885" dirty="0"/>
          </a:p>
        </p:txBody>
      </p:sp>
      <p:sp>
        <p:nvSpPr>
          <p:cNvPr id="15" name="Text 11"/>
          <p:cNvSpPr/>
          <p:nvPr/>
        </p:nvSpPr>
        <p:spPr>
          <a:xfrm>
            <a:off x="285750" y="2387436"/>
            <a:ext cx="96441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0056B3"/>
                </a:solidFill>
              </a:rPr>
              <a:t></a:t>
            </a:r>
            <a:endParaRPr lang="en-US" sz="885" dirty="0"/>
          </a:p>
        </p:txBody>
      </p:sp>
      <p:sp>
        <p:nvSpPr>
          <p:cNvPr id="16" name="Text 12"/>
          <p:cNvSpPr/>
          <p:nvPr/>
        </p:nvSpPr>
        <p:spPr>
          <a:xfrm>
            <a:off x="500063" y="2369576"/>
            <a:ext cx="3762496" cy="4657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090" b="1" dirty="0">
                <a:solidFill>
                  <a:srgbClr val="1A1A1A"/>
                </a:solidFill>
              </a:rPr>
              <a:t>将来の退職給付負担を「見える化」して資金繰りリスクを減らす</a:t>
            </a:r>
            <a:endParaRPr lang="en-US" sz="1090" dirty="0"/>
          </a:p>
        </p:txBody>
      </p:sp>
      <p:sp>
        <p:nvSpPr>
          <p:cNvPr id="17" name="Text 13"/>
          <p:cNvSpPr/>
          <p:nvPr/>
        </p:nvSpPr>
        <p:spPr>
          <a:xfrm>
            <a:off x="285750" y="3018932"/>
            <a:ext cx="96441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0056B3"/>
                </a:solidFill>
              </a:rPr>
              <a:t></a:t>
            </a:r>
            <a:endParaRPr lang="en-US" sz="885" dirty="0"/>
          </a:p>
        </p:txBody>
      </p:sp>
      <p:sp>
        <p:nvSpPr>
          <p:cNvPr id="18" name="Text 14"/>
          <p:cNvSpPr/>
          <p:nvPr/>
        </p:nvSpPr>
        <p:spPr>
          <a:xfrm>
            <a:off x="500063" y="3001073"/>
            <a:ext cx="3179415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090" b="1" dirty="0">
                <a:solidFill>
                  <a:srgbClr val="1A1A1A"/>
                </a:solidFill>
              </a:rPr>
              <a:t>福利厚生をルール化し、税務リスクを抑える</a:t>
            </a:r>
            <a:endParaRPr lang="en-US" sz="1090" dirty="0"/>
          </a:p>
        </p:txBody>
      </p:sp>
      <p:sp>
        <p:nvSpPr>
          <p:cNvPr id="19" name="Text 15"/>
          <p:cNvSpPr/>
          <p:nvPr/>
        </p:nvSpPr>
        <p:spPr>
          <a:xfrm>
            <a:off x="500063" y="3033220"/>
            <a:ext cx="3693793" cy="42647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666666"/>
                </a:solidFill>
              </a:rPr>
              <a:t>（交際費認定・給与課税の回避）</a:t>
            </a:r>
            <a:endParaRPr lang="en-US" sz="885" dirty="0"/>
          </a:p>
        </p:txBody>
      </p:sp>
      <p:sp>
        <p:nvSpPr>
          <p:cNvPr id="20" name="Shape 16"/>
          <p:cNvSpPr/>
          <p:nvPr/>
        </p:nvSpPr>
        <p:spPr>
          <a:xfrm>
            <a:off x="4572000" y="1200150"/>
            <a:ext cx="4572000" cy="3620095"/>
          </a:xfrm>
          <a:prstGeom prst="rect">
            <a:avLst/>
          </a:prstGeom>
          <a:solidFill>
            <a:srgbClr val="FFF5F5"/>
          </a:solidFill>
          <a:ln/>
        </p:spPr>
      </p:sp>
      <p:sp>
        <p:nvSpPr>
          <p:cNvPr id="21" name="Shape 17"/>
          <p:cNvSpPr/>
          <p:nvPr/>
        </p:nvSpPr>
        <p:spPr>
          <a:xfrm>
            <a:off x="4857750" y="1400175"/>
            <a:ext cx="428625" cy="428625"/>
          </a:xfrm>
          <a:prstGeom prst="rect">
            <a:avLst/>
          </a:prstGeom>
          <a:solidFill>
            <a:srgbClr val="E63946"/>
          </a:solidFill>
          <a:ln/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8117" y="1507331"/>
            <a:ext cx="267891" cy="214313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5429250" y="1469827"/>
            <a:ext cx="2152306" cy="2893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E63946"/>
                </a:solidFill>
              </a:rPr>
              <a:t>社員側の理由 </a:t>
            </a:r>
            <a:pPr algn="l" indent="0" marL="0">
              <a:lnSpc>
                <a:spcPts val="1900"/>
              </a:lnSpc>
              <a:buNone/>
            </a:pPr>
            <a:r>
              <a:rPr lang="en-US" sz="885" b="1" dirty="0">
                <a:solidFill>
                  <a:srgbClr val="333333"/>
                </a:solidFill>
              </a:rPr>
              <a:t>（社員を守る）</a:t>
            </a:r>
            <a:endParaRPr lang="en-US" sz="1397" dirty="0"/>
          </a:p>
        </p:txBody>
      </p:sp>
      <p:sp>
        <p:nvSpPr>
          <p:cNvPr id="24" name="Text 19"/>
          <p:cNvSpPr/>
          <p:nvPr/>
        </p:nvSpPr>
        <p:spPr>
          <a:xfrm>
            <a:off x="4857750" y="2007394"/>
            <a:ext cx="112514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E63946"/>
                </a:solidFill>
              </a:rPr>
              <a:t></a:t>
            </a:r>
            <a:endParaRPr lang="en-US" sz="885" dirty="0"/>
          </a:p>
        </p:txBody>
      </p:sp>
      <p:sp>
        <p:nvSpPr>
          <p:cNvPr id="25" name="Text 20"/>
          <p:cNvSpPr/>
          <p:nvPr/>
        </p:nvSpPr>
        <p:spPr>
          <a:xfrm>
            <a:off x="5072063" y="1989534"/>
            <a:ext cx="983856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090" b="1" dirty="0">
                <a:solidFill>
                  <a:srgbClr val="1A1A1A"/>
                </a:solidFill>
              </a:rPr>
              <a:t>老後資金の柱</a:t>
            </a:r>
            <a:endParaRPr lang="en-US" sz="1090" dirty="0"/>
          </a:p>
        </p:txBody>
      </p:sp>
      <p:sp>
        <p:nvSpPr>
          <p:cNvPr id="26" name="Text 21"/>
          <p:cNvSpPr/>
          <p:nvPr/>
        </p:nvSpPr>
        <p:spPr>
          <a:xfrm>
            <a:off x="6055919" y="2021681"/>
            <a:ext cx="1671665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666666"/>
                </a:solidFill>
              </a:rPr>
              <a:t>公的年金に「上乗せ」を作る</a:t>
            </a:r>
            <a:endParaRPr lang="en-US" sz="885" dirty="0"/>
          </a:p>
        </p:txBody>
      </p:sp>
      <p:sp>
        <p:nvSpPr>
          <p:cNvPr id="27" name="Text 22"/>
          <p:cNvSpPr/>
          <p:nvPr/>
        </p:nvSpPr>
        <p:spPr>
          <a:xfrm>
            <a:off x="4857750" y="2387436"/>
            <a:ext cx="112514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E63946"/>
                </a:solidFill>
              </a:rPr>
              <a:t></a:t>
            </a:r>
            <a:endParaRPr lang="en-US" sz="885" dirty="0"/>
          </a:p>
        </p:txBody>
      </p:sp>
      <p:sp>
        <p:nvSpPr>
          <p:cNvPr id="28" name="Text 23"/>
          <p:cNvSpPr/>
          <p:nvPr/>
        </p:nvSpPr>
        <p:spPr>
          <a:xfrm>
            <a:off x="5072063" y="2369576"/>
            <a:ext cx="3180978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090" b="1" dirty="0">
                <a:solidFill>
                  <a:srgbClr val="1A1A1A"/>
                </a:solidFill>
              </a:rPr>
              <a:t>万一の離転職でも持ち運びできる制度がある</a:t>
            </a:r>
            <a:endParaRPr lang="en-US" sz="1090" dirty="0"/>
          </a:p>
        </p:txBody>
      </p:sp>
      <p:sp>
        <p:nvSpPr>
          <p:cNvPr id="29" name="Text 24"/>
          <p:cNvSpPr/>
          <p:nvPr/>
        </p:nvSpPr>
        <p:spPr>
          <a:xfrm>
            <a:off x="5072063" y="2401723"/>
            <a:ext cx="3695356" cy="42647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666666"/>
                </a:solidFill>
              </a:rPr>
              <a:t>（ポータビリティ）</a:t>
            </a:r>
            <a:endParaRPr lang="en-US" sz="885" dirty="0"/>
          </a:p>
        </p:txBody>
      </p:sp>
      <p:sp>
        <p:nvSpPr>
          <p:cNvPr id="30" name="Text 25"/>
          <p:cNvSpPr/>
          <p:nvPr/>
        </p:nvSpPr>
        <p:spPr>
          <a:xfrm>
            <a:off x="0" y="4820245"/>
            <a:ext cx="9144000" cy="323255"/>
          </a:xfrm>
          <a:prstGeom prst="rect">
            <a:avLst/>
          </a:prstGeom>
          <a:noFill/>
          <a:ln/>
        </p:spPr>
        <p:txBody>
          <a:bodyPr wrap="square" lIns="510286" tIns="102108" rIns="510286" bIns="102108" rtlCol="0" anchor="t">
            <a:spAutoFit/>
          </a:bodyPr>
          <a:lstStyle/>
          <a:p>
            <a:pPr algn="r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888888"/>
                </a:solidFill>
              </a:rPr>
              <a:t>引用元：厚生労働省「私的年金制度の概要（企業年金、個人年金）」、「確定拠出年金制度の概要」</a:t>
            </a:r>
            <a:endParaRPr lang="en-US" sz="72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214438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1185863"/>
            <a:ext cx="9144000" cy="28575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5" name="Text 2"/>
          <p:cNvSpPr/>
          <p:nvPr/>
        </p:nvSpPr>
        <p:spPr>
          <a:xfrm>
            <a:off x="428625" y="285750"/>
            <a:ext cx="8286750" cy="4357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1A1A1A"/>
                </a:solidFill>
              </a:rPr>
              <a:t>退職給付制度の“地図”を先に持つ</a:t>
            </a:r>
            <a:endParaRPr lang="en-US" sz="2121" dirty="0"/>
          </a:p>
        </p:txBody>
      </p:sp>
      <p:sp>
        <p:nvSpPr>
          <p:cNvPr id="6" name="Text 3"/>
          <p:cNvSpPr/>
          <p:nvPr/>
        </p:nvSpPr>
        <p:spPr>
          <a:xfrm>
            <a:off x="428625" y="792956"/>
            <a:ext cx="828675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555555"/>
                </a:solidFill>
              </a:rPr>
              <a:t>選択肢の全体像を把握する</a:t>
            </a:r>
            <a:endParaRPr lang="en-US" sz="1193" dirty="0"/>
          </a:p>
        </p:txBody>
      </p:sp>
      <p:sp>
        <p:nvSpPr>
          <p:cNvPr id="7" name="Shape 4"/>
          <p:cNvSpPr/>
          <p:nvPr/>
        </p:nvSpPr>
        <p:spPr>
          <a:xfrm>
            <a:off x="428625" y="1471613"/>
            <a:ext cx="2200275" cy="1438573"/>
          </a:xfrm>
          <a:prstGeom prst="rect">
            <a:avLst/>
          </a:prstGeom>
          <a:solidFill>
            <a:srgbClr val="F9F9F9"/>
          </a:solidFill>
          <a:ln/>
        </p:spPr>
      </p:sp>
      <p:sp>
        <p:nvSpPr>
          <p:cNvPr id="8" name="Shape 5"/>
          <p:cNvSpPr/>
          <p:nvPr/>
        </p:nvSpPr>
        <p:spPr>
          <a:xfrm>
            <a:off x="428625" y="1471613"/>
            <a:ext cx="2200275" cy="14288"/>
          </a:xfrm>
          <a:prstGeom prst="rect">
            <a:avLst/>
          </a:prstGeom>
          <a:solidFill>
            <a:srgbClr val="DDDDDD"/>
          </a:solidFill>
          <a:ln/>
        </p:spPr>
      </p:sp>
      <p:sp>
        <p:nvSpPr>
          <p:cNvPr id="9" name="Shape 6"/>
          <p:cNvSpPr/>
          <p:nvPr/>
        </p:nvSpPr>
        <p:spPr>
          <a:xfrm>
            <a:off x="2614613" y="1471613"/>
            <a:ext cx="14288" cy="1438573"/>
          </a:xfrm>
          <a:prstGeom prst="rect">
            <a:avLst/>
          </a:prstGeom>
          <a:solidFill>
            <a:srgbClr val="DDDDDD"/>
          </a:solidFill>
          <a:ln/>
        </p:spPr>
      </p:sp>
      <p:sp>
        <p:nvSpPr>
          <p:cNvPr id="10" name="Shape 7"/>
          <p:cNvSpPr/>
          <p:nvPr/>
        </p:nvSpPr>
        <p:spPr>
          <a:xfrm>
            <a:off x="428625" y="2895898"/>
            <a:ext cx="2200275" cy="14288"/>
          </a:xfrm>
          <a:prstGeom prst="rect">
            <a:avLst/>
          </a:prstGeom>
          <a:solidFill>
            <a:srgbClr val="DDDDDD"/>
          </a:solidFill>
          <a:ln/>
        </p:spPr>
      </p:sp>
      <p:sp>
        <p:nvSpPr>
          <p:cNvPr id="11" name="Shape 8"/>
          <p:cNvSpPr/>
          <p:nvPr/>
        </p:nvSpPr>
        <p:spPr>
          <a:xfrm>
            <a:off x="428625" y="1471613"/>
            <a:ext cx="57150" cy="1438573"/>
          </a:xfrm>
          <a:prstGeom prst="rect">
            <a:avLst/>
          </a:prstGeom>
          <a:solidFill>
            <a:srgbClr val="666666"/>
          </a:solidFill>
          <a:ln/>
        </p:spPr>
      </p:sp>
      <p:sp>
        <p:nvSpPr>
          <p:cNvPr id="12" name="Text 9"/>
          <p:cNvSpPr/>
          <p:nvPr/>
        </p:nvSpPr>
        <p:spPr>
          <a:xfrm>
            <a:off x="571500" y="1614488"/>
            <a:ext cx="1914525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888888"/>
                </a:solidFill>
              </a:rPr>
              <a:t>Option A</a:t>
            </a:r>
            <a:endParaRPr lang="en-US" sz="683" dirty="0"/>
          </a:p>
        </p:txBody>
      </p:sp>
      <p:sp>
        <p:nvSpPr>
          <p:cNvPr id="13" name="Text 10"/>
          <p:cNvSpPr/>
          <p:nvPr/>
        </p:nvSpPr>
        <p:spPr>
          <a:xfrm>
            <a:off x="571500" y="1785938"/>
            <a:ext cx="1914525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1A1A1A"/>
                </a:solidFill>
              </a:rPr>
              <a:t>退職一時金</a:t>
            </a:r>
            <a:endParaRPr lang="en-US" sz="1090" dirty="0"/>
          </a:p>
        </p:txBody>
      </p:sp>
      <p:sp>
        <p:nvSpPr>
          <p:cNvPr id="14" name="Text 11"/>
          <p:cNvSpPr/>
          <p:nvPr/>
        </p:nvSpPr>
        <p:spPr>
          <a:xfrm>
            <a:off x="571500" y="2084189"/>
            <a:ext cx="191452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55555"/>
                </a:solidFill>
              </a:rPr>
              <a:t>社内積立／社内規程で支給</a:t>
            </a:r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55555"/>
                </a:solidFill>
              </a:rPr>
              <a:t>
</a:t>
            </a:r>
            <a:pPr algn="l" indent="0" marL="0">
              <a:lnSpc>
                <a:spcPts val="1400"/>
              </a:lnSpc>
              <a:buNone/>
            </a:pPr>
            <a:r>
              <a:rPr lang="en-US" sz="727" dirty="0">
                <a:solidFill>
                  <a:srgbClr val="888888"/>
                </a:solidFill>
              </a:rPr>
              <a:t>※資金繰りリスクあり</a:t>
            </a:r>
            <a:endParaRPr lang="en-US" sz="834" dirty="0"/>
          </a:p>
        </p:txBody>
      </p:sp>
      <p:sp>
        <p:nvSpPr>
          <p:cNvPr id="15" name="Shape 12"/>
          <p:cNvSpPr/>
          <p:nvPr/>
        </p:nvSpPr>
        <p:spPr>
          <a:xfrm>
            <a:off x="2771775" y="1471613"/>
            <a:ext cx="2200275" cy="1438573"/>
          </a:xfrm>
          <a:prstGeom prst="rect">
            <a:avLst/>
          </a:prstGeom>
          <a:solidFill>
            <a:srgbClr val="F4F8FB"/>
          </a:solidFill>
          <a:ln/>
        </p:spPr>
      </p:sp>
      <p:sp>
        <p:nvSpPr>
          <p:cNvPr id="16" name="Shape 13"/>
          <p:cNvSpPr/>
          <p:nvPr/>
        </p:nvSpPr>
        <p:spPr>
          <a:xfrm>
            <a:off x="2771775" y="1471613"/>
            <a:ext cx="2200275" cy="14288"/>
          </a:xfrm>
          <a:prstGeom prst="rect">
            <a:avLst/>
          </a:prstGeom>
          <a:solidFill>
            <a:srgbClr val="DDDDDD"/>
          </a:solidFill>
          <a:ln/>
        </p:spPr>
      </p:sp>
      <p:sp>
        <p:nvSpPr>
          <p:cNvPr id="17" name="Shape 14"/>
          <p:cNvSpPr/>
          <p:nvPr/>
        </p:nvSpPr>
        <p:spPr>
          <a:xfrm>
            <a:off x="4957763" y="1471613"/>
            <a:ext cx="14288" cy="1438573"/>
          </a:xfrm>
          <a:prstGeom prst="rect">
            <a:avLst/>
          </a:prstGeom>
          <a:solidFill>
            <a:srgbClr val="DDDDDD"/>
          </a:solidFill>
          <a:ln/>
        </p:spPr>
      </p:sp>
      <p:sp>
        <p:nvSpPr>
          <p:cNvPr id="18" name="Shape 15"/>
          <p:cNvSpPr/>
          <p:nvPr/>
        </p:nvSpPr>
        <p:spPr>
          <a:xfrm>
            <a:off x="2771775" y="2895898"/>
            <a:ext cx="2200275" cy="14288"/>
          </a:xfrm>
          <a:prstGeom prst="rect">
            <a:avLst/>
          </a:prstGeom>
          <a:solidFill>
            <a:srgbClr val="DDDDDD"/>
          </a:solidFill>
          <a:ln/>
        </p:spPr>
      </p:sp>
      <p:sp>
        <p:nvSpPr>
          <p:cNvPr id="19" name="Shape 16"/>
          <p:cNvSpPr/>
          <p:nvPr/>
        </p:nvSpPr>
        <p:spPr>
          <a:xfrm>
            <a:off x="2771775" y="1471613"/>
            <a:ext cx="57150" cy="1438573"/>
          </a:xfrm>
          <a:prstGeom prst="rect">
            <a:avLst/>
          </a:prstGeom>
          <a:solidFill>
            <a:srgbClr val="0056B3"/>
          </a:solidFill>
          <a:ln/>
        </p:spPr>
      </p:sp>
      <p:sp>
        <p:nvSpPr>
          <p:cNvPr id="20" name="Text 17"/>
          <p:cNvSpPr/>
          <p:nvPr/>
        </p:nvSpPr>
        <p:spPr>
          <a:xfrm>
            <a:off x="2914650" y="1614488"/>
            <a:ext cx="1914525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888888"/>
                </a:solidFill>
              </a:rPr>
              <a:t>Option B</a:t>
            </a:r>
            <a:endParaRPr lang="en-US" sz="683" dirty="0"/>
          </a:p>
        </p:txBody>
      </p:sp>
      <p:sp>
        <p:nvSpPr>
          <p:cNvPr id="21" name="Text 18"/>
          <p:cNvSpPr/>
          <p:nvPr/>
        </p:nvSpPr>
        <p:spPr>
          <a:xfrm>
            <a:off x="2914650" y="1785938"/>
            <a:ext cx="1914525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1A1A1A"/>
                </a:solidFill>
              </a:rPr>
              <a:t>企業年金（外部積立）</a:t>
            </a:r>
            <a:endParaRPr lang="en-US" sz="1090" dirty="0"/>
          </a:p>
        </p:txBody>
      </p:sp>
      <p:sp>
        <p:nvSpPr>
          <p:cNvPr id="22" name="Text 19"/>
          <p:cNvSpPr/>
          <p:nvPr/>
        </p:nvSpPr>
        <p:spPr>
          <a:xfrm>
            <a:off x="2914650" y="2084189"/>
            <a:ext cx="1914525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55555"/>
                </a:solidFill>
              </a:rPr>
              <a:t>確定給付企業年金（DB）</a:t>
            </a:r>
            <a:endParaRPr lang="en-US" sz="834" dirty="0"/>
          </a:p>
        </p:txBody>
      </p:sp>
      <p:sp>
        <p:nvSpPr>
          <p:cNvPr id="23" name="Text 20"/>
          <p:cNvSpPr/>
          <p:nvPr/>
        </p:nvSpPr>
        <p:spPr>
          <a:xfrm>
            <a:off x="2914650" y="2255639"/>
            <a:ext cx="1914525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55555"/>
                </a:solidFill>
              </a:rPr>
              <a:t>確定拠出年金（DC：企業型）</a:t>
            </a:r>
            <a:endParaRPr lang="en-US" sz="834" dirty="0"/>
          </a:p>
        </p:txBody>
      </p:sp>
      <p:sp>
        <p:nvSpPr>
          <p:cNvPr id="24" name="Shape 21"/>
          <p:cNvSpPr/>
          <p:nvPr/>
        </p:nvSpPr>
        <p:spPr>
          <a:xfrm>
            <a:off x="428625" y="3038773"/>
            <a:ext cx="2200275" cy="1452860"/>
          </a:xfrm>
          <a:prstGeom prst="rect">
            <a:avLst/>
          </a:prstGeom>
          <a:solidFill>
            <a:srgbClr val="F4F8FB"/>
          </a:solidFill>
          <a:ln/>
        </p:spPr>
      </p:sp>
      <p:sp>
        <p:nvSpPr>
          <p:cNvPr id="25" name="Shape 22"/>
          <p:cNvSpPr/>
          <p:nvPr/>
        </p:nvSpPr>
        <p:spPr>
          <a:xfrm>
            <a:off x="428625" y="3038773"/>
            <a:ext cx="2200275" cy="14288"/>
          </a:xfrm>
          <a:prstGeom prst="rect">
            <a:avLst/>
          </a:prstGeom>
          <a:solidFill>
            <a:srgbClr val="DDDDDD"/>
          </a:solidFill>
          <a:ln/>
        </p:spPr>
      </p:sp>
      <p:sp>
        <p:nvSpPr>
          <p:cNvPr id="26" name="Shape 23"/>
          <p:cNvSpPr/>
          <p:nvPr/>
        </p:nvSpPr>
        <p:spPr>
          <a:xfrm>
            <a:off x="2614613" y="3038773"/>
            <a:ext cx="14288" cy="1452860"/>
          </a:xfrm>
          <a:prstGeom prst="rect">
            <a:avLst/>
          </a:prstGeom>
          <a:solidFill>
            <a:srgbClr val="DDDDDD"/>
          </a:solidFill>
          <a:ln/>
        </p:spPr>
      </p:sp>
      <p:sp>
        <p:nvSpPr>
          <p:cNvPr id="27" name="Shape 24"/>
          <p:cNvSpPr/>
          <p:nvPr/>
        </p:nvSpPr>
        <p:spPr>
          <a:xfrm>
            <a:off x="428625" y="4477345"/>
            <a:ext cx="2200275" cy="14288"/>
          </a:xfrm>
          <a:prstGeom prst="rect">
            <a:avLst/>
          </a:prstGeom>
          <a:solidFill>
            <a:srgbClr val="DDDDDD"/>
          </a:solidFill>
          <a:ln/>
        </p:spPr>
      </p:sp>
      <p:sp>
        <p:nvSpPr>
          <p:cNvPr id="28" name="Shape 25"/>
          <p:cNvSpPr/>
          <p:nvPr/>
        </p:nvSpPr>
        <p:spPr>
          <a:xfrm>
            <a:off x="428625" y="3038773"/>
            <a:ext cx="57150" cy="1452860"/>
          </a:xfrm>
          <a:prstGeom prst="rect">
            <a:avLst/>
          </a:prstGeom>
          <a:solidFill>
            <a:srgbClr val="0056B3"/>
          </a:solidFill>
          <a:ln/>
        </p:spPr>
      </p:sp>
      <p:sp>
        <p:nvSpPr>
          <p:cNvPr id="29" name="Text 26"/>
          <p:cNvSpPr/>
          <p:nvPr/>
        </p:nvSpPr>
        <p:spPr>
          <a:xfrm>
            <a:off x="571500" y="3187898"/>
            <a:ext cx="1914525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888888"/>
                </a:solidFill>
              </a:rPr>
              <a:t>Option C</a:t>
            </a:r>
            <a:endParaRPr lang="en-US" sz="683" dirty="0"/>
          </a:p>
        </p:txBody>
      </p:sp>
      <p:sp>
        <p:nvSpPr>
          <p:cNvPr id="30" name="Text 27"/>
          <p:cNvSpPr/>
          <p:nvPr/>
        </p:nvSpPr>
        <p:spPr>
          <a:xfrm>
            <a:off x="571500" y="3359348"/>
            <a:ext cx="1914525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1A1A1A"/>
                </a:solidFill>
              </a:rPr>
              <a:t>中退共</a:t>
            </a:r>
            <a:endParaRPr lang="en-US" sz="1090" dirty="0"/>
          </a:p>
        </p:txBody>
      </p:sp>
      <p:sp>
        <p:nvSpPr>
          <p:cNvPr id="31" name="Text 28"/>
          <p:cNvSpPr/>
          <p:nvPr/>
        </p:nvSpPr>
        <p:spPr>
          <a:xfrm>
            <a:off x="571500" y="3657600"/>
            <a:ext cx="191452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55555"/>
                </a:solidFill>
              </a:rPr>
              <a:t>中小企業退職金共済</a:t>
            </a:r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55555"/>
                </a:solidFill>
              </a:rPr>
              <a:t>
</a:t>
            </a:r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55555"/>
                </a:solidFill>
              </a:rPr>
              <a:t> （外部積立の定番）</a:t>
            </a:r>
            <a:endParaRPr lang="en-US" sz="834" dirty="0"/>
          </a:p>
        </p:txBody>
      </p:sp>
      <p:sp>
        <p:nvSpPr>
          <p:cNvPr id="32" name="Shape 29"/>
          <p:cNvSpPr/>
          <p:nvPr/>
        </p:nvSpPr>
        <p:spPr>
          <a:xfrm>
            <a:off x="2771775" y="3045023"/>
            <a:ext cx="2200275" cy="1446609"/>
          </a:xfrm>
          <a:prstGeom prst="rect">
            <a:avLst/>
          </a:prstGeom>
          <a:solidFill>
            <a:srgbClr val="F4F8FB"/>
          </a:solidFill>
          <a:ln/>
        </p:spPr>
      </p:sp>
      <p:sp>
        <p:nvSpPr>
          <p:cNvPr id="33" name="Shape 30"/>
          <p:cNvSpPr/>
          <p:nvPr/>
        </p:nvSpPr>
        <p:spPr>
          <a:xfrm>
            <a:off x="2771775" y="3045023"/>
            <a:ext cx="2200275" cy="14288"/>
          </a:xfrm>
          <a:prstGeom prst="rect">
            <a:avLst/>
          </a:prstGeom>
          <a:solidFill>
            <a:srgbClr val="DDDDDD"/>
          </a:solidFill>
          <a:ln/>
        </p:spPr>
      </p:sp>
      <p:sp>
        <p:nvSpPr>
          <p:cNvPr id="34" name="Shape 31"/>
          <p:cNvSpPr/>
          <p:nvPr/>
        </p:nvSpPr>
        <p:spPr>
          <a:xfrm>
            <a:off x="4957763" y="3045023"/>
            <a:ext cx="14288" cy="1446609"/>
          </a:xfrm>
          <a:prstGeom prst="rect">
            <a:avLst/>
          </a:prstGeom>
          <a:solidFill>
            <a:srgbClr val="DDDDDD"/>
          </a:solidFill>
          <a:ln/>
        </p:spPr>
      </p:sp>
      <p:sp>
        <p:nvSpPr>
          <p:cNvPr id="35" name="Shape 32"/>
          <p:cNvSpPr/>
          <p:nvPr/>
        </p:nvSpPr>
        <p:spPr>
          <a:xfrm>
            <a:off x="2771775" y="4477345"/>
            <a:ext cx="2200275" cy="14288"/>
          </a:xfrm>
          <a:prstGeom prst="rect">
            <a:avLst/>
          </a:prstGeom>
          <a:solidFill>
            <a:srgbClr val="DDDDDD"/>
          </a:solidFill>
          <a:ln/>
        </p:spPr>
      </p:sp>
      <p:sp>
        <p:nvSpPr>
          <p:cNvPr id="36" name="Shape 33"/>
          <p:cNvSpPr/>
          <p:nvPr/>
        </p:nvSpPr>
        <p:spPr>
          <a:xfrm>
            <a:off x="2771775" y="3045023"/>
            <a:ext cx="57150" cy="1446609"/>
          </a:xfrm>
          <a:prstGeom prst="rect">
            <a:avLst/>
          </a:prstGeom>
          <a:solidFill>
            <a:srgbClr val="0056B3"/>
          </a:solidFill>
          <a:ln/>
        </p:spPr>
      </p:sp>
      <p:sp>
        <p:nvSpPr>
          <p:cNvPr id="37" name="Text 34"/>
          <p:cNvSpPr/>
          <p:nvPr/>
        </p:nvSpPr>
        <p:spPr>
          <a:xfrm>
            <a:off x="2914650" y="3195935"/>
            <a:ext cx="1914525" cy="1357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888888"/>
                </a:solidFill>
              </a:rPr>
              <a:t>Option D</a:t>
            </a:r>
            <a:endParaRPr lang="en-US" sz="683" dirty="0"/>
          </a:p>
        </p:txBody>
      </p:sp>
      <p:sp>
        <p:nvSpPr>
          <p:cNvPr id="38" name="Text 35"/>
          <p:cNvSpPr/>
          <p:nvPr/>
        </p:nvSpPr>
        <p:spPr>
          <a:xfrm>
            <a:off x="2914650" y="3367385"/>
            <a:ext cx="1914525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1A1A1A"/>
                </a:solidFill>
              </a:rPr>
              <a:t>iDeCo+</a:t>
            </a:r>
            <a:endParaRPr lang="en-US" sz="1090" dirty="0"/>
          </a:p>
        </p:txBody>
      </p:sp>
      <p:sp>
        <p:nvSpPr>
          <p:cNvPr id="39" name="Text 36"/>
          <p:cNvSpPr/>
          <p:nvPr/>
        </p:nvSpPr>
        <p:spPr>
          <a:xfrm>
            <a:off x="2914650" y="3653135"/>
            <a:ext cx="191452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55555"/>
                </a:solidFill>
              </a:rPr>
              <a:t>中小事業主掛金納付</a:t>
            </a:r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55555"/>
                </a:solidFill>
              </a:rPr>
              <a:t>
</a:t>
            </a:r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55555"/>
                </a:solidFill>
              </a:rPr>
              <a:t> （個人型iDeCoに事業主が上乗せ）</a:t>
            </a:r>
            <a:endParaRPr lang="en-US" sz="834" dirty="0"/>
          </a:p>
        </p:txBody>
      </p:sp>
      <p:sp>
        <p:nvSpPr>
          <p:cNvPr id="40" name="Shape 37"/>
          <p:cNvSpPr/>
          <p:nvPr/>
        </p:nvSpPr>
        <p:spPr>
          <a:xfrm>
            <a:off x="5257800" y="1471613"/>
            <a:ext cx="3457575" cy="3020020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41" name="Text 38"/>
          <p:cNvSpPr/>
          <p:nvPr/>
        </p:nvSpPr>
        <p:spPr>
          <a:xfrm>
            <a:off x="5472113" y="2142232"/>
            <a:ext cx="3028950" cy="335756"/>
          </a:xfrm>
          <a:prstGeom prst="rect">
            <a:avLst/>
          </a:prstGeom>
          <a:noFill/>
          <a:ln/>
        </p:spPr>
        <p:txBody>
          <a:bodyPr wrap="square" lIns="0" tIns="0" rIns="0" bIns="8509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E63946"/>
                </a:solidFill>
              </a:rPr>
              <a:t>研修ポイント</a:t>
            </a:r>
            <a:endParaRPr lang="en-US" sz="1193" dirty="0"/>
          </a:p>
        </p:txBody>
      </p:sp>
      <p:sp>
        <p:nvSpPr>
          <p:cNvPr id="42" name="Text 39"/>
          <p:cNvSpPr/>
          <p:nvPr/>
        </p:nvSpPr>
        <p:spPr>
          <a:xfrm>
            <a:off x="5472113" y="2649438"/>
            <a:ext cx="85725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E63946"/>
                </a:solidFill>
              </a:rPr>
              <a:t></a:t>
            </a:r>
            <a:endParaRPr lang="en-US" sz="784" dirty="0"/>
          </a:p>
        </p:txBody>
      </p:sp>
      <p:sp>
        <p:nvSpPr>
          <p:cNvPr id="43" name="Text 40"/>
          <p:cNvSpPr/>
          <p:nvPr/>
        </p:nvSpPr>
        <p:spPr>
          <a:xfrm>
            <a:off x="5650706" y="2636937"/>
            <a:ext cx="2786063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FFFFFF"/>
                </a:solidFill>
              </a:rPr>
              <a:t>「会社負担（将来の追加負担）」と「社員の安心」をどこでバランスさせるかが軸</a:t>
            </a:r>
            <a:endParaRPr lang="en-US" sz="1050" dirty="0"/>
          </a:p>
        </p:txBody>
      </p:sp>
      <p:sp>
        <p:nvSpPr>
          <p:cNvPr id="44" name="Text 41"/>
          <p:cNvSpPr/>
          <p:nvPr/>
        </p:nvSpPr>
        <p:spPr>
          <a:xfrm>
            <a:off x="5472113" y="3249513"/>
            <a:ext cx="85725" cy="1828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E63946"/>
                </a:solidFill>
              </a:rPr>
              <a:t></a:t>
            </a:r>
            <a:endParaRPr lang="en-US" sz="784" dirty="0"/>
          </a:p>
        </p:txBody>
      </p:sp>
      <p:sp>
        <p:nvSpPr>
          <p:cNvPr id="45" name="Text 42"/>
          <p:cNvSpPr/>
          <p:nvPr/>
        </p:nvSpPr>
        <p:spPr>
          <a:xfrm>
            <a:off x="5650706" y="3237012"/>
            <a:ext cx="2817233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FFFFFF"/>
                </a:solidFill>
              </a:rPr>
              <a:t>“制度を決めて終わり”ではなく、運用ルール（規程・周知・税務処理）までが制度</a:t>
            </a:r>
            <a:endParaRPr lang="en-US" sz="1050" dirty="0"/>
          </a:p>
        </p:txBody>
      </p:sp>
      <p:sp>
        <p:nvSpPr>
          <p:cNvPr id="46" name="Text 43"/>
          <p:cNvSpPr/>
          <p:nvPr/>
        </p:nvSpPr>
        <p:spPr>
          <a:xfrm>
            <a:off x="0" y="4777383"/>
            <a:ext cx="9144000" cy="366117"/>
          </a:xfrm>
          <a:prstGeom prst="rect">
            <a:avLst/>
          </a:prstGeom>
          <a:noFill/>
          <a:ln/>
        </p:spPr>
        <p:txBody>
          <a:bodyPr wrap="square" lIns="510286" tIns="127508" rIns="510286" bIns="127508" rtlCol="0" anchor="t">
            <a:spAutoFit/>
          </a:bodyPr>
          <a:lstStyle/>
          <a:p>
            <a:pPr algn="r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888888"/>
                </a:solidFill>
              </a:rPr>
              <a:t>引用元：厚生労働省「私的年金制度の概要（企業年金、個人年金）」、「確定給付企業年金制度」</a:t>
            </a:r>
            <a:endParaRPr lang="en-US" sz="72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214438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1185863"/>
            <a:ext cx="9144000" cy="28575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5" name="Text 2"/>
          <p:cNvSpPr/>
          <p:nvPr/>
        </p:nvSpPr>
        <p:spPr>
          <a:xfrm>
            <a:off x="428625" y="285750"/>
            <a:ext cx="8286750" cy="4357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1A1A1A"/>
                </a:solidFill>
              </a:rPr>
              <a:t>企業型DC（確定拠出年金）：会社は掛金、成果は運用次第</a:t>
            </a:r>
            <a:endParaRPr lang="en-US" sz="2121" dirty="0"/>
          </a:p>
        </p:txBody>
      </p:sp>
      <p:sp>
        <p:nvSpPr>
          <p:cNvPr id="6" name="Text 3"/>
          <p:cNvSpPr/>
          <p:nvPr/>
        </p:nvSpPr>
        <p:spPr>
          <a:xfrm>
            <a:off x="428625" y="792956"/>
            <a:ext cx="828675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555555"/>
                </a:solidFill>
              </a:rPr>
              <a:t>拠出額が確定、給付額は運用結果による</a:t>
            </a:r>
            <a:endParaRPr lang="en-US" sz="1193" dirty="0"/>
          </a:p>
        </p:txBody>
      </p:sp>
      <p:sp>
        <p:nvSpPr>
          <p:cNvPr id="7" name="Shape 4"/>
          <p:cNvSpPr/>
          <p:nvPr/>
        </p:nvSpPr>
        <p:spPr>
          <a:xfrm>
            <a:off x="428625" y="1257300"/>
            <a:ext cx="8286750" cy="1378744"/>
          </a:xfrm>
          <a:prstGeom prst="rect">
            <a:avLst/>
          </a:prstGeom>
          <a:solidFill>
            <a:srgbClr val="F9F9F9"/>
          </a:solidFill>
          <a:ln/>
        </p:spPr>
      </p:sp>
      <p:sp>
        <p:nvSpPr>
          <p:cNvPr id="8" name="Shape 5"/>
          <p:cNvSpPr/>
          <p:nvPr/>
        </p:nvSpPr>
        <p:spPr>
          <a:xfrm>
            <a:off x="428625" y="1257300"/>
            <a:ext cx="57150" cy="1378744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9" name="Text 6"/>
          <p:cNvSpPr/>
          <p:nvPr/>
        </p:nvSpPr>
        <p:spPr>
          <a:xfrm>
            <a:off x="607219" y="1435894"/>
            <a:ext cx="7929563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spc="1" kern="0" dirty="0">
                <a:solidFill>
                  <a:srgbClr val="555555"/>
                </a:solidFill>
              </a:rPr>
              <a:t>制度の要点</a:t>
            </a:r>
            <a:endParaRPr lang="en-US" sz="784" dirty="0"/>
          </a:p>
        </p:txBody>
      </p:sp>
      <p:sp>
        <p:nvSpPr>
          <p:cNvPr id="10" name="Text 7"/>
          <p:cNvSpPr/>
          <p:nvPr/>
        </p:nvSpPr>
        <p:spPr>
          <a:xfrm>
            <a:off x="607219" y="1700213"/>
            <a:ext cx="125016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1A1A1A"/>
                </a:solidFill>
              </a:rPr>
              <a:t></a:t>
            </a:r>
            <a:endParaRPr lang="en-US" sz="987" dirty="0"/>
          </a:p>
        </p:txBody>
      </p:sp>
      <p:sp>
        <p:nvSpPr>
          <p:cNvPr id="11" name="Text 8"/>
          <p:cNvSpPr/>
          <p:nvPr/>
        </p:nvSpPr>
        <p:spPr>
          <a:xfrm>
            <a:off x="785813" y="1680567"/>
            <a:ext cx="4143375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050" dirty="0">
                <a:solidFill>
                  <a:srgbClr val="1A1A1A"/>
                </a:solidFill>
              </a:rPr>
              <a:t>拠出された掛金と運用益の合計で将来の給付額が決まる年金制度</a:t>
            </a:r>
            <a:endParaRPr lang="en-US" sz="1050" dirty="0"/>
          </a:p>
        </p:txBody>
      </p:sp>
      <p:sp>
        <p:nvSpPr>
          <p:cNvPr id="12" name="Text 9"/>
          <p:cNvSpPr/>
          <p:nvPr/>
        </p:nvSpPr>
        <p:spPr>
          <a:xfrm>
            <a:off x="607219" y="1985963"/>
            <a:ext cx="125016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1A1A1A"/>
                </a:solidFill>
              </a:rPr>
              <a:t></a:t>
            </a:r>
            <a:endParaRPr lang="en-US" sz="987" dirty="0"/>
          </a:p>
        </p:txBody>
      </p:sp>
      <p:sp>
        <p:nvSpPr>
          <p:cNvPr id="13" name="Text 10"/>
          <p:cNvSpPr/>
          <p:nvPr/>
        </p:nvSpPr>
        <p:spPr>
          <a:xfrm>
            <a:off x="785813" y="1966317"/>
            <a:ext cx="2051986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050" dirty="0">
                <a:solidFill>
                  <a:srgbClr val="1A1A1A"/>
                </a:solidFill>
              </a:rPr>
              <a:t>企業が掛金を拠出（企業型DC）</a:t>
            </a:r>
            <a:endParaRPr lang="en-US" sz="1050" dirty="0"/>
          </a:p>
        </p:txBody>
      </p:sp>
      <p:sp>
        <p:nvSpPr>
          <p:cNvPr id="14" name="Text 11"/>
          <p:cNvSpPr/>
          <p:nvPr/>
        </p:nvSpPr>
        <p:spPr>
          <a:xfrm>
            <a:off x="607219" y="2271713"/>
            <a:ext cx="125016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1A1A1A"/>
                </a:solidFill>
              </a:rPr>
              <a:t></a:t>
            </a:r>
            <a:endParaRPr lang="en-US" sz="987" dirty="0"/>
          </a:p>
        </p:txBody>
      </p:sp>
      <p:sp>
        <p:nvSpPr>
          <p:cNvPr id="15" name="Text 12"/>
          <p:cNvSpPr/>
          <p:nvPr/>
        </p:nvSpPr>
        <p:spPr>
          <a:xfrm>
            <a:off x="785813" y="2252067"/>
            <a:ext cx="1857375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1050" dirty="0">
                <a:solidFill>
                  <a:srgbClr val="1A1A1A"/>
                </a:solidFill>
              </a:rPr>
              <a:t>加入者が商品選択するため、</a:t>
            </a:r>
            <a:endParaRPr lang="en-US" sz="1050" dirty="0"/>
          </a:p>
        </p:txBody>
      </p:sp>
      <p:sp>
        <p:nvSpPr>
          <p:cNvPr id="16" name="Text 13"/>
          <p:cNvSpPr/>
          <p:nvPr/>
        </p:nvSpPr>
        <p:spPr>
          <a:xfrm>
            <a:off x="2643188" y="2252067"/>
            <a:ext cx="2000250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1A1A1A"/>
                </a:solidFill>
              </a:rPr>
              <a:t>企業側に投資教育の観点も重要</a:t>
            </a:r>
            <a:endParaRPr lang="en-US" sz="987" dirty="0"/>
          </a:p>
        </p:txBody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5" y="2889647"/>
            <a:ext cx="128588" cy="171450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664369" y="2850356"/>
            <a:ext cx="137160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0056B3"/>
                </a:solidFill>
              </a:rPr>
              <a:t>メリット（会社）</a:t>
            </a:r>
            <a:endParaRPr lang="en-US" sz="1193" dirty="0"/>
          </a:p>
        </p:txBody>
      </p:sp>
      <p:sp>
        <p:nvSpPr>
          <p:cNvPr id="19" name="Text 15"/>
          <p:cNvSpPr/>
          <p:nvPr/>
        </p:nvSpPr>
        <p:spPr>
          <a:xfrm>
            <a:off x="428625" y="3293269"/>
            <a:ext cx="40005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A1A1A"/>
                </a:solidFill>
              </a:rPr>
              <a:t>将来給付額を約束しないため、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A1A1A"/>
                </a:solidFill>
              </a:rPr>
              <a:t>
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A1A1A"/>
                </a:solidFill>
              </a:rPr>
              <a:t> 積立不足による追加負担の性格が小さい</a:t>
            </a:r>
            <a:endParaRPr lang="en-US" sz="987" dirty="0"/>
          </a:p>
        </p:txBody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4875" y="2889647"/>
            <a:ext cx="150019" cy="17145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4972050" y="2850356"/>
            <a:ext cx="137160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E63946"/>
                </a:solidFill>
              </a:rPr>
              <a:t>メリット（社員）</a:t>
            </a:r>
            <a:endParaRPr lang="en-US" sz="1193" dirty="0"/>
          </a:p>
        </p:txBody>
      </p:sp>
      <p:sp>
        <p:nvSpPr>
          <p:cNvPr id="22" name="Text 17"/>
          <p:cNvSpPr/>
          <p:nvPr/>
        </p:nvSpPr>
        <p:spPr>
          <a:xfrm>
            <a:off x="4714875" y="3293269"/>
            <a:ext cx="40005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A1A1A"/>
                </a:solidFill>
              </a:rPr>
              <a:t>自分の運用で増減、資産形成の可視化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A1A1A"/>
                </a:solidFill>
              </a:rPr>
              <a:t>
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A1A1A"/>
                </a:solidFill>
              </a:rPr>
              <a:t> 万一の離転職でも持ち運び（ポータビリティ）</a:t>
            </a:r>
            <a:endParaRPr lang="en-US" sz="987" dirty="0"/>
          </a:p>
        </p:txBody>
      </p:sp>
      <p:sp>
        <p:nvSpPr>
          <p:cNvPr id="23" name="Shape 18"/>
          <p:cNvSpPr/>
          <p:nvPr/>
        </p:nvSpPr>
        <p:spPr>
          <a:xfrm>
            <a:off x="428625" y="4005858"/>
            <a:ext cx="8286750" cy="700088"/>
          </a:xfrm>
          <a:prstGeom prst="rect">
            <a:avLst/>
          </a:prstGeom>
          <a:solidFill>
            <a:srgbClr val="1A1A1A"/>
          </a:solidFill>
          <a:ln/>
        </p:spPr>
      </p:sp>
      <p:pic>
        <p:nvPicPr>
          <p:cNvPr id="2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38" y="4241602"/>
            <a:ext cx="228600" cy="228600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1050131" y="4148733"/>
            <a:ext cx="3000375" cy="41433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E63946"/>
                </a:solidFill>
              </a:rPr>
              <a:t>注意点：運用成果は社員側の選択に左右される</a:t>
            </a:r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
</a:t>
            </a:r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E63946"/>
                </a:solidFill>
              </a:rPr>
              <a:t> → </a:t>
            </a:r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E63946"/>
                </a:solidFill>
              </a:rPr>
              <a:t>教育・商品設計・コミュニケーションが肝</a:t>
            </a:r>
            <a:endParaRPr lang="en-US" sz="987" dirty="0"/>
          </a:p>
        </p:txBody>
      </p:sp>
      <p:sp>
        <p:nvSpPr>
          <p:cNvPr id="26" name="Text 20"/>
          <p:cNvSpPr/>
          <p:nvPr/>
        </p:nvSpPr>
        <p:spPr>
          <a:xfrm>
            <a:off x="0" y="4777383"/>
            <a:ext cx="9144000" cy="366117"/>
          </a:xfrm>
          <a:prstGeom prst="rect">
            <a:avLst/>
          </a:prstGeom>
          <a:noFill/>
          <a:ln/>
        </p:spPr>
        <p:txBody>
          <a:bodyPr wrap="square" lIns="510286" tIns="127508" rIns="510286" bIns="127508" rtlCol="0" anchor="t">
            <a:spAutoFit/>
          </a:bodyPr>
          <a:lstStyle/>
          <a:p>
            <a:pPr algn="r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888888"/>
                </a:solidFill>
              </a:rPr>
              <a:t>引用元：厚生労働省「確定拠出年金制度の概要」</a:t>
            </a:r>
            <a:endParaRPr lang="en-US" sz="72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226714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214438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1185863"/>
            <a:ext cx="9144000" cy="28575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5" name="Text 2"/>
          <p:cNvSpPr/>
          <p:nvPr/>
        </p:nvSpPr>
        <p:spPr>
          <a:xfrm>
            <a:off x="428625" y="285750"/>
            <a:ext cx="8286750" cy="4357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1A1A1A"/>
                </a:solidFill>
              </a:rPr>
              <a:t>DB（確定給付企業年金）：社員の受取額を“約束”する仕組み</a:t>
            </a:r>
            <a:endParaRPr lang="en-US" sz="2121" dirty="0"/>
          </a:p>
        </p:txBody>
      </p:sp>
      <p:sp>
        <p:nvSpPr>
          <p:cNvPr id="6" name="Text 3"/>
          <p:cNvSpPr/>
          <p:nvPr/>
        </p:nvSpPr>
        <p:spPr>
          <a:xfrm>
            <a:off x="428625" y="792956"/>
            <a:ext cx="828675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555555"/>
                </a:solidFill>
              </a:rPr>
              <a:t>給付設計を先に定める制度</a:t>
            </a:r>
            <a:endParaRPr lang="en-US" sz="1193" dirty="0"/>
          </a:p>
        </p:txBody>
      </p:sp>
      <p:sp>
        <p:nvSpPr>
          <p:cNvPr id="7" name="Shape 4"/>
          <p:cNvSpPr/>
          <p:nvPr/>
        </p:nvSpPr>
        <p:spPr>
          <a:xfrm>
            <a:off x="428625" y="1471613"/>
            <a:ext cx="8286750" cy="1210140"/>
          </a:xfrm>
          <a:prstGeom prst="rect">
            <a:avLst/>
          </a:prstGeom>
          <a:solidFill>
            <a:srgbClr val="F4F4F4"/>
          </a:solidFill>
          <a:ln/>
        </p:spPr>
      </p:sp>
      <p:sp>
        <p:nvSpPr>
          <p:cNvPr id="8" name="Shape 5"/>
          <p:cNvSpPr/>
          <p:nvPr/>
        </p:nvSpPr>
        <p:spPr>
          <a:xfrm>
            <a:off x="428625" y="1471613"/>
            <a:ext cx="71438" cy="1210140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9" name="Text 6"/>
          <p:cNvSpPr/>
          <p:nvPr/>
        </p:nvSpPr>
        <p:spPr>
          <a:xfrm>
            <a:off x="642938" y="1685925"/>
            <a:ext cx="7858125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spc="1" kern="0" dirty="0">
                <a:solidFill>
                  <a:srgbClr val="1A1A1A"/>
                </a:solidFill>
              </a:rPr>
              <a:t>制度の要点</a:t>
            </a:r>
            <a:endParaRPr lang="en-US" sz="987" dirty="0"/>
          </a:p>
        </p:txBody>
      </p:sp>
      <p:sp>
        <p:nvSpPr>
          <p:cNvPr id="10" name="Text 7"/>
          <p:cNvSpPr/>
          <p:nvPr/>
        </p:nvSpPr>
        <p:spPr>
          <a:xfrm>
            <a:off x="642938" y="1964531"/>
            <a:ext cx="7858125" cy="5029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090" b="1" dirty="0">
                <a:solidFill>
                  <a:srgbClr val="1A1A1A"/>
                </a:solidFill>
              </a:rPr>
              <a:t>確定給付企業年金法に基づく制度。</a:t>
            </a:r>
            <a:pPr algn="l" indent="0" marL="0">
              <a:lnSpc>
                <a:spcPts val="2000"/>
              </a:lnSpc>
              <a:buNone/>
            </a:pPr>
            <a:r>
              <a:rPr lang="en-US" sz="1090" b="1" dirty="0">
                <a:solidFill>
                  <a:srgbClr val="1A1A1A"/>
                </a:solidFill>
              </a:rPr>
              <a:t>
</a:t>
            </a:r>
            <a:pPr algn="l" indent="0" marL="0">
              <a:lnSpc>
                <a:spcPts val="2000"/>
              </a:lnSpc>
              <a:buNone/>
            </a:pPr>
            <a:r>
              <a:rPr lang="en-US" sz="1090" b="1" dirty="0">
                <a:solidFill>
                  <a:srgbClr val="1A1A1A"/>
                </a:solidFill>
              </a:rPr>
              <a:t>給付設計（受取額の算定ルール）を先に定め</a:t>
            </a:r>
            <a:pPr algn="l" indent="0" marL="0">
              <a:lnSpc>
                <a:spcPts val="2000"/>
              </a:lnSpc>
              <a:buNone/>
            </a:pPr>
            <a:r>
              <a:rPr lang="en-US" sz="1090" b="1" dirty="0">
                <a:solidFill>
                  <a:srgbClr val="1A1A1A"/>
                </a:solidFill>
              </a:rPr>
              <a:t>、企業が資産管理・運用等を行う枠組み。</a:t>
            </a:r>
            <a:endParaRPr lang="en-US" sz="1090" dirty="0"/>
          </a:p>
        </p:txBody>
      </p:sp>
      <p:sp>
        <p:nvSpPr>
          <p:cNvPr id="11" name="Shape 8"/>
          <p:cNvSpPr/>
          <p:nvPr/>
        </p:nvSpPr>
        <p:spPr>
          <a:xfrm>
            <a:off x="428625" y="2967503"/>
            <a:ext cx="4000500" cy="1578769"/>
          </a:xfrm>
          <a:prstGeom prst="rect">
            <a:avLst/>
          </a:prstGeom>
          <a:solidFill>
            <a:srgbClr val="F0F7FF"/>
          </a:solidFill>
          <a:ln/>
        </p:spPr>
      </p:sp>
      <p:sp>
        <p:nvSpPr>
          <p:cNvPr id="12" name="Shape 9"/>
          <p:cNvSpPr/>
          <p:nvPr/>
        </p:nvSpPr>
        <p:spPr>
          <a:xfrm>
            <a:off x="428625" y="2967503"/>
            <a:ext cx="4000500" cy="57150"/>
          </a:xfrm>
          <a:prstGeom prst="rect">
            <a:avLst/>
          </a:prstGeom>
          <a:solidFill>
            <a:srgbClr val="0056B3"/>
          </a:solidFill>
          <a:ln/>
        </p:spPr>
      </p:sp>
      <p:sp>
        <p:nvSpPr>
          <p:cNvPr id="13" name="Shape 10"/>
          <p:cNvSpPr/>
          <p:nvPr/>
        </p:nvSpPr>
        <p:spPr>
          <a:xfrm>
            <a:off x="4414838" y="2967503"/>
            <a:ext cx="14288" cy="1578769"/>
          </a:xfrm>
          <a:prstGeom prst="rect">
            <a:avLst/>
          </a:prstGeom>
          <a:solidFill>
            <a:srgbClr val="EEEEEE"/>
          </a:solidFill>
          <a:ln/>
        </p:spPr>
      </p:sp>
      <p:sp>
        <p:nvSpPr>
          <p:cNvPr id="14" name="Shape 11"/>
          <p:cNvSpPr/>
          <p:nvPr/>
        </p:nvSpPr>
        <p:spPr>
          <a:xfrm>
            <a:off x="428625" y="4531984"/>
            <a:ext cx="4000500" cy="14288"/>
          </a:xfrm>
          <a:prstGeom prst="rect">
            <a:avLst/>
          </a:prstGeom>
          <a:solidFill>
            <a:srgbClr val="EEEEEE"/>
          </a:solidFill>
          <a:ln/>
        </p:spPr>
      </p:sp>
      <p:sp>
        <p:nvSpPr>
          <p:cNvPr id="15" name="Shape 12"/>
          <p:cNvSpPr/>
          <p:nvPr/>
        </p:nvSpPr>
        <p:spPr>
          <a:xfrm>
            <a:off x="428625" y="2967503"/>
            <a:ext cx="14288" cy="1578769"/>
          </a:xfrm>
          <a:prstGeom prst="rect">
            <a:avLst/>
          </a:prstGeom>
          <a:solidFill>
            <a:srgbClr val="EEEEEE"/>
          </a:solidFill>
          <a:ln/>
        </p:spPr>
      </p:sp>
      <p:pic>
        <p:nvPicPr>
          <p:cNvPr id="1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38" y="3192531"/>
            <a:ext cx="285750" cy="228600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1035844" y="3181815"/>
            <a:ext cx="137160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0056B3"/>
                </a:solidFill>
              </a:rPr>
              <a:t>メリット（社員）</a:t>
            </a:r>
            <a:endParaRPr lang="en-US" sz="1193" dirty="0"/>
          </a:p>
        </p:txBody>
      </p:sp>
      <p:sp>
        <p:nvSpPr>
          <p:cNvPr id="18" name="Text 14"/>
          <p:cNvSpPr/>
          <p:nvPr/>
        </p:nvSpPr>
        <p:spPr>
          <a:xfrm>
            <a:off x="642938" y="3574721"/>
            <a:ext cx="357187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A1A1A"/>
                </a:solidFill>
              </a:rPr>
              <a:t>将来の見通しを持ちやすい。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A1A1A"/>
                </a:solidFill>
              </a:rPr>
              <a:t>
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A1A1A"/>
                </a:solidFill>
              </a:rPr>
              <a:t>受取額の設計が明確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A1A1A"/>
                </a:solidFill>
              </a:rPr>
              <a:t>であり、運用リスクを負わないた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A1A1A"/>
                </a:solidFill>
              </a:rPr>
              <a:t>め、ライフプランが立てやすい。</a:t>
            </a:r>
            <a:endParaRPr lang="en-US" sz="987" dirty="0"/>
          </a:p>
        </p:txBody>
      </p:sp>
      <p:sp>
        <p:nvSpPr>
          <p:cNvPr id="19" name="Shape 15"/>
          <p:cNvSpPr/>
          <p:nvPr/>
        </p:nvSpPr>
        <p:spPr>
          <a:xfrm>
            <a:off x="4714875" y="2967503"/>
            <a:ext cx="4000500" cy="1578769"/>
          </a:xfrm>
          <a:prstGeom prst="rect">
            <a:avLst/>
          </a:prstGeom>
          <a:solidFill>
            <a:srgbClr val="FFF5F5"/>
          </a:solidFill>
          <a:ln/>
        </p:spPr>
      </p:sp>
      <p:sp>
        <p:nvSpPr>
          <p:cNvPr id="20" name="Shape 16"/>
          <p:cNvSpPr/>
          <p:nvPr/>
        </p:nvSpPr>
        <p:spPr>
          <a:xfrm>
            <a:off x="4714875" y="2967503"/>
            <a:ext cx="4000500" cy="57150"/>
          </a:xfrm>
          <a:prstGeom prst="rect">
            <a:avLst/>
          </a:prstGeom>
          <a:solidFill>
            <a:srgbClr val="E63946"/>
          </a:solidFill>
          <a:ln/>
        </p:spPr>
      </p:sp>
      <p:sp>
        <p:nvSpPr>
          <p:cNvPr id="21" name="Shape 17"/>
          <p:cNvSpPr/>
          <p:nvPr/>
        </p:nvSpPr>
        <p:spPr>
          <a:xfrm>
            <a:off x="8701088" y="2967503"/>
            <a:ext cx="14288" cy="1578769"/>
          </a:xfrm>
          <a:prstGeom prst="rect">
            <a:avLst/>
          </a:prstGeom>
          <a:solidFill>
            <a:srgbClr val="EEEEEE"/>
          </a:solidFill>
          <a:ln/>
        </p:spPr>
      </p:sp>
      <p:sp>
        <p:nvSpPr>
          <p:cNvPr id="22" name="Shape 18"/>
          <p:cNvSpPr/>
          <p:nvPr/>
        </p:nvSpPr>
        <p:spPr>
          <a:xfrm>
            <a:off x="4714875" y="4531984"/>
            <a:ext cx="4000500" cy="14288"/>
          </a:xfrm>
          <a:prstGeom prst="rect">
            <a:avLst/>
          </a:prstGeom>
          <a:solidFill>
            <a:srgbClr val="EEEEEE"/>
          </a:solidFill>
          <a:ln/>
        </p:spPr>
      </p:sp>
      <p:sp>
        <p:nvSpPr>
          <p:cNvPr id="23" name="Shape 19"/>
          <p:cNvSpPr/>
          <p:nvPr/>
        </p:nvSpPr>
        <p:spPr>
          <a:xfrm>
            <a:off x="4714875" y="2967503"/>
            <a:ext cx="14288" cy="1578769"/>
          </a:xfrm>
          <a:prstGeom prst="rect">
            <a:avLst/>
          </a:prstGeom>
          <a:solidFill>
            <a:srgbClr val="EEEEEE"/>
          </a:solidFill>
          <a:ln/>
        </p:spPr>
      </p:sp>
      <p:sp>
        <p:nvSpPr>
          <p:cNvPr id="24" name="Text 20"/>
          <p:cNvSpPr/>
          <p:nvPr/>
        </p:nvSpPr>
        <p:spPr>
          <a:xfrm>
            <a:off x="5036344" y="3181815"/>
            <a:ext cx="120015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E63946"/>
                </a:solidFill>
              </a:rPr>
              <a:t>注意点（企業）</a:t>
            </a:r>
            <a:endParaRPr lang="en-US" sz="1193" dirty="0"/>
          </a:p>
        </p:txBody>
      </p:sp>
      <p:sp>
        <p:nvSpPr>
          <p:cNvPr id="25" name="Text 21"/>
          <p:cNvSpPr/>
          <p:nvPr/>
        </p:nvSpPr>
        <p:spPr>
          <a:xfrm>
            <a:off x="4929188" y="3574721"/>
            <a:ext cx="3571875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A1A1A"/>
                </a:solidFill>
              </a:rPr>
              <a:t>運用環境等により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A1A1A"/>
                </a:solidFill>
              </a:rPr>
              <a:t>追加負担（掛金の増額）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A1A1A"/>
                </a:solidFill>
              </a:rPr>
              <a:t>が発生し得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A1A1A"/>
                </a:solidFill>
              </a:rPr>
              <a:t>る。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A1A1A"/>
                </a:solidFill>
              </a:rPr>
              <a:t>
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A1A1A"/>
                </a:solidFill>
              </a:rPr>
              <a:t> 制度設計とガバナンス（運用体制）が極めて重要。</a:t>
            </a:r>
            <a:endParaRPr lang="en-US" sz="987" dirty="0"/>
          </a:p>
        </p:txBody>
      </p:sp>
      <p:sp>
        <p:nvSpPr>
          <p:cNvPr id="26" name="Text 22"/>
          <p:cNvSpPr/>
          <p:nvPr/>
        </p:nvSpPr>
        <p:spPr>
          <a:xfrm>
            <a:off x="0" y="4777383"/>
            <a:ext cx="9144000" cy="366117"/>
          </a:xfrm>
          <a:prstGeom prst="rect">
            <a:avLst/>
          </a:prstGeom>
          <a:noFill/>
          <a:ln/>
        </p:spPr>
        <p:txBody>
          <a:bodyPr wrap="square" lIns="510286" tIns="127508" rIns="510286" bIns="127508" rtlCol="0" anchor="t">
            <a:spAutoFit/>
          </a:bodyPr>
          <a:lstStyle/>
          <a:p>
            <a:pPr algn="r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888888"/>
                </a:solidFill>
              </a:rPr>
              <a:t>引用元：厚生労働省「確定給付企業年金制度」、厚生労働省PDF「企業年金制度等（DB/基金型・規約型など）」</a:t>
            </a:r>
            <a:endParaRPr lang="en-US" sz="72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157288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1128713"/>
            <a:ext cx="9144000" cy="28575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5" name="Text 2"/>
          <p:cNvSpPr/>
          <p:nvPr/>
        </p:nvSpPr>
        <p:spPr>
          <a:xfrm>
            <a:off x="428625" y="285750"/>
            <a:ext cx="8286750" cy="4357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1A1A1A"/>
                </a:solidFill>
              </a:rPr>
              <a:t>中退共（中小企業退職金共済）</a:t>
            </a:r>
            <a:endParaRPr lang="en-US" sz="2121" dirty="0"/>
          </a:p>
        </p:txBody>
      </p:sp>
      <p:sp>
        <p:nvSpPr>
          <p:cNvPr id="6" name="Text 3"/>
          <p:cNvSpPr/>
          <p:nvPr/>
        </p:nvSpPr>
        <p:spPr>
          <a:xfrm>
            <a:off x="428625" y="792956"/>
            <a:ext cx="828675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555555"/>
                </a:solidFill>
              </a:rPr>
              <a:t>中小企業向け“外部積立”の定番</a:t>
            </a:r>
            <a:endParaRPr lang="en-US" sz="1193" dirty="0"/>
          </a:p>
        </p:txBody>
      </p:sp>
      <p:sp>
        <p:nvSpPr>
          <p:cNvPr id="7" name="Shape 4"/>
          <p:cNvSpPr/>
          <p:nvPr/>
        </p:nvSpPr>
        <p:spPr>
          <a:xfrm>
            <a:off x="285750" y="1300163"/>
            <a:ext cx="2743200" cy="1734787"/>
          </a:xfrm>
          <a:prstGeom prst="rect">
            <a:avLst/>
          </a:prstGeom>
          <a:solidFill>
            <a:srgbClr val="F4F8FB"/>
          </a:solidFill>
          <a:ln w="18288">
            <a:solidFill>
              <a:srgbClr val="0056B3"/>
            </a:solidFill>
            <a:prstDash val="solid"/>
          </a:ln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4469" y="1507331"/>
            <a:ext cx="385763" cy="34290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107253" y="2023467"/>
            <a:ext cx="1100165" cy="22000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090" b="1" dirty="0">
                <a:solidFill>
                  <a:srgbClr val="1A1A1A"/>
                </a:solidFill>
              </a:rPr>
              <a:t>全額事業主負担</a:t>
            </a:r>
            <a:endParaRPr lang="en-US" sz="1090" dirty="0"/>
          </a:p>
        </p:txBody>
      </p:sp>
      <p:sp>
        <p:nvSpPr>
          <p:cNvPr id="10" name="Text 6"/>
          <p:cNvSpPr/>
          <p:nvPr/>
        </p:nvSpPr>
        <p:spPr>
          <a:xfrm>
            <a:off x="916102" y="2314910"/>
            <a:ext cx="1482496" cy="3657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55555"/>
                </a:solidFill>
              </a:rPr>
              <a:t>掛金は事業主が全額負担。</a:t>
            </a:r>
            <a:pPr algn="ctr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55555"/>
                </a:solidFill>
              </a:rPr>
              <a:t>
</a:t>
            </a:r>
            <a:pPr algn="ctr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55555"/>
                </a:solidFill>
              </a:rPr>
              <a:t> 従業員の負担はありません。</a:t>
            </a:r>
            <a:endParaRPr lang="en-US" sz="834" dirty="0"/>
          </a:p>
        </p:txBody>
      </p:sp>
      <p:sp>
        <p:nvSpPr>
          <p:cNvPr id="11" name="Shape 7"/>
          <p:cNvSpPr/>
          <p:nvPr/>
        </p:nvSpPr>
        <p:spPr>
          <a:xfrm>
            <a:off x="3200400" y="1300163"/>
            <a:ext cx="2743200" cy="1734787"/>
          </a:xfrm>
          <a:prstGeom prst="rect">
            <a:avLst/>
          </a:prstGeom>
          <a:solidFill>
            <a:srgbClr val="F4F8FB"/>
          </a:solidFill>
          <a:ln w="18288">
            <a:solidFill>
              <a:srgbClr val="0056B3"/>
            </a:solidFill>
            <a:prstDash val="solid"/>
          </a:ln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3413" y="1507331"/>
            <a:ext cx="257175" cy="34290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4100485" y="2023467"/>
            <a:ext cx="943003" cy="22000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090" b="1" dirty="0">
                <a:solidFill>
                  <a:srgbClr val="1A1A1A"/>
                </a:solidFill>
              </a:rPr>
              <a:t>全額損金算入</a:t>
            </a:r>
            <a:endParaRPr lang="en-US" sz="1090" dirty="0"/>
          </a:p>
        </p:txBody>
      </p:sp>
      <p:sp>
        <p:nvSpPr>
          <p:cNvPr id="14" name="Text 9"/>
          <p:cNvSpPr/>
          <p:nvPr/>
        </p:nvSpPr>
        <p:spPr>
          <a:xfrm>
            <a:off x="3314700" y="2314910"/>
            <a:ext cx="2514600" cy="54859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55555"/>
                </a:solidFill>
              </a:rPr>
              <a:t>掛金は税法上、</a:t>
            </a:r>
            <a:pPr algn="ctr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55555"/>
                </a:solidFill>
              </a:rPr>
              <a:t>
</a:t>
            </a:r>
            <a:pPr algn="ctr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55555"/>
                </a:solidFill>
              </a:rPr>
              <a:t> 全額損金（法人）または必要経費（個人）に算</a:t>
            </a:r>
            <a:pPr algn="ctr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55555"/>
                </a:solidFill>
              </a:rPr>
              <a:t>入可能。</a:t>
            </a:r>
            <a:endParaRPr lang="en-US" sz="834" dirty="0"/>
          </a:p>
        </p:txBody>
      </p:sp>
      <p:sp>
        <p:nvSpPr>
          <p:cNvPr id="15" name="Shape 10"/>
          <p:cNvSpPr/>
          <p:nvPr/>
        </p:nvSpPr>
        <p:spPr>
          <a:xfrm>
            <a:off x="6115050" y="1300163"/>
            <a:ext cx="2743200" cy="1706212"/>
          </a:xfrm>
          <a:prstGeom prst="rect">
            <a:avLst/>
          </a:prstGeom>
          <a:solidFill>
            <a:srgbClr val="FFF5F5"/>
          </a:solidFill>
          <a:ln w="18288">
            <a:solidFill>
              <a:srgbClr val="E63946"/>
            </a:solidFill>
            <a:prstDash val="solid"/>
          </a:ln>
        </p:spPr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0" y="1507331"/>
            <a:ext cx="342900" cy="34290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7015135" y="2023467"/>
            <a:ext cx="943003" cy="22000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090" b="1" dirty="0">
                <a:solidFill>
                  <a:srgbClr val="1A1A1A"/>
                </a:solidFill>
              </a:rPr>
              <a:t>国の助成あり</a:t>
            </a:r>
            <a:endParaRPr lang="en-US" sz="1090" dirty="0"/>
          </a:p>
        </p:txBody>
      </p:sp>
      <p:sp>
        <p:nvSpPr>
          <p:cNvPr id="18" name="Text 12"/>
          <p:cNvSpPr/>
          <p:nvPr/>
        </p:nvSpPr>
        <p:spPr>
          <a:xfrm>
            <a:off x="6400800" y="2314910"/>
            <a:ext cx="2171700" cy="3657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55555"/>
                </a:solidFill>
              </a:rPr>
              <a:t>新規加入時などに掛金の一部を国が助成。</a:t>
            </a:r>
            <a:pPr algn="ctr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55555"/>
                </a:solidFill>
              </a:rPr>
              <a:t>
</a:t>
            </a:r>
            <a:pPr algn="ctr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555555"/>
                </a:solidFill>
              </a:rPr>
              <a:t>（条件・上限あり）</a:t>
            </a:r>
            <a:endParaRPr lang="en-US" sz="834" dirty="0"/>
          </a:p>
        </p:txBody>
      </p:sp>
      <p:sp>
        <p:nvSpPr>
          <p:cNvPr id="19" name="Shape 13"/>
          <p:cNvSpPr/>
          <p:nvPr/>
        </p:nvSpPr>
        <p:spPr>
          <a:xfrm>
            <a:off x="285750" y="3149250"/>
            <a:ext cx="8572500" cy="964406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20" name="Text 14"/>
          <p:cNvSpPr/>
          <p:nvPr/>
        </p:nvSpPr>
        <p:spPr>
          <a:xfrm>
            <a:off x="500063" y="3292125"/>
            <a:ext cx="8143875" cy="207169"/>
          </a:xfrm>
          <a:prstGeom prst="rect">
            <a:avLst/>
          </a:prstGeom>
          <a:noFill/>
          <a:ln/>
        </p:spPr>
        <p:txBody>
          <a:bodyPr wrap="none" lIns="127508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spc="1" kern="0" dirty="0">
                <a:solidFill>
                  <a:srgbClr val="FFFFFF"/>
                </a:solidFill>
              </a:rPr>
              <a:t>向いているケース</a:t>
            </a:r>
            <a:endParaRPr lang="en-US" sz="987" dirty="0"/>
          </a:p>
        </p:txBody>
      </p:sp>
      <p:pic>
        <p:nvPicPr>
          <p:cNvPr id="21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0063" y="3640382"/>
            <a:ext cx="142875" cy="142875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728663" y="3585018"/>
            <a:ext cx="1028728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退職金制度が</a:t>
            </a:r>
            <a:pPr algn="l" indent="0" marL="0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未整備の中小企業</a:t>
            </a:r>
            <a:endParaRPr lang="en-US" sz="885" dirty="0"/>
          </a:p>
        </p:txBody>
      </p:sp>
      <p:pic>
        <p:nvPicPr>
          <p:cNvPr id="23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57550" y="3640382"/>
            <a:ext cx="142875" cy="142875"/>
          </a:xfrm>
          <a:prstGeom prst="rect">
            <a:avLst/>
          </a:prstGeom>
        </p:spPr>
      </p:pic>
      <p:sp>
        <p:nvSpPr>
          <p:cNvPr id="24" name="Text 16"/>
          <p:cNvSpPr/>
          <p:nvPr/>
        </p:nvSpPr>
        <p:spPr>
          <a:xfrm>
            <a:off x="3486150" y="3585018"/>
            <a:ext cx="1157315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社内での積立管理が</a:t>
            </a:r>
            <a:pPr algn="l" indent="0" marL="0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難しい会社</a:t>
            </a:r>
            <a:endParaRPr lang="en-US" sz="885" dirty="0"/>
          </a:p>
        </p:txBody>
      </p:sp>
      <p:pic>
        <p:nvPicPr>
          <p:cNvPr id="25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15038" y="3640382"/>
            <a:ext cx="142875" cy="142875"/>
          </a:xfrm>
          <a:prstGeom prst="rect">
            <a:avLst/>
          </a:prstGeom>
        </p:spPr>
      </p:pic>
      <p:sp>
        <p:nvSpPr>
          <p:cNvPr id="26" name="Text 17"/>
          <p:cNvSpPr/>
          <p:nvPr/>
        </p:nvSpPr>
        <p:spPr>
          <a:xfrm>
            <a:off x="6243638" y="3585018"/>
            <a:ext cx="1127457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採用・定着のために</a:t>
            </a:r>
            <a:pPr algn="l" indent="0" marL="0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
</a:t>
            </a:r>
            <a:pPr algn="l" indent="0" marL="0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FFFFFF"/>
                </a:solidFill>
              </a:rPr>
              <a:t>“型”を早く作りたい</a:t>
            </a:r>
            <a:endParaRPr lang="en-US" sz="885" dirty="0"/>
          </a:p>
        </p:txBody>
      </p:sp>
      <p:sp>
        <p:nvSpPr>
          <p:cNvPr id="27" name="Text 18"/>
          <p:cNvSpPr/>
          <p:nvPr/>
        </p:nvSpPr>
        <p:spPr>
          <a:xfrm>
            <a:off x="0" y="4820245"/>
            <a:ext cx="9144000" cy="323255"/>
          </a:xfrm>
          <a:prstGeom prst="rect">
            <a:avLst/>
          </a:prstGeom>
          <a:noFill/>
          <a:ln/>
        </p:spPr>
        <p:txBody>
          <a:bodyPr wrap="square" lIns="340233" tIns="102108" rIns="340233" bIns="102108" rtlCol="0" anchor="t">
            <a:spAutoFit/>
          </a:bodyPr>
          <a:lstStyle/>
          <a:p>
            <a:pPr algn="r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888888"/>
                </a:solidFill>
              </a:rPr>
              <a:t>引用元：厚生労働省「中退共制度のあらまし」、中退共Q&amp;A</a:t>
            </a:r>
            <a:endParaRPr lang="en-US" sz="72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1114425"/>
            <a:ext cx="9144000" cy="28575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5" name="Text 2"/>
          <p:cNvSpPr/>
          <p:nvPr/>
        </p:nvSpPr>
        <p:spPr>
          <a:xfrm>
            <a:off x="428625" y="285750"/>
            <a:ext cx="8286750" cy="4357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1A1A1A"/>
                </a:solidFill>
              </a:rPr>
              <a:t>iDeCo+（中小事業主掛金納付）</a:t>
            </a:r>
            <a:endParaRPr lang="en-US" sz="2121" dirty="0"/>
          </a:p>
        </p:txBody>
      </p:sp>
      <p:sp>
        <p:nvSpPr>
          <p:cNvPr id="6" name="Text 3"/>
          <p:cNvSpPr/>
          <p:nvPr/>
        </p:nvSpPr>
        <p:spPr>
          <a:xfrm>
            <a:off x="428625" y="778669"/>
            <a:ext cx="828675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555555"/>
                </a:solidFill>
              </a:rPr>
              <a:t>個人型iDeCoに会社が上乗せ：企業年金がない中小企業の選択肢</a:t>
            </a:r>
            <a:endParaRPr lang="en-US" sz="1193" dirty="0"/>
          </a:p>
        </p:txBody>
      </p:sp>
      <p:sp>
        <p:nvSpPr>
          <p:cNvPr id="7" name="Shape 4"/>
          <p:cNvSpPr/>
          <p:nvPr/>
        </p:nvSpPr>
        <p:spPr>
          <a:xfrm>
            <a:off x="342900" y="1257300"/>
            <a:ext cx="8458200" cy="983661"/>
          </a:xfrm>
          <a:prstGeom prst="rect">
            <a:avLst/>
          </a:prstGeom>
          <a:solidFill>
            <a:srgbClr val="F4F8FB"/>
          </a:solidFill>
          <a:ln/>
        </p:spPr>
      </p:sp>
      <p:sp>
        <p:nvSpPr>
          <p:cNvPr id="8" name="Shape 5"/>
          <p:cNvSpPr/>
          <p:nvPr/>
        </p:nvSpPr>
        <p:spPr>
          <a:xfrm>
            <a:off x="342900" y="1257300"/>
            <a:ext cx="71438" cy="983661"/>
          </a:xfrm>
          <a:prstGeom prst="rect">
            <a:avLst/>
          </a:prstGeom>
          <a:solidFill>
            <a:srgbClr val="0056B3"/>
          </a:solidFill>
          <a:ln/>
        </p:spPr>
      </p:sp>
      <p:sp>
        <p:nvSpPr>
          <p:cNvPr id="9" name="Text 6"/>
          <p:cNvSpPr/>
          <p:nvPr/>
        </p:nvSpPr>
        <p:spPr>
          <a:xfrm>
            <a:off x="471488" y="1385888"/>
            <a:ext cx="8201025" cy="1893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spc="1" kern="0" dirty="0">
                <a:solidFill>
                  <a:srgbClr val="0056B3"/>
                </a:solidFill>
              </a:rPr>
              <a:t>制度の位置づけ</a:t>
            </a:r>
            <a:endParaRPr lang="en-US" sz="885" dirty="0"/>
          </a:p>
        </p:txBody>
      </p:sp>
      <p:sp>
        <p:nvSpPr>
          <p:cNvPr id="10" name="Text 7"/>
          <p:cNvSpPr/>
          <p:nvPr/>
        </p:nvSpPr>
        <p:spPr>
          <a:xfrm>
            <a:off x="471488" y="1632347"/>
            <a:ext cx="8201025" cy="4800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193" b="1" dirty="0">
                <a:solidFill>
                  <a:srgbClr val="1A1A1A"/>
                </a:solidFill>
              </a:rPr>
              <a:t>企業年金を実施していない一定の中小企業で、</a:t>
            </a:r>
            <a:pPr algn="l" indent="0" marL="0">
              <a:lnSpc>
                <a:spcPts val="1900"/>
              </a:lnSpc>
              <a:buNone/>
            </a:pPr>
            <a:r>
              <a:rPr lang="en-US" sz="1193" b="1" dirty="0">
                <a:solidFill>
                  <a:srgbClr val="1A1A1A"/>
                </a:solidFill>
              </a:rPr>
              <a:t>
</a:t>
            </a:r>
            <a:pPr algn="l" indent="0" marL="0">
              <a:lnSpc>
                <a:spcPts val="1900"/>
              </a:lnSpc>
              <a:buNone/>
            </a:pPr>
            <a:r>
              <a:rPr lang="en-US" sz="1193" b="1" dirty="0">
                <a:solidFill>
                  <a:srgbClr val="1A1A1A"/>
                </a:solidFill>
              </a:rPr>
              <a:t>iDeCo加入従業員に対し事業主が掛金を上乗せできる制度</a:t>
            </a:r>
            <a:endParaRPr lang="en-US" sz="1193" dirty="0"/>
          </a:p>
        </p:txBody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" y="2542784"/>
            <a:ext cx="17145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42900" y="2882112"/>
            <a:ext cx="2743200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1A1A1A"/>
                </a:solidFill>
              </a:rPr>
              <a:t>対象</a:t>
            </a:r>
            <a:endParaRPr lang="en-US" sz="987" dirty="0"/>
          </a:p>
        </p:txBody>
      </p:sp>
      <p:sp>
        <p:nvSpPr>
          <p:cNvPr id="13" name="Text 9"/>
          <p:cNvSpPr/>
          <p:nvPr/>
        </p:nvSpPr>
        <p:spPr>
          <a:xfrm>
            <a:off x="342900" y="3160719"/>
            <a:ext cx="2743200" cy="6171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333333"/>
                </a:solidFill>
              </a:rPr>
              <a:t>企業年金を実施していない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333333"/>
                </a:solidFill>
              </a:rPr>
              <a:t>
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333333"/>
                </a:solidFill>
              </a:rPr>
              <a:t>従業員規模要件等を満たす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333333"/>
                </a:solidFill>
              </a:rPr>
              <a:t>
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333333"/>
                </a:solidFill>
              </a:rPr>
              <a:t>中小企業</a:t>
            </a:r>
            <a:endParaRPr lang="en-US" sz="942" dirty="0"/>
          </a:p>
        </p:txBody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2542784"/>
            <a:ext cx="228600" cy="22860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3200400" y="2882112"/>
            <a:ext cx="2743200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1A1A1A"/>
                </a:solidFill>
              </a:rPr>
              <a:t>掛金</a:t>
            </a:r>
            <a:endParaRPr lang="en-US" sz="987" dirty="0"/>
          </a:p>
        </p:txBody>
      </p:sp>
      <p:sp>
        <p:nvSpPr>
          <p:cNvPr id="16" name="Text 11"/>
          <p:cNvSpPr/>
          <p:nvPr/>
        </p:nvSpPr>
        <p:spPr>
          <a:xfrm>
            <a:off x="3200400" y="3160719"/>
            <a:ext cx="2743200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333333"/>
                </a:solidFill>
              </a:rPr>
              <a:t>事業主掛金 ＋ 加入者掛金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333333"/>
                </a:solidFill>
              </a:rPr>
              <a:t>
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333333"/>
                </a:solidFill>
              </a:rPr>
              <a:t>の合計に範囲（上限等）あり</a:t>
            </a:r>
            <a:endParaRPr lang="en-US" sz="942" dirty="0"/>
          </a:p>
        </p:txBody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7900" y="2542784"/>
            <a:ext cx="171450" cy="22860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6057900" y="2882112"/>
            <a:ext cx="2743200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1A1A1A"/>
                </a:solidFill>
              </a:rPr>
              <a:t>税務</a:t>
            </a:r>
            <a:endParaRPr lang="en-US" sz="987" dirty="0"/>
          </a:p>
        </p:txBody>
      </p:sp>
      <p:sp>
        <p:nvSpPr>
          <p:cNvPr id="19" name="Text 13"/>
          <p:cNvSpPr/>
          <p:nvPr/>
        </p:nvSpPr>
        <p:spPr>
          <a:xfrm>
            <a:off x="6057900" y="3160719"/>
            <a:ext cx="2743200" cy="4114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333333"/>
                </a:solidFill>
              </a:rPr>
              <a:t>事業主掛金：</a:t>
            </a:r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333333"/>
                </a:solidFill>
              </a:rPr>
              <a:t>損金算入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333333"/>
                </a:solidFill>
              </a:rPr>
              <a:t>
</a:t>
            </a:r>
            <a:pPr algn="l" indent="0" marL="0">
              <a:lnSpc>
                <a:spcPts val="1600"/>
              </a:lnSpc>
              <a:buNone/>
            </a:pPr>
            <a:r>
              <a:rPr lang="en-US" sz="942" dirty="0">
                <a:solidFill>
                  <a:srgbClr val="333333"/>
                </a:solidFill>
              </a:rPr>
              <a:t>加入者掛金：</a:t>
            </a:r>
            <a:pPr algn="l" indent="0" marL="0">
              <a:lnSpc>
                <a:spcPts val="1600"/>
              </a:lnSpc>
              <a:buNone/>
            </a:pPr>
            <a:r>
              <a:rPr lang="en-US" sz="885" b="1" dirty="0">
                <a:solidFill>
                  <a:srgbClr val="333333"/>
                </a:solidFill>
              </a:rPr>
              <a:t>所得控除</a:t>
            </a:r>
            <a:endParaRPr lang="en-US" sz="942" dirty="0"/>
          </a:p>
        </p:txBody>
      </p:sp>
      <p:sp>
        <p:nvSpPr>
          <p:cNvPr id="20" name="Shape 14"/>
          <p:cNvSpPr/>
          <p:nvPr/>
        </p:nvSpPr>
        <p:spPr>
          <a:xfrm>
            <a:off x="342900" y="3920747"/>
            <a:ext cx="8458200" cy="657225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21" name="Text 15"/>
          <p:cNvSpPr/>
          <p:nvPr/>
        </p:nvSpPr>
        <p:spPr>
          <a:xfrm>
            <a:off x="457200" y="4145775"/>
            <a:ext cx="1317324" cy="207169"/>
          </a:xfrm>
          <a:prstGeom prst="rect">
            <a:avLst/>
          </a:prstGeom>
          <a:noFill/>
          <a:ln/>
        </p:spPr>
        <p:txBody>
          <a:bodyPr wrap="none" lIns="0" tIns="0" rIns="204089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E63946"/>
                </a:solidFill>
              </a:rPr>
              <a:t>向いているケース</a:t>
            </a:r>
            <a:endParaRPr lang="en-US" sz="987" dirty="0"/>
          </a:p>
        </p:txBody>
      </p:sp>
      <p:sp>
        <p:nvSpPr>
          <p:cNvPr id="22" name="Text 16"/>
          <p:cNvSpPr/>
          <p:nvPr/>
        </p:nvSpPr>
        <p:spPr>
          <a:xfrm>
            <a:off x="1945974" y="4035047"/>
            <a:ext cx="3424730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企業年金（DC/DB）導入はハードルが高いが、</a:t>
            </a:r>
            <a:pPr algn="l" indent="0" marL="0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
</a:t>
            </a:r>
            <a:pPr algn="l" indent="0" marL="0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FFFFFF"/>
                </a:solidFill>
              </a:rPr>
              <a:t>福利厚生として「老後資金の上乗せ」を示したい会社</a:t>
            </a:r>
            <a:endParaRPr lang="en-US" sz="987" dirty="0"/>
          </a:p>
        </p:txBody>
      </p:sp>
      <p:sp>
        <p:nvSpPr>
          <p:cNvPr id="23" name="Text 17"/>
          <p:cNvSpPr/>
          <p:nvPr/>
        </p:nvSpPr>
        <p:spPr>
          <a:xfrm>
            <a:off x="0" y="4820245"/>
            <a:ext cx="9144000" cy="323255"/>
          </a:xfrm>
          <a:prstGeom prst="rect">
            <a:avLst/>
          </a:prstGeom>
          <a:noFill/>
          <a:ln/>
        </p:spPr>
        <p:txBody>
          <a:bodyPr wrap="square" lIns="408178" tIns="102108" rIns="408178" bIns="102108" rtlCol="0" anchor="t">
            <a:spAutoFit/>
          </a:bodyPr>
          <a:lstStyle/>
          <a:p>
            <a:pPr algn="r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888888"/>
                </a:solidFill>
              </a:rPr>
              <a:t>引用元：厚生労働省「iDeCo＋のご案内（事業主向け）」、「iDeCo＋（愛称決定・制度概要）」</a:t>
            </a:r>
            <a:endParaRPr lang="en-US" sz="72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236369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214438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1185863"/>
            <a:ext cx="9144000" cy="28575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5" name="Text 2"/>
          <p:cNvSpPr/>
          <p:nvPr/>
        </p:nvSpPr>
        <p:spPr>
          <a:xfrm>
            <a:off x="428625" y="285750"/>
            <a:ext cx="8286750" cy="4357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1A1A1A"/>
                </a:solidFill>
              </a:rPr>
              <a:t>退職金の税金：社員が受け取るときの“基本計算”</a:t>
            </a:r>
            <a:endParaRPr lang="en-US" sz="2121" dirty="0"/>
          </a:p>
        </p:txBody>
      </p:sp>
      <p:sp>
        <p:nvSpPr>
          <p:cNvPr id="6" name="Text 3"/>
          <p:cNvSpPr/>
          <p:nvPr/>
        </p:nvSpPr>
        <p:spPr>
          <a:xfrm>
            <a:off x="428625" y="792956"/>
            <a:ext cx="828675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555555"/>
                </a:solidFill>
              </a:rPr>
              <a:t>退職所得の優遇措置を理解する</a:t>
            </a:r>
            <a:endParaRPr lang="en-US" sz="1193" dirty="0"/>
          </a:p>
        </p:txBody>
      </p:sp>
      <p:sp>
        <p:nvSpPr>
          <p:cNvPr id="7" name="Shape 4"/>
          <p:cNvSpPr/>
          <p:nvPr/>
        </p:nvSpPr>
        <p:spPr>
          <a:xfrm>
            <a:off x="428625" y="1328738"/>
            <a:ext cx="8286750" cy="1200150"/>
          </a:xfrm>
          <a:prstGeom prst="rect">
            <a:avLst/>
          </a:prstGeom>
          <a:solidFill>
            <a:srgbClr val="F4F8FB"/>
          </a:solidFill>
          <a:ln/>
        </p:spPr>
      </p:sp>
      <p:sp>
        <p:nvSpPr>
          <p:cNvPr id="8" name="Shape 5"/>
          <p:cNvSpPr/>
          <p:nvPr/>
        </p:nvSpPr>
        <p:spPr>
          <a:xfrm>
            <a:off x="428625" y="1328738"/>
            <a:ext cx="71438" cy="1200150"/>
          </a:xfrm>
          <a:prstGeom prst="rect">
            <a:avLst/>
          </a:prstGeom>
          <a:solidFill>
            <a:srgbClr val="0056B3"/>
          </a:solidFill>
          <a:ln/>
        </p:spPr>
      </p:sp>
      <p:sp>
        <p:nvSpPr>
          <p:cNvPr id="9" name="Text 6"/>
          <p:cNvSpPr/>
          <p:nvPr/>
        </p:nvSpPr>
        <p:spPr>
          <a:xfrm>
            <a:off x="500063" y="1400175"/>
            <a:ext cx="8143875" cy="1893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spc="1" kern="0" dirty="0">
                <a:solidFill>
                  <a:srgbClr val="0056B3"/>
                </a:solidFill>
              </a:rPr>
              <a:t>退職所得の金額（課税対象）</a:t>
            </a:r>
            <a:endParaRPr lang="en-US" sz="885" dirty="0"/>
          </a:p>
        </p:txBody>
      </p:sp>
      <p:sp>
        <p:nvSpPr>
          <p:cNvPr id="10" name="Text 7"/>
          <p:cNvSpPr/>
          <p:nvPr/>
        </p:nvSpPr>
        <p:spPr>
          <a:xfrm>
            <a:off x="500063" y="1719858"/>
            <a:ext cx="5157229" cy="4982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1A1A1A"/>
                </a:solidFill>
              </a:rPr>
              <a:t>（ 収入金額 － 退職所得控除額 ）</a:t>
            </a:r>
            <a:endParaRPr lang="en-US" sz="2436" dirty="0"/>
          </a:p>
        </p:txBody>
      </p:sp>
      <p:sp>
        <p:nvSpPr>
          <p:cNvPr id="11" name="Text 8"/>
          <p:cNvSpPr/>
          <p:nvPr/>
        </p:nvSpPr>
        <p:spPr>
          <a:xfrm>
            <a:off x="5657292" y="1735931"/>
            <a:ext cx="200946" cy="46613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1A1A1A"/>
                </a:solidFill>
              </a:rPr>
              <a:t>×</a:t>
            </a:r>
            <a:endParaRPr lang="en-US" sz="2436" dirty="0"/>
          </a:p>
        </p:txBody>
      </p:sp>
      <p:sp>
        <p:nvSpPr>
          <p:cNvPr id="12" name="Text 9"/>
          <p:cNvSpPr/>
          <p:nvPr/>
        </p:nvSpPr>
        <p:spPr>
          <a:xfrm>
            <a:off x="5929675" y="1696641"/>
            <a:ext cx="645700" cy="54471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800"/>
              </a:lnSpc>
              <a:buNone/>
            </a:pPr>
            <a:r>
              <a:rPr lang="en-US" sz="2862" b="1" dirty="0">
                <a:solidFill>
                  <a:srgbClr val="E63946"/>
                </a:solidFill>
              </a:rPr>
              <a:t>1/2</a:t>
            </a:r>
            <a:endParaRPr lang="en-US" sz="2862" dirty="0"/>
          </a:p>
        </p:txBody>
      </p:sp>
      <p:sp>
        <p:nvSpPr>
          <p:cNvPr id="13" name="Text 10"/>
          <p:cNvSpPr/>
          <p:nvPr/>
        </p:nvSpPr>
        <p:spPr>
          <a:xfrm>
            <a:off x="500063" y="2312789"/>
            <a:ext cx="8143875" cy="14466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666666"/>
                </a:solidFill>
              </a:rPr>
              <a:t>※役員等の勤続年数5年以下の場合など、一部例外あり</a:t>
            </a:r>
            <a:endParaRPr lang="en-US" sz="727" dirty="0"/>
          </a:p>
        </p:txBody>
      </p:sp>
      <p:sp>
        <p:nvSpPr>
          <p:cNvPr id="14" name="Text 11"/>
          <p:cNvSpPr/>
          <p:nvPr/>
        </p:nvSpPr>
        <p:spPr>
          <a:xfrm>
            <a:off x="428625" y="2671763"/>
            <a:ext cx="4364162" cy="276820"/>
          </a:xfrm>
          <a:prstGeom prst="rect">
            <a:avLst/>
          </a:prstGeom>
          <a:noFill/>
          <a:ln/>
        </p:spPr>
        <p:txBody>
          <a:bodyPr wrap="none" lIns="0" tIns="0" rIns="0" bIns="42545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1A1A1A"/>
                </a:solidFill>
              </a:rPr>
              <a:t>退職所得控除額の計算（勤続年数 = A）</a:t>
            </a:r>
            <a:endParaRPr lang="en-US" sz="1090" dirty="0"/>
          </a:p>
        </p:txBody>
      </p:sp>
      <p:sp>
        <p:nvSpPr>
          <p:cNvPr id="15" name="Shape 12"/>
          <p:cNvSpPr/>
          <p:nvPr/>
        </p:nvSpPr>
        <p:spPr>
          <a:xfrm>
            <a:off x="428625" y="3055739"/>
            <a:ext cx="4364162" cy="714375"/>
          </a:xfrm>
          <a:prstGeom prst="rect">
            <a:avLst/>
          </a:prstGeom>
          <a:solidFill>
            <a:srgbClr val="FFFFFF"/>
          </a:solidFill>
          <a:ln w="18288">
            <a:solidFill>
              <a:srgbClr val="EEEEEE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514350" y="3141464"/>
            <a:ext cx="4192712" cy="1893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555555"/>
                </a:solidFill>
              </a:rPr>
              <a:t>勤続 20年以下</a:t>
            </a:r>
            <a:endParaRPr lang="en-US" sz="885" dirty="0"/>
          </a:p>
        </p:txBody>
      </p:sp>
      <p:sp>
        <p:nvSpPr>
          <p:cNvPr id="17" name="Text 14"/>
          <p:cNvSpPr/>
          <p:nvPr/>
        </p:nvSpPr>
        <p:spPr>
          <a:xfrm>
            <a:off x="514350" y="3366492"/>
            <a:ext cx="4192712" cy="2893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0056B3"/>
                </a:solidFill>
              </a:rPr>
              <a:t>40万円 × A </a:t>
            </a:r>
            <a:pPr algn="l" indent="0" marL="0">
              <a:lnSpc>
                <a:spcPts val="1900"/>
              </a:lnSpc>
              <a:buNone/>
            </a:pPr>
            <a:r>
              <a:rPr lang="en-US" sz="834" dirty="0">
                <a:solidFill>
                  <a:srgbClr val="888888"/>
                </a:solidFill>
              </a:rPr>
              <a:t>(最低80万円)</a:t>
            </a:r>
            <a:endParaRPr lang="en-US" sz="1397" dirty="0"/>
          </a:p>
        </p:txBody>
      </p:sp>
      <p:sp>
        <p:nvSpPr>
          <p:cNvPr id="18" name="Shape 15"/>
          <p:cNvSpPr/>
          <p:nvPr/>
        </p:nvSpPr>
        <p:spPr>
          <a:xfrm>
            <a:off x="428625" y="3848695"/>
            <a:ext cx="4364162" cy="714375"/>
          </a:xfrm>
          <a:prstGeom prst="rect">
            <a:avLst/>
          </a:prstGeom>
          <a:solidFill>
            <a:srgbClr val="FFFFFF"/>
          </a:solidFill>
          <a:ln w="18288">
            <a:solidFill>
              <a:srgbClr val="EEEEEE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514350" y="3934420"/>
            <a:ext cx="4192712" cy="1893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555555"/>
                </a:solidFill>
              </a:rPr>
              <a:t>勤続 20年超</a:t>
            </a:r>
            <a:endParaRPr lang="en-US" sz="885" dirty="0"/>
          </a:p>
        </p:txBody>
      </p:sp>
      <p:sp>
        <p:nvSpPr>
          <p:cNvPr id="20" name="Text 17"/>
          <p:cNvSpPr/>
          <p:nvPr/>
        </p:nvSpPr>
        <p:spPr>
          <a:xfrm>
            <a:off x="514350" y="4159448"/>
            <a:ext cx="4192712" cy="2893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0056B3"/>
                </a:solidFill>
              </a:rPr>
              <a:t>800万円 ＋ 70万円 × (A - 20年)</a:t>
            </a:r>
            <a:endParaRPr lang="en-US" sz="1397" dirty="0"/>
          </a:p>
        </p:txBody>
      </p:sp>
      <p:sp>
        <p:nvSpPr>
          <p:cNvPr id="21" name="Shape 18"/>
          <p:cNvSpPr/>
          <p:nvPr/>
        </p:nvSpPr>
        <p:spPr>
          <a:xfrm>
            <a:off x="5078537" y="2671763"/>
            <a:ext cx="3636838" cy="1969889"/>
          </a:xfrm>
          <a:prstGeom prst="rect">
            <a:avLst/>
          </a:prstGeom>
          <a:solidFill>
            <a:srgbClr val="1A1A1A"/>
          </a:solidFill>
          <a:ln/>
        </p:spPr>
      </p:sp>
      <p:pic>
        <p:nvPicPr>
          <p:cNvPr id="2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9974" y="3106638"/>
            <a:ext cx="196453" cy="157163"/>
          </a:xfrm>
          <a:prstGeom prst="rect">
            <a:avLst/>
          </a:prstGeom>
        </p:spPr>
      </p:pic>
      <p:sp>
        <p:nvSpPr>
          <p:cNvPr id="23" name="Text 19"/>
          <p:cNvSpPr/>
          <p:nvPr/>
        </p:nvSpPr>
        <p:spPr>
          <a:xfrm>
            <a:off x="5417865" y="3071813"/>
            <a:ext cx="943003" cy="22681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E63946"/>
                </a:solidFill>
              </a:rPr>
              <a:t>研修ポイント</a:t>
            </a:r>
            <a:endParaRPr lang="en-US" sz="1090" dirty="0"/>
          </a:p>
        </p:txBody>
      </p:sp>
      <p:sp>
        <p:nvSpPr>
          <p:cNvPr id="24" name="Text 20"/>
          <p:cNvSpPr/>
          <p:nvPr/>
        </p:nvSpPr>
        <p:spPr>
          <a:xfrm>
            <a:off x="5149974" y="3398639"/>
            <a:ext cx="142875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E63946"/>
                </a:solidFill>
              </a:rPr>
              <a:t></a:t>
            </a:r>
            <a:endParaRPr lang="en-US" sz="987" dirty="0"/>
          </a:p>
        </p:txBody>
      </p:sp>
      <p:sp>
        <p:nvSpPr>
          <p:cNvPr id="25" name="Text 21"/>
          <p:cNvSpPr/>
          <p:nvPr/>
        </p:nvSpPr>
        <p:spPr>
          <a:xfrm>
            <a:off x="5364287" y="3400425"/>
            <a:ext cx="3245858" cy="42326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FFFFFF"/>
                </a:solidFill>
              </a:rPr>
              <a:t>“退職金は税負担が軽くなる仕組みがある”ことを、制度説明として正確に伝える</a:t>
            </a:r>
            <a:endParaRPr lang="en-US" sz="1050" dirty="0"/>
          </a:p>
        </p:txBody>
      </p:sp>
      <p:sp>
        <p:nvSpPr>
          <p:cNvPr id="26" name="Text 22"/>
          <p:cNvSpPr/>
          <p:nvPr/>
        </p:nvSpPr>
        <p:spPr>
          <a:xfrm>
            <a:off x="5149974" y="3941564"/>
            <a:ext cx="142875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E63946"/>
                </a:solidFill>
              </a:rPr>
              <a:t></a:t>
            </a:r>
            <a:endParaRPr lang="en-US" sz="987" dirty="0"/>
          </a:p>
        </p:txBody>
      </p:sp>
      <p:sp>
        <p:nvSpPr>
          <p:cNvPr id="27" name="Text 23"/>
          <p:cNvSpPr/>
          <p:nvPr/>
        </p:nvSpPr>
        <p:spPr>
          <a:xfrm>
            <a:off x="5364287" y="3943350"/>
            <a:ext cx="2993231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1050" dirty="0">
                <a:solidFill>
                  <a:srgbClr val="FFFFFF"/>
                </a:solidFill>
              </a:rPr>
              <a:t>具体計算は必ず国税庁の算式に沿って案内する</a:t>
            </a:r>
            <a:endParaRPr lang="en-US" sz="1050" dirty="0"/>
          </a:p>
        </p:txBody>
      </p:sp>
      <p:sp>
        <p:nvSpPr>
          <p:cNvPr id="28" name="Text 24"/>
          <p:cNvSpPr/>
          <p:nvPr/>
        </p:nvSpPr>
        <p:spPr>
          <a:xfrm>
            <a:off x="0" y="4784527"/>
            <a:ext cx="9144000" cy="366117"/>
          </a:xfrm>
          <a:prstGeom prst="rect">
            <a:avLst/>
          </a:prstGeom>
          <a:noFill/>
          <a:ln/>
        </p:spPr>
        <p:txBody>
          <a:bodyPr wrap="square" lIns="510286" tIns="127508" rIns="510286" bIns="127508" rtlCol="0" anchor="t">
            <a:spAutoFit/>
          </a:bodyPr>
          <a:lstStyle/>
          <a:p>
            <a:pPr algn="r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888888"/>
                </a:solidFill>
              </a:rPr>
              <a:t>引用元：国税庁「No.1420 退職金を受け取ったとき（退職所得）」</a:t>
            </a:r>
            <a:endParaRPr lang="en-US" sz="72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214438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1185863"/>
            <a:ext cx="9144000" cy="28575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5" name="Text 2"/>
          <p:cNvSpPr/>
          <p:nvPr/>
        </p:nvSpPr>
        <p:spPr>
          <a:xfrm>
            <a:off x="428625" y="285750"/>
            <a:ext cx="8286750" cy="4357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1A1A1A"/>
                </a:solidFill>
              </a:rPr>
              <a:t>福利厚生費の基本：交際費との区分（税務の核心）</a:t>
            </a:r>
            <a:endParaRPr lang="en-US" sz="2121" dirty="0"/>
          </a:p>
        </p:txBody>
      </p:sp>
      <p:sp>
        <p:nvSpPr>
          <p:cNvPr id="6" name="Text 3"/>
          <p:cNvSpPr/>
          <p:nvPr/>
        </p:nvSpPr>
        <p:spPr>
          <a:xfrm>
            <a:off x="428625" y="792956"/>
            <a:ext cx="828675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555555"/>
                </a:solidFill>
              </a:rPr>
              <a:t>「誰のため」が判断の分かれ目</a:t>
            </a:r>
            <a:endParaRPr lang="en-US" sz="1193" dirty="0"/>
          </a:p>
        </p:txBody>
      </p:sp>
      <p:sp>
        <p:nvSpPr>
          <p:cNvPr id="7" name="Shape 4"/>
          <p:cNvSpPr/>
          <p:nvPr/>
        </p:nvSpPr>
        <p:spPr>
          <a:xfrm>
            <a:off x="428625" y="1328738"/>
            <a:ext cx="4000500" cy="1350169"/>
          </a:xfrm>
          <a:prstGeom prst="rect">
            <a:avLst/>
          </a:prstGeom>
          <a:solidFill>
            <a:srgbClr val="F9F9F9"/>
          </a:solidFill>
          <a:ln/>
        </p:spPr>
      </p:sp>
      <p:sp>
        <p:nvSpPr>
          <p:cNvPr id="8" name="Shape 5"/>
          <p:cNvSpPr/>
          <p:nvPr/>
        </p:nvSpPr>
        <p:spPr>
          <a:xfrm>
            <a:off x="428625" y="1328738"/>
            <a:ext cx="4000500" cy="57150"/>
          </a:xfrm>
          <a:prstGeom prst="rect">
            <a:avLst/>
          </a:prstGeom>
          <a:solidFill>
            <a:srgbClr val="666666"/>
          </a:solidFill>
          <a:ln/>
        </p:spPr>
      </p:sp>
      <p:sp>
        <p:nvSpPr>
          <p:cNvPr id="9" name="Shape 6"/>
          <p:cNvSpPr/>
          <p:nvPr/>
        </p:nvSpPr>
        <p:spPr>
          <a:xfrm>
            <a:off x="4414838" y="1328738"/>
            <a:ext cx="14288" cy="1350169"/>
          </a:xfrm>
          <a:prstGeom prst="rect">
            <a:avLst/>
          </a:prstGeom>
          <a:solidFill>
            <a:srgbClr val="EEEEEE"/>
          </a:solidFill>
          <a:ln/>
        </p:spPr>
      </p:sp>
      <p:sp>
        <p:nvSpPr>
          <p:cNvPr id="10" name="Shape 7"/>
          <p:cNvSpPr/>
          <p:nvPr/>
        </p:nvSpPr>
        <p:spPr>
          <a:xfrm>
            <a:off x="428625" y="2664619"/>
            <a:ext cx="4000500" cy="14288"/>
          </a:xfrm>
          <a:prstGeom prst="rect">
            <a:avLst/>
          </a:prstGeom>
          <a:solidFill>
            <a:srgbClr val="EEEEEE"/>
          </a:solidFill>
          <a:ln/>
        </p:spPr>
      </p:sp>
      <p:sp>
        <p:nvSpPr>
          <p:cNvPr id="11" name="Shape 8"/>
          <p:cNvSpPr/>
          <p:nvPr/>
        </p:nvSpPr>
        <p:spPr>
          <a:xfrm>
            <a:off x="428625" y="1328738"/>
            <a:ext cx="14288" cy="1350169"/>
          </a:xfrm>
          <a:prstGeom prst="rect">
            <a:avLst/>
          </a:prstGeom>
          <a:solidFill>
            <a:srgbClr val="EEEEEE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38" y="1553766"/>
            <a:ext cx="285750" cy="22860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035844" y="1543050"/>
            <a:ext cx="68580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666666"/>
                </a:solidFill>
              </a:rPr>
              <a:t>交際費等</a:t>
            </a:r>
            <a:endParaRPr lang="en-US" sz="1193" dirty="0"/>
          </a:p>
        </p:txBody>
      </p:sp>
      <p:sp>
        <p:nvSpPr>
          <p:cNvPr id="14" name="Text 10"/>
          <p:cNvSpPr/>
          <p:nvPr/>
        </p:nvSpPr>
        <p:spPr>
          <a:xfrm>
            <a:off x="642938" y="1935956"/>
            <a:ext cx="357187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A1A1A"/>
                </a:solidFill>
              </a:rPr>
              <a:t>得意先等への接待・贈答等の費用。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A1A1A"/>
                </a:solidFill>
              </a:rPr>
              <a:t>
</a:t>
            </a:r>
            <a:pPr algn="l" indent="0" marL="0">
              <a:lnSpc>
                <a:spcPts val="1800"/>
              </a:lnSpc>
              <a:buNone/>
            </a:pPr>
            <a:r>
              <a:rPr lang="en-US" sz="784" b="1" dirty="0">
                <a:solidFill>
                  <a:srgbClr val="666666"/>
                </a:solidFill>
              </a:rPr>
              <a:t>（原則として損金算入に制限あり）</a:t>
            </a:r>
            <a:endParaRPr lang="en-US" sz="987" dirty="0"/>
          </a:p>
        </p:txBody>
      </p:sp>
      <p:sp>
        <p:nvSpPr>
          <p:cNvPr id="15" name="Shape 11"/>
          <p:cNvSpPr/>
          <p:nvPr/>
        </p:nvSpPr>
        <p:spPr>
          <a:xfrm>
            <a:off x="4714875" y="1328738"/>
            <a:ext cx="4000500" cy="1350169"/>
          </a:xfrm>
          <a:prstGeom prst="rect">
            <a:avLst/>
          </a:prstGeom>
          <a:solidFill>
            <a:srgbClr val="F4F8FB"/>
          </a:solidFill>
          <a:ln/>
        </p:spPr>
      </p:sp>
      <p:sp>
        <p:nvSpPr>
          <p:cNvPr id="16" name="Shape 12"/>
          <p:cNvSpPr/>
          <p:nvPr/>
        </p:nvSpPr>
        <p:spPr>
          <a:xfrm>
            <a:off x="4714875" y="1328738"/>
            <a:ext cx="4000500" cy="57150"/>
          </a:xfrm>
          <a:prstGeom prst="rect">
            <a:avLst/>
          </a:prstGeom>
          <a:solidFill>
            <a:srgbClr val="0056B3"/>
          </a:solidFill>
          <a:ln/>
        </p:spPr>
      </p:sp>
      <p:sp>
        <p:nvSpPr>
          <p:cNvPr id="17" name="Shape 13"/>
          <p:cNvSpPr/>
          <p:nvPr/>
        </p:nvSpPr>
        <p:spPr>
          <a:xfrm>
            <a:off x="8701088" y="1328738"/>
            <a:ext cx="14288" cy="1350169"/>
          </a:xfrm>
          <a:prstGeom prst="rect">
            <a:avLst/>
          </a:prstGeom>
          <a:solidFill>
            <a:srgbClr val="EEEEEE"/>
          </a:solidFill>
          <a:ln/>
        </p:spPr>
      </p:sp>
      <p:sp>
        <p:nvSpPr>
          <p:cNvPr id="18" name="Shape 14"/>
          <p:cNvSpPr/>
          <p:nvPr/>
        </p:nvSpPr>
        <p:spPr>
          <a:xfrm>
            <a:off x="4714875" y="2664619"/>
            <a:ext cx="4000500" cy="14288"/>
          </a:xfrm>
          <a:prstGeom prst="rect">
            <a:avLst/>
          </a:prstGeom>
          <a:solidFill>
            <a:srgbClr val="EEEEEE"/>
          </a:solidFill>
          <a:ln/>
        </p:spPr>
      </p:sp>
      <p:sp>
        <p:nvSpPr>
          <p:cNvPr id="19" name="Shape 15"/>
          <p:cNvSpPr/>
          <p:nvPr/>
        </p:nvSpPr>
        <p:spPr>
          <a:xfrm>
            <a:off x="4714875" y="1328738"/>
            <a:ext cx="14288" cy="1350169"/>
          </a:xfrm>
          <a:prstGeom prst="rect">
            <a:avLst/>
          </a:prstGeom>
          <a:solidFill>
            <a:srgbClr val="EEEEEE"/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188" y="1553766"/>
            <a:ext cx="228600" cy="22860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5264944" y="1543050"/>
            <a:ext cx="857250" cy="25003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0056B3"/>
                </a:solidFill>
              </a:rPr>
              <a:t>福利厚生費</a:t>
            </a:r>
            <a:endParaRPr lang="en-US" sz="1193" dirty="0"/>
          </a:p>
        </p:txBody>
      </p:sp>
      <p:sp>
        <p:nvSpPr>
          <p:cNvPr id="22" name="Text 17"/>
          <p:cNvSpPr/>
          <p:nvPr/>
        </p:nvSpPr>
        <p:spPr>
          <a:xfrm>
            <a:off x="4929188" y="1935956"/>
            <a:ext cx="357187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A1A1A"/>
                </a:solidFill>
              </a:rPr>
              <a:t>専ら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A1A1A"/>
                </a:solidFill>
              </a:rPr>
              <a:t>従業員の慰安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A1A1A"/>
                </a:solidFill>
              </a:rPr>
              <a:t>のために行われる運動会・旅行等。</a:t>
            </a:r>
            <a:pPr algn="l" indent="0" marL="0">
              <a:lnSpc>
                <a:spcPts val="1800"/>
              </a:lnSpc>
              <a:buNone/>
            </a:pPr>
            <a:r>
              <a:rPr lang="en-US" sz="987" b="1" dirty="0">
                <a:solidFill>
                  <a:srgbClr val="1A1A1A"/>
                </a:solidFill>
              </a:rPr>
              <a:t>
</a:t>
            </a:r>
            <a:pPr algn="l" indent="0" marL="0">
              <a:lnSpc>
                <a:spcPts val="1800"/>
              </a:lnSpc>
              <a:buNone/>
            </a:pPr>
            <a:r>
              <a:rPr lang="en-US" sz="784" b="1" dirty="0">
                <a:solidFill>
                  <a:srgbClr val="0056B3"/>
                </a:solidFill>
              </a:rPr>
              <a:t>（社内行事の飲食、慶弔見舞金など）</a:t>
            </a:r>
            <a:endParaRPr lang="en-US" sz="987" dirty="0"/>
          </a:p>
        </p:txBody>
      </p:sp>
      <p:sp>
        <p:nvSpPr>
          <p:cNvPr id="23" name="Shape 18"/>
          <p:cNvSpPr/>
          <p:nvPr/>
        </p:nvSpPr>
        <p:spPr>
          <a:xfrm>
            <a:off x="428625" y="2721769"/>
            <a:ext cx="8286750" cy="1713049"/>
          </a:xfrm>
          <a:prstGeom prst="rect">
            <a:avLst/>
          </a:prstGeom>
          <a:solidFill>
            <a:srgbClr val="1A1A1A"/>
          </a:solidFill>
          <a:ln/>
        </p:spPr>
      </p:sp>
      <p:pic>
        <p:nvPicPr>
          <p:cNvPr id="2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375" y="2968228"/>
            <a:ext cx="150019" cy="142875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935831" y="2936081"/>
            <a:ext cx="2486890" cy="20716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spc="1" kern="0" dirty="0">
                <a:solidFill>
                  <a:srgbClr val="E63946"/>
                </a:solidFill>
              </a:rPr>
              <a:t>福利厚生として認められる3つの要件</a:t>
            </a:r>
            <a:endParaRPr lang="en-US" sz="987" dirty="0"/>
          </a:p>
        </p:txBody>
      </p:sp>
      <p:sp>
        <p:nvSpPr>
          <p:cNvPr id="26" name="Shape 20"/>
          <p:cNvSpPr/>
          <p:nvPr/>
        </p:nvSpPr>
        <p:spPr>
          <a:xfrm>
            <a:off x="714375" y="3286125"/>
            <a:ext cx="2428875" cy="934380"/>
          </a:xfrm>
          <a:prstGeom prst="rect">
            <a:avLst/>
          </a:prstGeom>
          <a:solidFill>
            <a:srgbClr val="FFFFFF">
              <a:alpha val="10000"/>
            </a:srgbClr>
          </a:solidFill>
          <a:ln w="9144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27" name="Text 21"/>
          <p:cNvSpPr/>
          <p:nvPr/>
        </p:nvSpPr>
        <p:spPr>
          <a:xfrm>
            <a:off x="1727867" y="3429000"/>
            <a:ext cx="401892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2700"/>
              </a:lnSpc>
              <a:buNone/>
            </a:pPr>
            <a:r>
              <a:rPr lang="en-US" sz="2436" b="1" dirty="0">
                <a:solidFill>
                  <a:srgbClr val="E63946">
                    <a:alpha val="80000"/>
                  </a:srgbClr>
                </a:solidFill>
              </a:rPr>
              <a:t>01</a:t>
            </a:r>
            <a:endParaRPr lang="en-US" sz="2436" dirty="0"/>
          </a:p>
        </p:txBody>
      </p:sp>
      <p:sp>
        <p:nvSpPr>
          <p:cNvPr id="28" name="Text 22"/>
          <p:cNvSpPr/>
          <p:nvPr/>
        </p:nvSpPr>
        <p:spPr>
          <a:xfrm>
            <a:off x="1457297" y="3843338"/>
            <a:ext cx="943003" cy="22000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090" b="1" dirty="0">
                <a:solidFill>
                  <a:srgbClr val="FFFFFF"/>
                </a:solidFill>
              </a:rPr>
              <a:t>対象が従業員</a:t>
            </a:r>
            <a:endParaRPr lang="en-US" sz="1090" dirty="0"/>
          </a:p>
        </p:txBody>
      </p:sp>
      <p:sp>
        <p:nvSpPr>
          <p:cNvPr id="29" name="Shape 23"/>
          <p:cNvSpPr/>
          <p:nvPr/>
        </p:nvSpPr>
        <p:spPr>
          <a:xfrm>
            <a:off x="3357563" y="3286125"/>
            <a:ext cx="2428875" cy="934380"/>
          </a:xfrm>
          <a:prstGeom prst="rect">
            <a:avLst/>
          </a:prstGeom>
          <a:solidFill>
            <a:srgbClr val="FFFFFF">
              <a:alpha val="10000"/>
            </a:srgbClr>
          </a:solidFill>
          <a:ln w="9144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30" name="Text 24"/>
          <p:cNvSpPr/>
          <p:nvPr/>
        </p:nvSpPr>
        <p:spPr>
          <a:xfrm>
            <a:off x="4371054" y="3429000"/>
            <a:ext cx="401892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2700"/>
              </a:lnSpc>
              <a:buNone/>
            </a:pPr>
            <a:r>
              <a:rPr lang="en-US" sz="2436" b="1" dirty="0">
                <a:solidFill>
                  <a:srgbClr val="E63946">
                    <a:alpha val="80000"/>
                  </a:srgbClr>
                </a:solidFill>
              </a:rPr>
              <a:t>02</a:t>
            </a:r>
            <a:endParaRPr lang="en-US" sz="2436" dirty="0"/>
          </a:p>
        </p:txBody>
      </p:sp>
      <p:sp>
        <p:nvSpPr>
          <p:cNvPr id="31" name="Text 25"/>
          <p:cNvSpPr/>
          <p:nvPr/>
        </p:nvSpPr>
        <p:spPr>
          <a:xfrm>
            <a:off x="4100485" y="3843338"/>
            <a:ext cx="943003" cy="22000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090" b="1" dirty="0">
                <a:solidFill>
                  <a:srgbClr val="FFFFFF"/>
                </a:solidFill>
              </a:rPr>
              <a:t>おおむね一律</a:t>
            </a:r>
            <a:endParaRPr lang="en-US" sz="1090" dirty="0"/>
          </a:p>
        </p:txBody>
      </p:sp>
      <p:sp>
        <p:nvSpPr>
          <p:cNvPr id="32" name="Shape 26"/>
          <p:cNvSpPr/>
          <p:nvPr/>
        </p:nvSpPr>
        <p:spPr>
          <a:xfrm>
            <a:off x="6000750" y="3286125"/>
            <a:ext cx="2428875" cy="934380"/>
          </a:xfrm>
          <a:prstGeom prst="rect">
            <a:avLst/>
          </a:prstGeom>
          <a:solidFill>
            <a:srgbClr val="FFFFFF">
              <a:alpha val="10000"/>
            </a:srgbClr>
          </a:solidFill>
          <a:ln w="9144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33" name="Text 27"/>
          <p:cNvSpPr/>
          <p:nvPr/>
        </p:nvSpPr>
        <p:spPr>
          <a:xfrm>
            <a:off x="7014242" y="3429000"/>
            <a:ext cx="401892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2700"/>
              </a:lnSpc>
              <a:buNone/>
            </a:pPr>
            <a:r>
              <a:rPr lang="en-US" sz="2436" b="1" dirty="0">
                <a:solidFill>
                  <a:srgbClr val="E63946">
                    <a:alpha val="80000"/>
                  </a:srgbClr>
                </a:solidFill>
              </a:rPr>
              <a:t>03</a:t>
            </a:r>
            <a:endParaRPr lang="en-US" sz="2436" dirty="0"/>
          </a:p>
        </p:txBody>
      </p:sp>
      <p:sp>
        <p:nvSpPr>
          <p:cNvPr id="34" name="Text 28"/>
          <p:cNvSpPr/>
          <p:nvPr/>
        </p:nvSpPr>
        <p:spPr>
          <a:xfrm>
            <a:off x="6665091" y="3843338"/>
            <a:ext cx="1100165" cy="22000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090" b="1" dirty="0">
                <a:solidFill>
                  <a:srgbClr val="FFFFFF"/>
                </a:solidFill>
              </a:rPr>
              <a:t>社会通念上相当</a:t>
            </a:r>
            <a:endParaRPr lang="en-US" sz="1090" dirty="0"/>
          </a:p>
        </p:txBody>
      </p:sp>
      <p:sp>
        <p:nvSpPr>
          <p:cNvPr id="35" name="Text 29"/>
          <p:cNvSpPr/>
          <p:nvPr/>
        </p:nvSpPr>
        <p:spPr>
          <a:xfrm>
            <a:off x="0" y="4777383"/>
            <a:ext cx="9144000" cy="366117"/>
          </a:xfrm>
          <a:prstGeom prst="rect">
            <a:avLst/>
          </a:prstGeom>
          <a:noFill/>
          <a:ln/>
        </p:spPr>
        <p:txBody>
          <a:bodyPr wrap="square" lIns="510286" tIns="127508" rIns="510286" bIns="127508" rtlCol="0" anchor="t">
            <a:spAutoFit/>
          </a:bodyPr>
          <a:lstStyle/>
          <a:p>
            <a:pPr algn="r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888888"/>
                </a:solidFill>
              </a:rPr>
              <a:t>引用元：国税庁「No.5261 交際費等と福利厚生費との区分」</a:t>
            </a:r>
            <a:endParaRPr lang="en-US" sz="72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2026-02-04T00:15:13Z</dcterms:created>
  <dcterms:modified xsi:type="dcterms:W3CDTF">2026-02-04T00:15:13Z</dcterms:modified>
</cp:coreProperties>
</file>